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4" r:id="rId4"/>
  </p:sldMasterIdLst>
  <p:notesMasterIdLst>
    <p:notesMasterId r:id="rId20"/>
  </p:notesMasterIdLst>
  <p:handoutMasterIdLst>
    <p:handoutMasterId r:id="rId21"/>
  </p:handoutMasterIdLst>
  <p:sldIdLst>
    <p:sldId id="530" r:id="rId5"/>
    <p:sldId id="533" r:id="rId6"/>
    <p:sldId id="547" r:id="rId7"/>
    <p:sldId id="548" r:id="rId8"/>
    <p:sldId id="549" r:id="rId9"/>
    <p:sldId id="550" r:id="rId10"/>
    <p:sldId id="551" r:id="rId11"/>
    <p:sldId id="552" r:id="rId12"/>
    <p:sldId id="553" r:id="rId13"/>
    <p:sldId id="554" r:id="rId14"/>
    <p:sldId id="556" r:id="rId15"/>
    <p:sldId id="563" r:id="rId16"/>
    <p:sldId id="565" r:id="rId17"/>
    <p:sldId id="562" r:id="rId18"/>
    <p:sldId id="543" r:id="rId1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8822EE"/>
    <a:srgbClr val="F01688"/>
    <a:srgbClr val="2F21F3"/>
    <a:srgbClr val="FEB52B"/>
    <a:srgbClr val="F01689"/>
    <a:srgbClr val="6F22E3"/>
    <a:srgbClr val="E218A3"/>
    <a:srgbClr val="BA20DB"/>
    <a:srgbClr val="6A2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rednji stil 2 - Isticanj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rednji stil 4 - Isticanj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E25E649-3F16-4E02-A733-19D2CDBF48F0}" styleName="Srednji stil 3 - Isticanj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90" autoAdjust="0"/>
    <p:restoredTop sz="94422"/>
  </p:normalViewPr>
  <p:slideViewPr>
    <p:cSldViewPr snapToGrid="0">
      <p:cViewPr varScale="1">
        <p:scale>
          <a:sx n="110" d="100"/>
          <a:sy n="110" d="100"/>
        </p:scale>
        <p:origin x="3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3\Grafikon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3\Grafikon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3\Grafikon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3\Grafikon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3\Grafikon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3\Grafikon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3\Grafikoni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'Prihodi proračuna'!$J$3:$J$4</c:f>
              <c:strCache>
                <c:ptCount val="2"/>
                <c:pt idx="0">
                  <c:v>Izvorni plan 2023.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8.9389964272168602E-3"/>
                  <c:y val="-4.3361023601330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769994896024088E-2"/>
                  <c:y val="-5.6114265837016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0647987750457715E-2"/>
                  <c:y val="-5.8664914284153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'Prihodi proračuna'!$I$5:$I$7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</c:v>
                </c:pt>
              </c:strCache>
            </c:strRef>
          </c:cat>
          <c:val>
            <c:numRef>
              <c:f>'Prihodi proračuna'!$J$5:$J$7</c:f>
              <c:numCache>
                <c:formatCode>#,##0.00</c:formatCode>
                <c:ptCount val="3"/>
                <c:pt idx="0">
                  <c:v>11056974.98</c:v>
                </c:pt>
                <c:pt idx="1">
                  <c:v>238885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'Prihodi proračuna'!$K$3:$K$4</c:f>
              <c:strCache>
                <c:ptCount val="2"/>
                <c:pt idx="0">
                  <c:v>Izvršenje 2023.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4262990302445765E-2"/>
                  <c:y val="-5.1012968942742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4262990302445671E-2"/>
                  <c:y val="-5.6114265837016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6816989281650491E-2"/>
                  <c:y val="-5.6114265837016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'Prihodi proračuna'!$I$5:$I$7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</c:v>
                </c:pt>
              </c:strCache>
            </c:strRef>
          </c:cat>
          <c:val>
            <c:numRef>
              <c:f>'Prihodi proračuna'!$K$5:$K$7</c:f>
              <c:numCache>
                <c:formatCode>#,##0.00</c:formatCode>
                <c:ptCount val="3"/>
                <c:pt idx="0">
                  <c:v>10823127.800000001</c:v>
                </c:pt>
                <c:pt idx="1">
                  <c:v>187557.22</c:v>
                </c:pt>
                <c:pt idx="2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0430000"/>
        <c:axId val="410427648"/>
        <c:axId val="0"/>
      </c:bar3DChart>
      <c:catAx>
        <c:axId val="41043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0427648"/>
        <c:crosses val="autoZero"/>
        <c:auto val="1"/>
        <c:lblAlgn val="ctr"/>
        <c:lblOffset val="100"/>
        <c:noMultiLvlLbl val="0"/>
      </c:catAx>
      <c:valAx>
        <c:axId val="41042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043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tint val="60000"/>
                    <a:lumMod val="104000"/>
                  </a:schemeClr>
                </a:gs>
                <a:gs pos="100000">
                  <a:schemeClr val="accent2">
                    <a:tint val="84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'Postotak izvršenja prihoda i pr'!$A$4:$A$11</c:f>
              <c:strCache>
                <c:ptCount val="8"/>
                <c:pt idx="0">
                  <c:v>Prihodi od poreza</c:v>
                </c:pt>
                <c:pt idx="1">
                  <c:v>Pomoći</c:v>
                </c:pt>
                <c:pt idx="2">
                  <c:v>Prihodi od imovine</c:v>
                </c:pt>
                <c:pt idx="3">
                  <c:v>Prihodi od administrativnih pristojbi i po posebnim propisima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  <c:pt idx="6">
                  <c:v>Prihodi od prodaje neproizvedene imovine</c:v>
                </c:pt>
                <c:pt idx="7">
                  <c:v>Prihodi od prodaje proizvedene dugotrajne imovine</c:v>
                </c:pt>
              </c:strCache>
            </c:strRef>
          </c:cat>
          <c:val>
            <c:numRef>
              <c:f>'Postotak izvršenja prihoda i pr'!$B$4:$B$11</c:f>
              <c:numCache>
                <c:formatCode>General</c:formatCode>
                <c:ptCount val="8"/>
                <c:pt idx="0">
                  <c:v>101.14</c:v>
                </c:pt>
                <c:pt idx="1">
                  <c:v>93.68</c:v>
                </c:pt>
                <c:pt idx="2">
                  <c:v>96.94</c:v>
                </c:pt>
                <c:pt idx="3">
                  <c:v>98.08</c:v>
                </c:pt>
                <c:pt idx="4">
                  <c:v>104.26</c:v>
                </c:pt>
                <c:pt idx="5">
                  <c:v>148.32</c:v>
                </c:pt>
                <c:pt idx="6">
                  <c:v>108.55</c:v>
                </c:pt>
                <c:pt idx="7">
                  <c:v>53.91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9249816"/>
        <c:axId val="329245896"/>
      </c:barChart>
      <c:catAx>
        <c:axId val="32924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29245896"/>
        <c:crosses val="autoZero"/>
        <c:auto val="1"/>
        <c:lblAlgn val="ctr"/>
        <c:lblOffset val="100"/>
        <c:noMultiLvlLbl val="0"/>
      </c:catAx>
      <c:valAx>
        <c:axId val="32924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29249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'RASHODI PRORAČUNA'!$J$3</c:f>
              <c:strCache>
                <c:ptCount val="1"/>
                <c:pt idx="0">
                  <c:v>Izvorni plan 2023.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2803628729850769E-2"/>
                  <c:y val="-6.2374093376217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364354475820952E-2"/>
                  <c:y val="-7.0509844686158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046531713731333E-2"/>
                  <c:y val="-7.3221761789472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'RASHODI PRORAČUNA'!$I$4:$I$6</c:f>
              <c:strCache>
                <c:ptCount val="3"/>
                <c:pt idx="0">
                  <c:v>Rashodi poslovanja</c:v>
                </c:pt>
                <c:pt idx="1">
                  <c:v>Rashodi za nabavu nefinancijske imovine</c:v>
                </c:pt>
                <c:pt idx="2">
                  <c:v>Izdaci za financijsku imovinu i otplate zajmova</c:v>
                </c:pt>
              </c:strCache>
            </c:strRef>
          </c:cat>
          <c:val>
            <c:numRef>
              <c:f>'RASHODI PRORAČUNA'!$J$4:$J$6</c:f>
              <c:numCache>
                <c:formatCode>#,##0.00</c:formatCode>
                <c:ptCount val="3"/>
                <c:pt idx="0">
                  <c:v>8650976.9000000004</c:v>
                </c:pt>
                <c:pt idx="1">
                  <c:v>3504827.24</c:v>
                </c:pt>
                <c:pt idx="2">
                  <c:v>182960.16</c:v>
                </c:pt>
              </c:numCache>
            </c:numRef>
          </c:val>
        </c:ser>
        <c:ser>
          <c:idx val="1"/>
          <c:order val="1"/>
          <c:tx>
            <c:strRef>
              <c:f>'RASHODI PRORAČUNA'!$K$3</c:f>
              <c:strCache>
                <c:ptCount val="1"/>
                <c:pt idx="0">
                  <c:v>Izvršenje 2023.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9448346078656824E-2"/>
                  <c:y val="-6.2374093376217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816798320567165E-2"/>
                  <c:y val="-7.0509844686158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6887620332686667E-2"/>
                  <c:y val="-6.7797927582844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'RASHODI PRORAČUNA'!$I$4:$I$6</c:f>
              <c:strCache>
                <c:ptCount val="3"/>
                <c:pt idx="0">
                  <c:v>Rashodi poslovanja</c:v>
                </c:pt>
                <c:pt idx="1">
                  <c:v>Rashodi za nabavu nefinancijske imovine</c:v>
                </c:pt>
                <c:pt idx="2">
                  <c:v>Izdaci za financijsku imovinu i otplate zajmova</c:v>
                </c:pt>
              </c:strCache>
            </c:strRef>
          </c:cat>
          <c:val>
            <c:numRef>
              <c:f>'RASHODI PRORAČUNA'!$K$4:$K$6</c:f>
              <c:numCache>
                <c:formatCode>#,##0.00</c:formatCode>
                <c:ptCount val="3"/>
                <c:pt idx="0">
                  <c:v>8249492.8499999996</c:v>
                </c:pt>
                <c:pt idx="1">
                  <c:v>3049561.78</c:v>
                </c:pt>
                <c:pt idx="2">
                  <c:v>182960.16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4380944"/>
        <c:axId val="414384472"/>
        <c:axId val="0"/>
      </c:bar3DChart>
      <c:catAx>
        <c:axId val="41438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4384472"/>
        <c:crosses val="autoZero"/>
        <c:auto val="1"/>
        <c:lblAlgn val="ctr"/>
        <c:lblOffset val="100"/>
        <c:noMultiLvlLbl val="0"/>
      </c:catAx>
      <c:valAx>
        <c:axId val="41438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438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tint val="60000"/>
                    <a:lumMod val="104000"/>
                  </a:schemeClr>
                </a:gs>
                <a:gs pos="100000">
                  <a:schemeClr val="accent2">
                    <a:tint val="84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'Postotak izvršenja rash.i izdat'!$A$4:$A$14</c:f>
              <c:strCache>
                <c:ptCount val="11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inozemstvu i unutar općeg proračuna</c:v>
                </c:pt>
                <c:pt idx="5">
                  <c:v>Naknade građanima i kućanstvima</c:v>
                </c:pt>
                <c:pt idx="6">
                  <c:v>Donacije i ostali rashodi</c:v>
                </c:pt>
                <c:pt idx="7">
                  <c:v>Rashodi za nabavu neproizvedene dugotrajne imovine</c:v>
                </c:pt>
                <c:pt idx="8">
                  <c:v>Rashodi za nabavu dugotrajne proizvedene imovine</c:v>
                </c:pt>
                <c:pt idx="9">
                  <c:v>Rashodi za dodatna ulaganja na nefinancijskoj imovini</c:v>
                </c:pt>
                <c:pt idx="10">
                  <c:v>Izdaci za otplatu glavnice primljenih kredita i zajmova</c:v>
                </c:pt>
              </c:strCache>
            </c:strRef>
          </c:cat>
          <c:val>
            <c:numRef>
              <c:f>'Postotak izvršenja rash.i izdat'!$B$4:$B$14</c:f>
              <c:numCache>
                <c:formatCode>General</c:formatCode>
                <c:ptCount val="11"/>
                <c:pt idx="0">
                  <c:v>99.49</c:v>
                </c:pt>
                <c:pt idx="1">
                  <c:v>92.08</c:v>
                </c:pt>
                <c:pt idx="2">
                  <c:v>98.32</c:v>
                </c:pt>
                <c:pt idx="3">
                  <c:v>91.95</c:v>
                </c:pt>
                <c:pt idx="4">
                  <c:v>58.81</c:v>
                </c:pt>
                <c:pt idx="5">
                  <c:v>91.83</c:v>
                </c:pt>
                <c:pt idx="6">
                  <c:v>94.53</c:v>
                </c:pt>
                <c:pt idx="7">
                  <c:v>98.83</c:v>
                </c:pt>
                <c:pt idx="8">
                  <c:v>81.95</c:v>
                </c:pt>
                <c:pt idx="9">
                  <c:v>91.08</c:v>
                </c:pt>
                <c:pt idx="10">
                  <c:v>100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88453736"/>
        <c:axId val="488449816"/>
      </c:barChart>
      <c:catAx>
        <c:axId val="48845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88449816"/>
        <c:crosses val="autoZero"/>
        <c:auto val="1"/>
        <c:lblAlgn val="ctr"/>
        <c:lblOffset val="100"/>
        <c:noMultiLvlLbl val="0"/>
      </c:catAx>
      <c:valAx>
        <c:axId val="48844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88453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'Organizacijska klasifikacija'!$B$3</c:f>
              <c:strCache>
                <c:ptCount val="1"/>
                <c:pt idx="0">
                  <c:v>Izvorni plan 2023.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0000"/>
                    <a:lumMod val="104000"/>
                  </a:schemeClr>
                </a:gs>
                <a:gs pos="100000">
                  <a:schemeClr val="accent1">
                    <a:tint val="84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1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5.1097109251453735E-3"/>
                  <c:y val="-2.8735632183908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3871386564317342E-3"/>
                  <c:y val="-2.298850574712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554855462572675E-3"/>
                  <c:y val="-2.2988505747126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10971092514535E-3"/>
                  <c:y val="-2.5862068965517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'Organizacijska klasifikacija'!$A$4:$A$7</c:f>
              <c:strCache>
                <c:ptCount val="4"/>
                <c:pt idx="0">
                  <c:v>Gradsko vijeće</c:v>
                </c:pt>
                <c:pt idx="1">
                  <c:v>Stručna služba Grada</c:v>
                </c:pt>
                <c:pt idx="2">
                  <c:v>Upravni odjel za financije</c:v>
                </c:pt>
                <c:pt idx="3">
                  <c:v>Upravni odjel za komunalne djelatnosti</c:v>
                </c:pt>
              </c:strCache>
            </c:strRef>
          </c:cat>
          <c:val>
            <c:numRef>
              <c:f>'Organizacijska klasifikacija'!$B$4:$B$7</c:f>
              <c:numCache>
                <c:formatCode>#,##0.00</c:formatCode>
                <c:ptCount val="4"/>
                <c:pt idx="0">
                  <c:v>71804</c:v>
                </c:pt>
                <c:pt idx="1">
                  <c:v>6104184.2599999998</c:v>
                </c:pt>
                <c:pt idx="2">
                  <c:v>365017.11</c:v>
                </c:pt>
                <c:pt idx="3">
                  <c:v>5797758.9299999997</c:v>
                </c:pt>
              </c:numCache>
            </c:numRef>
          </c:val>
        </c:ser>
        <c:ser>
          <c:idx val="1"/>
          <c:order val="1"/>
          <c:tx>
            <c:strRef>
              <c:f>'Organizacijska klasifikacija'!$C$3</c:f>
              <c:strCache>
                <c:ptCount val="1"/>
                <c:pt idx="0">
                  <c:v>Izvršenje 2023.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0000"/>
                    <a:lumMod val="104000"/>
                  </a:schemeClr>
                </a:gs>
                <a:gs pos="100000">
                  <a:schemeClr val="accent2">
                    <a:tint val="84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1716271431867738E-2"/>
                  <c:y val="-2.8735632183908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3432542863735379E-2"/>
                  <c:y val="-3.7356321839080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3213121013444778E-2"/>
                  <c:y val="-2.5862068965517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08776874011628E-2"/>
                  <c:y val="-2.8735632183908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'Organizacijska klasifikacija'!$A$4:$A$7</c:f>
              <c:strCache>
                <c:ptCount val="4"/>
                <c:pt idx="0">
                  <c:v>Gradsko vijeće</c:v>
                </c:pt>
                <c:pt idx="1">
                  <c:v>Stručna služba Grada</c:v>
                </c:pt>
                <c:pt idx="2">
                  <c:v>Upravni odjel za financije</c:v>
                </c:pt>
                <c:pt idx="3">
                  <c:v>Upravni odjel za komunalne djelatnosti</c:v>
                </c:pt>
              </c:strCache>
            </c:strRef>
          </c:cat>
          <c:val>
            <c:numRef>
              <c:f>'Organizacijska klasifikacija'!$C$4:$C$7</c:f>
              <c:numCache>
                <c:formatCode>#,##0.00</c:formatCode>
                <c:ptCount val="4"/>
                <c:pt idx="0">
                  <c:v>69392.77</c:v>
                </c:pt>
                <c:pt idx="1">
                  <c:v>5856302.3899999997</c:v>
                </c:pt>
                <c:pt idx="2">
                  <c:v>362293.11</c:v>
                </c:pt>
                <c:pt idx="3">
                  <c:v>5194026.5199999996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3640976"/>
        <c:axId val="423634312"/>
        <c:axId val="0"/>
      </c:bar3DChart>
      <c:catAx>
        <c:axId val="42364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23634312"/>
        <c:crosses val="autoZero"/>
        <c:auto val="1"/>
        <c:lblAlgn val="ctr"/>
        <c:lblOffset val="100"/>
        <c:noMultiLvlLbl val="0"/>
      </c:catAx>
      <c:valAx>
        <c:axId val="42363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2364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'organ.klasif. - PK'!$A$4:$A$8</c:f>
              <c:strCache>
                <c:ptCount val="5"/>
                <c:pt idx="0">
                  <c:v>Dječji vrtić Nova Gradiška</c:v>
                </c:pt>
                <c:pt idx="1">
                  <c:v>Gradska knjižnica Nova Gradiška</c:v>
                </c:pt>
                <c:pt idx="2">
                  <c:v>Gradski muzej Nova Gradiška</c:v>
                </c:pt>
                <c:pt idx="3">
                  <c:v>Dom kulture Nova Gradiška</c:v>
                </c:pt>
                <c:pt idx="4">
                  <c:v>Javna vatrogasna postrojba Nova Gradiška</c:v>
                </c:pt>
              </c:strCache>
            </c:strRef>
          </c:cat>
          <c:val>
            <c:numRef>
              <c:f>'organ.klasif. - PK'!$D$4:$D$8</c:f>
              <c:numCache>
                <c:formatCode>0.00</c:formatCode>
                <c:ptCount val="5"/>
                <c:pt idx="0">
                  <c:v>98.162500650323622</c:v>
                </c:pt>
                <c:pt idx="1">
                  <c:v>96.127296220609182</c:v>
                </c:pt>
                <c:pt idx="2">
                  <c:v>93.32329800377137</c:v>
                </c:pt>
                <c:pt idx="3">
                  <c:v>94.630906274730194</c:v>
                </c:pt>
                <c:pt idx="4">
                  <c:v>99.490266723888695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4322840"/>
        <c:axId val="484326760"/>
      </c:barChart>
      <c:catAx>
        <c:axId val="48432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84326760"/>
        <c:crosses val="autoZero"/>
        <c:auto val="1"/>
        <c:lblAlgn val="ctr"/>
        <c:lblOffset val="100"/>
        <c:noMultiLvlLbl val="0"/>
      </c:catAx>
      <c:valAx>
        <c:axId val="48432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8432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Rashodi i izdaci prema programskoj klasifikaciji - postotak izvršenja u odnosu na plan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tint val="60000"/>
                    <a:lumMod val="104000"/>
                  </a:schemeClr>
                </a:gs>
                <a:gs pos="100000">
                  <a:schemeClr val="accent2">
                    <a:tint val="84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'PROGRAMSKA KLASIFIKACIJA'!$A$4:$A$26</c:f>
              <c:strCache>
                <c:ptCount val="23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srednjoškolskog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Organiziranje i provođenje zaštite i spašavanja</c:v>
                </c:pt>
                <c:pt idx="14">
                  <c:v>Otplata javnog duga</c:v>
                </c:pt>
                <c:pt idx="15">
                  <c:v>Poticanje razvoja gospodarstva</c:v>
                </c:pt>
                <c:pt idx="16">
                  <c:v>Unapređenje poljoprivrede</c:v>
                </c:pt>
                <c:pt idx="17">
                  <c:v>Upravljanje imovinom</c:v>
                </c:pt>
                <c:pt idx="18">
                  <c:v>Održavanje komunalne infrastrukture</c:v>
                </c:pt>
                <c:pt idx="19">
                  <c:v>Građenje komunalne infrastrukture</c:v>
                </c:pt>
                <c:pt idx="20">
                  <c:v>Zaštita okoliša</c:v>
                </c:pt>
                <c:pt idx="21">
                  <c:v>Prostorno uređenje</c:v>
                </c:pt>
                <c:pt idx="22">
                  <c:v>Razvoj sustava vodoopskrbe i odvodnje</c:v>
                </c:pt>
              </c:strCache>
            </c:strRef>
          </c:cat>
          <c:val>
            <c:numRef>
              <c:f>'PROGRAMSKA KLASIFIKACIJA'!$D$4:$D$26</c:f>
              <c:numCache>
                <c:formatCode>0.00</c:formatCode>
                <c:ptCount val="23"/>
                <c:pt idx="0">
                  <c:v>96.254357527787121</c:v>
                </c:pt>
                <c:pt idx="1">
                  <c:v>97.399588477366251</c:v>
                </c:pt>
                <c:pt idx="2">
                  <c:v>95.237297112621064</c:v>
                </c:pt>
                <c:pt idx="3">
                  <c:v>58.654147236342759</c:v>
                </c:pt>
                <c:pt idx="4">
                  <c:v>100</c:v>
                </c:pt>
                <c:pt idx="5">
                  <c:v>99.327652137250766</c:v>
                </c:pt>
                <c:pt idx="6">
                  <c:v>94.733422201177589</c:v>
                </c:pt>
                <c:pt idx="7">
                  <c:v>99.999981847555773</c:v>
                </c:pt>
                <c:pt idx="8">
                  <c:v>92.143091386095321</c:v>
                </c:pt>
                <c:pt idx="9">
                  <c:v>91.349824357286863</c:v>
                </c:pt>
                <c:pt idx="10">
                  <c:v>99.980174376631311</c:v>
                </c:pt>
                <c:pt idx="11">
                  <c:v>98.162500650323622</c:v>
                </c:pt>
                <c:pt idx="12">
                  <c:v>94.464790414417195</c:v>
                </c:pt>
                <c:pt idx="13">
                  <c:v>99.490266723888695</c:v>
                </c:pt>
                <c:pt idx="14">
                  <c:v>100</c:v>
                </c:pt>
                <c:pt idx="15">
                  <c:v>91.752037264504963</c:v>
                </c:pt>
                <c:pt idx="16">
                  <c:v>61.935820534535949</c:v>
                </c:pt>
                <c:pt idx="17">
                  <c:v>89.80238690048283</c:v>
                </c:pt>
                <c:pt idx="18">
                  <c:v>95.773793319972185</c:v>
                </c:pt>
                <c:pt idx="19">
                  <c:v>77.212186792185591</c:v>
                </c:pt>
                <c:pt idx="20">
                  <c:v>73.657905773801204</c:v>
                </c:pt>
                <c:pt idx="21">
                  <c:v>97.948932607785693</c:v>
                </c:pt>
                <c:pt idx="22">
                  <c:v>95.602482422993191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09655696"/>
        <c:axId val="409656088"/>
      </c:barChart>
      <c:catAx>
        <c:axId val="409655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09656088"/>
        <c:crosses val="autoZero"/>
        <c:auto val="1"/>
        <c:lblAlgn val="ctr"/>
        <c:lblOffset val="100"/>
        <c:noMultiLvlLbl val="0"/>
      </c:catAx>
      <c:valAx>
        <c:axId val="409656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09655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8BC07-1B5C-4326-97F4-B2D069D4621C}" type="datetimeFigureOut">
              <a:rPr lang="hr-HR" smtClean="0"/>
              <a:t>5.9.2024.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ED9E3-7FC3-4E5A-852B-AEC565A08E3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91607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0BCFC-AFFD-334C-A183-6116BAFDF92B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058E0-0852-DB43-83D6-BD76659FF1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306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44270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74284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292154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44334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77852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76832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610346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80075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00801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30094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14482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69448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130244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84712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626084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517537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354817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Placeholder 50">
            <a:extLst>
              <a:ext uri="{FF2B5EF4-FFF2-40B4-BE49-F238E27FC236}">
                <a16:creationId xmlns="" xmlns:a16="http://schemas.microsoft.com/office/drawing/2014/main" id="{100A0D9B-ADC5-C41B-130F-1EA1EDE9F2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372600" y="3236976"/>
            <a:ext cx="2093976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695761 h 1856232"/>
              <a:gd name="connsiteX3" fmla="*/ 1933505 w 2093976"/>
              <a:gd name="connsiteY3" fmla="*/ 1856232 h 1856232"/>
              <a:gd name="connsiteX4" fmla="*/ 0 w 2093976"/>
              <a:gd name="connsiteY4" fmla="*/ 1856232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695761"/>
                </a:lnTo>
                <a:cubicBezTo>
                  <a:pt x="2093976" y="1784387"/>
                  <a:pt x="2022131" y="1856232"/>
                  <a:pt x="1933505" y="1856232"/>
                </a:cubicBezTo>
                <a:lnTo>
                  <a:pt x="0" y="1856232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53694F-11E9-3CF0-DCDE-FC7C6FAF5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064" y="832104"/>
            <a:ext cx="8878824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="" xmlns:a16="http://schemas.microsoft.com/office/drawing/2014/main" id="{9AF8AEFF-3F3B-8AFC-621B-F653E2F1B7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7339" y="2478024"/>
            <a:ext cx="2098157" cy="702770"/>
          </a:xfrm>
          <a:custGeom>
            <a:avLst/>
            <a:gdLst>
              <a:gd name="connsiteX0" fmla="*/ 169182 w 2098157"/>
              <a:gd name="connsiteY0" fmla="*/ 0 h 702770"/>
              <a:gd name="connsiteX1" fmla="*/ 2098157 w 2098157"/>
              <a:gd name="connsiteY1" fmla="*/ 0 h 702770"/>
              <a:gd name="connsiteX2" fmla="*/ 2098157 w 2098157"/>
              <a:gd name="connsiteY2" fmla="*/ 702770 h 702770"/>
              <a:gd name="connsiteX3" fmla="*/ 2097025 w 2098157"/>
              <a:gd name="connsiteY3" fmla="*/ 702770 h 702770"/>
              <a:gd name="connsiteX4" fmla="*/ 503974 w 2098157"/>
              <a:gd name="connsiteY4" fmla="*/ 702770 h 702770"/>
              <a:gd name="connsiteX5" fmla="*/ 0 w 2098157"/>
              <a:gd name="connsiteY5" fmla="*/ 702770 h 702770"/>
              <a:gd name="connsiteX6" fmla="*/ 0 w 2098157"/>
              <a:gd name="connsiteY6" fmla="*/ 202766 h 702770"/>
              <a:gd name="connsiteX7" fmla="*/ 136581 w 2098157"/>
              <a:gd name="connsiteY7" fmla="*/ 3900 h 702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70">
                <a:moveTo>
                  <a:pt x="169182" y="0"/>
                </a:moveTo>
                <a:lnTo>
                  <a:pt x="2098157" y="0"/>
                </a:lnTo>
                <a:lnTo>
                  <a:pt x="2098157" y="702770"/>
                </a:lnTo>
                <a:lnTo>
                  <a:pt x="2097025" y="702770"/>
                </a:lnTo>
                <a:lnTo>
                  <a:pt x="503974" y="702770"/>
                </a:lnTo>
                <a:lnTo>
                  <a:pt x="0" y="702770"/>
                </a:lnTo>
                <a:lnTo>
                  <a:pt x="0" y="202766"/>
                </a:lnTo>
                <a:cubicBezTo>
                  <a:pt x="0" y="104671"/>
                  <a:pt x="58634" y="22828"/>
                  <a:pt x="136581" y="3900"/>
                </a:cubicBezTo>
                <a:close/>
              </a:path>
            </a:pathLst>
          </a:cu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="" xmlns:a16="http://schemas.microsoft.com/office/drawing/2014/main" id="{C0111168-089D-E125-6CBB-0B288CE8D5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3236976"/>
            <a:ext cx="2093976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856232 h 1856232"/>
              <a:gd name="connsiteX3" fmla="*/ 160471 w 2093976"/>
              <a:gd name="connsiteY3" fmla="*/ 1856232 h 1856232"/>
              <a:gd name="connsiteX4" fmla="*/ 0 w 2093976"/>
              <a:gd name="connsiteY4" fmla="*/ 1695761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856232"/>
                </a:lnTo>
                <a:lnTo>
                  <a:pt x="160471" y="1856232"/>
                </a:lnTo>
                <a:cubicBezTo>
                  <a:pt x="71845" y="1856232"/>
                  <a:pt x="0" y="1784387"/>
                  <a:pt x="0" y="1695761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="" xmlns:a16="http://schemas.microsoft.com/office/drawing/2014/main" id="{20FBF32C-8DDB-F094-1C74-FDE91B64F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4932" y="2478024"/>
            <a:ext cx="2103120" cy="704088"/>
          </a:xfrm>
          <a:solidFill>
            <a:schemeClr val="accent1"/>
          </a:solidFill>
          <a:ln w="12700">
            <a:solidFill>
              <a:schemeClr val="accent1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="" xmlns:a16="http://schemas.microsoft.com/office/drawing/2014/main" id="{C5237567-8AEF-3966-7CED-5DA3ACD21E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9179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="" xmlns:a16="http://schemas.microsoft.com/office/drawing/2014/main" id="{7137587B-C03C-671F-AED7-4B974605AF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47488" y="2478024"/>
            <a:ext cx="2103120" cy="704088"/>
          </a:xfr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="" xmlns:a16="http://schemas.microsoft.com/office/drawing/2014/main" id="{25D4A96A-10D9-D4AD-C775-61041F026B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5206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="" xmlns:a16="http://schemas.microsoft.com/office/drawing/2014/main" id="{81308FE1-98CC-9FD0-5CF1-5A8E61C5B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10044" y="2478024"/>
            <a:ext cx="2103120" cy="704088"/>
          </a:xfrm>
          <a:solidFill>
            <a:schemeClr val="accent2"/>
          </a:solidFill>
          <a:ln w="12700">
            <a:solidFill>
              <a:schemeClr val="accent2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="" xmlns:a16="http://schemas.microsoft.com/office/drawing/2014/main" id="{B6FB197B-711E-A949-62E5-216CBC83FF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1233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="" xmlns:a16="http://schemas.microsoft.com/office/drawing/2014/main" id="{76A5CBAC-0099-3E8F-E44D-7B999D7079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372600" y="2478025"/>
            <a:ext cx="2098157" cy="702769"/>
          </a:xfrm>
          <a:custGeom>
            <a:avLst/>
            <a:gdLst>
              <a:gd name="connsiteX0" fmla="*/ 0 w 2098157"/>
              <a:gd name="connsiteY0" fmla="*/ 0 h 702769"/>
              <a:gd name="connsiteX1" fmla="*/ 1928984 w 2098157"/>
              <a:gd name="connsiteY1" fmla="*/ 0 h 702769"/>
              <a:gd name="connsiteX2" fmla="*/ 1961576 w 2098157"/>
              <a:gd name="connsiteY2" fmla="*/ 3899 h 702769"/>
              <a:gd name="connsiteX3" fmla="*/ 2098157 w 2098157"/>
              <a:gd name="connsiteY3" fmla="*/ 202765 h 702769"/>
              <a:gd name="connsiteX4" fmla="*/ 2098157 w 2098157"/>
              <a:gd name="connsiteY4" fmla="*/ 702769 h 702769"/>
              <a:gd name="connsiteX5" fmla="*/ 1594183 w 2098157"/>
              <a:gd name="connsiteY5" fmla="*/ 702769 h 702769"/>
              <a:gd name="connsiteX6" fmla="*/ 1132 w 2098157"/>
              <a:gd name="connsiteY6" fmla="*/ 702769 h 702769"/>
              <a:gd name="connsiteX7" fmla="*/ 0 w 2098157"/>
              <a:gd name="connsiteY7" fmla="*/ 702769 h 702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69">
                <a:moveTo>
                  <a:pt x="0" y="0"/>
                </a:moveTo>
                <a:lnTo>
                  <a:pt x="1928984" y="0"/>
                </a:lnTo>
                <a:lnTo>
                  <a:pt x="1961576" y="3899"/>
                </a:lnTo>
                <a:cubicBezTo>
                  <a:pt x="2039523" y="22827"/>
                  <a:pt x="2098157" y="104670"/>
                  <a:pt x="2098157" y="202765"/>
                </a:cubicBezTo>
                <a:lnTo>
                  <a:pt x="2098157" y="702769"/>
                </a:lnTo>
                <a:lnTo>
                  <a:pt x="1594183" y="702769"/>
                </a:lnTo>
                <a:lnTo>
                  <a:pt x="1132" y="702769"/>
                </a:lnTo>
                <a:lnTo>
                  <a:pt x="0" y="702769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89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6">
            <a:extLst>
              <a:ext uri="{FF2B5EF4-FFF2-40B4-BE49-F238E27FC236}">
                <a16:creationId xmlns="" xmlns:a16="http://schemas.microsoft.com/office/drawing/2014/main" id="{2BA4A2D6-617E-EEA3-E4EE-5BDB472F6A43}"/>
              </a:ext>
            </a:extLst>
          </p:cNvPr>
          <p:cNvCxnSpPr>
            <a:cxnSpLocks/>
          </p:cNvCxnSpPr>
          <p:nvPr userDrawn="1"/>
        </p:nvCxnSpPr>
        <p:spPr>
          <a:xfrm>
            <a:off x="594170" y="846661"/>
            <a:ext cx="0" cy="51110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92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870DB4-0446-EF22-E8E0-3A5B8392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1021" y="381000"/>
            <a:ext cx="8839914" cy="4181272"/>
          </a:xfrm>
        </p:spPr>
        <p:txBody>
          <a:bodyPr>
            <a:normAutofit/>
          </a:bodyPr>
          <a:lstStyle/>
          <a:p>
            <a:pPr algn="ctr"/>
            <a:r>
              <a:rPr lang="hr-HR" sz="5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GODIŠNJI IZVJEŠTAJ</a:t>
            </a:r>
            <a:br>
              <a:rPr lang="hr-HR" sz="5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sz="5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IZVRŠENJU PRORAČUNA GRADA NOVA GRADIŠKA ZA </a:t>
            </a:r>
            <a:r>
              <a:rPr lang="hr-HR" sz="5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2023. </a:t>
            </a:r>
            <a:r>
              <a:rPr lang="hr-HR" sz="5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GODINU</a:t>
            </a:r>
            <a:endParaRPr lang="en-US" sz="5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96329B1-2D04-0F3A-1081-C5117D8CE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3700" y="4922584"/>
            <a:ext cx="8486572" cy="75895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hr-HR" sz="4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VODIČ ZA GRAĐANE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49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A82A8B0-333F-633E-3FA7-D38DBFB109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3425216"/>
            <a:ext cx="2663256" cy="881801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hr-HR" sz="2000" dirty="0" smtClean="0"/>
              <a:t>Opći dio godišnjeg izvještaja o izvršenju proračuna</a:t>
            </a:r>
            <a:endParaRPr lang="en-US" sz="2000" dirty="0"/>
          </a:p>
        </p:txBody>
      </p:sp>
      <p:sp>
        <p:nvSpPr>
          <p:cNvPr id="42" name="Rezervirano mjesto teksta 41"/>
          <p:cNvSpPr>
            <a:spLocks noGrp="1"/>
          </p:cNvSpPr>
          <p:nvPr>
            <p:ph type="body" sz="quarter" idx="13"/>
          </p:nvPr>
        </p:nvSpPr>
        <p:spPr>
          <a:xfrm>
            <a:off x="381000" y="4450598"/>
            <a:ext cx="2687266" cy="202639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Sažetak Računa </a:t>
            </a:r>
            <a:r>
              <a:rPr lang="hr-HR" dirty="0" smtClean="0"/>
              <a:t>prihoda </a:t>
            </a:r>
            <a:r>
              <a:rPr lang="hr-HR" dirty="0" smtClean="0"/>
              <a:t>i rashoda i Računa financiranja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Račun prihoda i rashoda </a:t>
            </a:r>
            <a:r>
              <a:rPr lang="hr-HR" dirty="0" smtClean="0"/>
              <a:t>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Račun </a:t>
            </a:r>
            <a:r>
              <a:rPr lang="hr-HR" dirty="0" smtClean="0"/>
              <a:t>financiranja</a:t>
            </a:r>
            <a:endParaRPr lang="hr-HR" dirty="0"/>
          </a:p>
        </p:txBody>
      </p:sp>
      <p:sp>
        <p:nvSpPr>
          <p:cNvPr id="43" name="Rezervirano mjesto teksta 42"/>
          <p:cNvSpPr>
            <a:spLocks noGrp="1"/>
          </p:cNvSpPr>
          <p:nvPr>
            <p:ph type="body" sz="quarter" idx="14"/>
          </p:nvPr>
        </p:nvSpPr>
        <p:spPr>
          <a:xfrm>
            <a:off x="3258766" y="3428999"/>
            <a:ext cx="2622724" cy="87801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hr-HR" sz="2000" dirty="0" smtClean="0"/>
              <a:t>Posebni dio godišnjeg izvještaja o izvršenju proračuna</a:t>
            </a:r>
            <a:endParaRPr lang="hr-HR" sz="2000" dirty="0"/>
          </a:p>
        </p:txBody>
      </p:sp>
      <p:sp>
        <p:nvSpPr>
          <p:cNvPr id="44" name="Rezervirano mjesto teksta 43"/>
          <p:cNvSpPr>
            <a:spLocks noGrp="1"/>
          </p:cNvSpPr>
          <p:nvPr>
            <p:ph type="body" sz="quarter" idx="15"/>
          </p:nvPr>
        </p:nvSpPr>
        <p:spPr>
          <a:xfrm>
            <a:off x="3258766" y="4453323"/>
            <a:ext cx="2646734" cy="202367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Izvještaj po organizacijskoj klasifikaciji 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Izvještaj po programskoj klasifikaciji</a:t>
            </a:r>
            <a:endParaRPr lang="hr-HR" dirty="0"/>
          </a:p>
        </p:txBody>
      </p:sp>
      <p:sp>
        <p:nvSpPr>
          <p:cNvPr id="52" name="Rezervirano mjesto teksta 43"/>
          <p:cNvSpPr>
            <a:spLocks noGrp="1"/>
          </p:cNvSpPr>
          <p:nvPr>
            <p:ph type="body" sz="quarter" idx="16"/>
          </p:nvPr>
        </p:nvSpPr>
        <p:spPr>
          <a:xfrm>
            <a:off x="400455" y="847842"/>
            <a:ext cx="11391089" cy="2431068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 smtClean="0"/>
              <a:t>Obvezu sastavljanja </a:t>
            </a:r>
            <a:r>
              <a:rPr lang="hr-HR" sz="1600" dirty="0"/>
              <a:t>G</a:t>
            </a:r>
            <a:r>
              <a:rPr lang="hr-HR" sz="1600" dirty="0" smtClean="0"/>
              <a:t>odišnjeg izvještaja o izvršenju proračuna propisuje Zakon o proračunu (Narodne novine, broj 144/21) te Pravilnik o polugodišnjem i godišnjem izvještaju o izvršenju proračuna (Narodne novine, broj </a:t>
            </a:r>
            <a:r>
              <a:rPr lang="hr-HR" sz="1600" dirty="0" smtClean="0"/>
              <a:t>85/23) </a:t>
            </a:r>
            <a:r>
              <a:rPr lang="hr-HR" sz="1600" dirty="0" smtClean="0"/>
              <a:t>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/>
              <a:t>G</a:t>
            </a:r>
            <a:r>
              <a:rPr lang="hr-HR" sz="1600" dirty="0" smtClean="0"/>
              <a:t>odišnji izvještaj o izvršenju proračuna je dokument kojeg izrađuje upravno tijelo za financije i dostavlja ga gradonačelniku najkasnije do 5. svibnja tekuće godine za prethodnu godinu.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 smtClean="0"/>
              <a:t>Gradonačelnik ga podnosi Gradskom vijeću na donošenje do 31. svibnja tekuće proračunske godine.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/>
              <a:t>G</a:t>
            </a:r>
            <a:r>
              <a:rPr lang="hr-HR" sz="1600" dirty="0" smtClean="0"/>
              <a:t>odišnji izvještaj o izvršenju proračuna, koji je predmet ovog Vodiča, usvojen je na </a:t>
            </a:r>
            <a:r>
              <a:rPr lang="hr-HR" sz="1600" dirty="0" smtClean="0"/>
              <a:t>22. </a:t>
            </a:r>
            <a:r>
              <a:rPr lang="hr-HR" sz="1600" dirty="0" smtClean="0"/>
              <a:t>sjednici Gradskog vijeća Grada Nova Gradiška, održanoj dana </a:t>
            </a:r>
            <a:r>
              <a:rPr lang="hr-HR" sz="1600" dirty="0" smtClean="0"/>
              <a:t>12. srpnja 2024. </a:t>
            </a:r>
            <a:r>
              <a:rPr lang="hr-HR" sz="1600" dirty="0" smtClean="0"/>
              <a:t>godine.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/>
              <a:t>G</a:t>
            </a:r>
            <a:r>
              <a:rPr lang="hr-HR" sz="1600" dirty="0" smtClean="0"/>
              <a:t>odišnji izvještaj o izvršenju proračuna sadrži:</a:t>
            </a:r>
            <a:endParaRPr lang="hr-HR" sz="1600" dirty="0"/>
          </a:p>
        </p:txBody>
      </p:sp>
      <p:sp>
        <p:nvSpPr>
          <p:cNvPr id="45" name="Rezervirano mjesto teksta 44"/>
          <p:cNvSpPr>
            <a:spLocks noGrp="1"/>
          </p:cNvSpPr>
          <p:nvPr>
            <p:ph type="body" sz="quarter" idx="17"/>
          </p:nvPr>
        </p:nvSpPr>
        <p:spPr>
          <a:xfrm>
            <a:off x="6096000" y="3428999"/>
            <a:ext cx="2743200" cy="87802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hr-HR" sz="2000" b="1" dirty="0" smtClean="0"/>
              <a:t>Posebni </a:t>
            </a:r>
            <a:r>
              <a:rPr lang="hr-HR" sz="2000" b="1" dirty="0"/>
              <a:t>i</a:t>
            </a:r>
            <a:r>
              <a:rPr lang="hr-HR" sz="2000" b="1" dirty="0" smtClean="0"/>
              <a:t>zvještaji</a:t>
            </a:r>
            <a:endParaRPr lang="hr-HR" sz="2000" b="1" dirty="0"/>
          </a:p>
        </p:txBody>
      </p:sp>
      <p:sp>
        <p:nvSpPr>
          <p:cNvPr id="46" name="Rezervirano mjesto teksta 45"/>
          <p:cNvSpPr>
            <a:spLocks noGrp="1"/>
          </p:cNvSpPr>
          <p:nvPr>
            <p:ph type="body" sz="quarter" idx="18"/>
          </p:nvPr>
        </p:nvSpPr>
        <p:spPr>
          <a:xfrm>
            <a:off x="6096000" y="4450598"/>
            <a:ext cx="2743200" cy="2026401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40000" lnSpcReduction="20000"/>
          </a:bodyPr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korištenju proračunske zalihe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korištenju sredstava fondova Europske unije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zaduživanju na domaćem i stranom tržištu novca i </a:t>
            </a:r>
            <a:r>
              <a:rPr lang="hr-HR" b="0" dirty="0" smtClean="0"/>
              <a:t>kapitala</a:t>
            </a:r>
            <a:endParaRPr lang="hr-HR" b="0" dirty="0" smtClean="0"/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danim zajmovima i potraživanjima po danim zajmovima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danim jamstvima i plaćanjima po protestiranim jamstvima i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stanju potraživanja i dospjelih obveza te o stanju potencijalnih obveza po osnovi sudskih sporova</a:t>
            </a:r>
            <a:endParaRPr lang="hr-HR" b="0" dirty="0"/>
          </a:p>
        </p:txBody>
      </p:sp>
      <p:sp>
        <p:nvSpPr>
          <p:cNvPr id="49" name="Rezervirano mjesto teksta 48"/>
          <p:cNvSpPr>
            <a:spLocks noGrp="1"/>
          </p:cNvSpPr>
          <p:nvPr>
            <p:ph type="body" sz="quarter" idx="19"/>
          </p:nvPr>
        </p:nvSpPr>
        <p:spPr>
          <a:xfrm>
            <a:off x="9053710" y="3429000"/>
            <a:ext cx="2758052" cy="87801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hr-HR" sz="2000" b="1" dirty="0" smtClean="0"/>
              <a:t>Obrazloženje godišnjeg izvještaja</a:t>
            </a:r>
            <a:endParaRPr lang="hr-HR" sz="2000" b="1" dirty="0"/>
          </a:p>
        </p:txBody>
      </p:sp>
      <p:sp>
        <p:nvSpPr>
          <p:cNvPr id="50" name="Rezervirano mjesto teksta 49"/>
          <p:cNvSpPr>
            <a:spLocks noGrp="1"/>
          </p:cNvSpPr>
          <p:nvPr>
            <p:ph type="body" sz="quarter" idx="20"/>
          </p:nvPr>
        </p:nvSpPr>
        <p:spPr>
          <a:xfrm>
            <a:off x="9057213" y="4443205"/>
            <a:ext cx="2754549" cy="2033791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sz="1400" b="0" dirty="0" smtClean="0"/>
              <a:t>Obrazloženje općeg dijela izvještaja o izvršenju proračuna,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sz="1400" b="0" dirty="0"/>
              <a:t>Obrazloženje </a:t>
            </a:r>
            <a:r>
              <a:rPr lang="hr-HR" sz="1400" b="0" dirty="0" smtClean="0"/>
              <a:t>posebnog </a:t>
            </a:r>
            <a:r>
              <a:rPr lang="hr-HR" sz="1400" b="0" dirty="0"/>
              <a:t>dijela izvještaja o izvršenju proračuna</a:t>
            </a:r>
          </a:p>
        </p:txBody>
      </p:sp>
      <p:sp>
        <p:nvSpPr>
          <p:cNvPr id="51" name="Title 1">
            <a:extLst>
              <a:ext uri="{FF2B5EF4-FFF2-40B4-BE49-F238E27FC236}">
                <a16:creationId xmlns="" xmlns:a16="http://schemas.microsoft.com/office/drawing/2014/main" id="{F41F0E99-07CC-9576-AFD7-C52151AD0EA3}"/>
              </a:ext>
            </a:extLst>
          </p:cNvPr>
          <p:cNvSpPr txBox="1">
            <a:spLocks/>
          </p:cNvSpPr>
          <p:nvPr/>
        </p:nvSpPr>
        <p:spPr>
          <a:xfrm>
            <a:off x="1553912" y="195635"/>
            <a:ext cx="8878824" cy="6522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 spc="6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dirty="0" smtClean="0">
                <a:solidFill>
                  <a:schemeClr val="accent1">
                    <a:lumMod val="75000"/>
                  </a:schemeClr>
                </a:solidFill>
              </a:rPr>
              <a:t>OPĆENITO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5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>
          <a:xfrm>
            <a:off x="1484310" y="240759"/>
            <a:ext cx="10018713" cy="1347281"/>
          </a:xfrm>
        </p:spPr>
        <p:txBody>
          <a:bodyPr>
            <a:normAutofit/>
          </a:bodyPr>
          <a:lstStyle/>
          <a:p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</a:rPr>
              <a:t>IZVRŠENJE PRORAČUNA GRADA NOVA GRADIŠKA ZA </a:t>
            </a:r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</a:rPr>
              <a:t>2023. </a:t>
            </a:r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</a:rPr>
              <a:t>GODINU</a:t>
            </a:r>
            <a:endParaRPr lang="hr-H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" name="Rezervirano mjesto sadržaja 2" descr="Zaslonski isječci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327" y="1888737"/>
            <a:ext cx="8862724" cy="4573926"/>
          </a:xfrm>
        </p:spPr>
      </p:pic>
    </p:spTree>
    <p:extLst>
      <p:ext uri="{BB962C8B-B14F-4D97-AF65-F5344CB8AC3E}">
        <p14:creationId xmlns:p14="http://schemas.microsoft.com/office/powerpoint/2010/main" val="14950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091120" y="1300329"/>
            <a:ext cx="10719880" cy="450094"/>
          </a:xfrm>
        </p:spPr>
        <p:txBody>
          <a:bodyPr>
            <a:normAutofit fontScale="90000"/>
          </a:bodyPr>
          <a:lstStyle/>
          <a:p>
            <a:r>
              <a:rPr lang="hr-HR" sz="3200" b="1" dirty="0" smtClean="0">
                <a:solidFill>
                  <a:schemeClr val="accent1">
                    <a:lumMod val="50000"/>
                  </a:schemeClr>
                </a:solidFill>
              </a:rPr>
              <a:t>IZVRŠENJE PRIHODA I PRIMITAKA U </a:t>
            </a:r>
            <a:r>
              <a:rPr lang="hr-HR" sz="3200" b="1" dirty="0" smtClean="0">
                <a:solidFill>
                  <a:schemeClr val="accent1">
                    <a:lumMod val="50000"/>
                  </a:schemeClr>
                </a:solidFill>
              </a:rPr>
              <a:t>2023. </a:t>
            </a:r>
            <a:r>
              <a:rPr lang="hr-HR" sz="3200" b="1" dirty="0" smtClean="0">
                <a:solidFill>
                  <a:schemeClr val="accent1">
                    <a:lumMod val="50000"/>
                  </a:schemeClr>
                </a:solidFill>
              </a:rPr>
              <a:t>GODINI </a:t>
            </a:r>
            <a:br>
              <a:rPr lang="hr-HR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hr-HR" sz="3200" b="1" dirty="0" smtClean="0">
                <a:solidFill>
                  <a:schemeClr val="accent1">
                    <a:lumMod val="50000"/>
                  </a:schemeClr>
                </a:solidFill>
              </a:rPr>
              <a:t>U ODNOSU NA GODIŠNJI PLAN</a:t>
            </a:r>
            <a:br>
              <a:rPr lang="hr-HR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hr-HR" sz="36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hr-HR" sz="36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hr-H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8158978"/>
              </p:ext>
            </p:extLst>
          </p:nvPr>
        </p:nvGraphicFramePr>
        <p:xfrm>
          <a:off x="1245326" y="1497875"/>
          <a:ext cx="9945188" cy="4979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069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655422" y="925869"/>
            <a:ext cx="9649839" cy="1045334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POSTOTAK IZVRŠENJA PRIHODA I PRIMITAKA </a:t>
            </a:r>
            <a:b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U </a:t>
            </a: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2023. </a:t>
            </a: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GODINI</a:t>
            </a:r>
            <a:r>
              <a:rPr lang="hr-HR" sz="36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hr-HR" sz="36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82029"/>
              </p:ext>
            </p:extLst>
          </p:nvPr>
        </p:nvGraphicFramePr>
        <p:xfrm>
          <a:off x="1237161" y="1714635"/>
          <a:ext cx="9970770" cy="4947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20238" y="754283"/>
            <a:ext cx="10390762" cy="1405257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IZVRŠENJE RASHODA I IZDATAKA ZA </a:t>
            </a: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2023. </a:t>
            </a: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GODINU </a:t>
            </a:r>
            <a:b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U ODNOSU NA GODIŠNJI PLAN</a:t>
            </a:r>
            <a:b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667015"/>
              </p:ext>
            </p:extLst>
          </p:nvPr>
        </p:nvGraphicFramePr>
        <p:xfrm>
          <a:off x="1358537" y="1793966"/>
          <a:ext cx="9919063" cy="468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24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546698" y="381000"/>
            <a:ext cx="10087584" cy="1463624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POSTOTAK IZVRŠENJA RASHODA I IZDATAKA </a:t>
            </a:r>
            <a:b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U </a:t>
            </a: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2023. </a:t>
            </a: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GODINI</a:t>
            </a: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61345"/>
              </p:ext>
            </p:extLst>
          </p:nvPr>
        </p:nvGraphicFramePr>
        <p:xfrm>
          <a:off x="1480457" y="1169194"/>
          <a:ext cx="9771017" cy="5307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424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361872" y="596111"/>
            <a:ext cx="10449128" cy="1463624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  <a:t>POSTOTAK IZVRŠENJA RASHODA I IZDATAKA </a:t>
            </a:r>
            <a:b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  <a:t>GRADA NOVA GRADIŠKA </a:t>
            </a:r>
            <a:b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  <a:t>PREMA ORGANIZACIJSKOJ KLASIFIKACIJI U </a:t>
            </a:r>
            <a: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  <a:t>2023. </a:t>
            </a:r>
            <a: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  <a:t>GODINI</a:t>
            </a:r>
            <a:endParaRPr lang="hr-H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9580130"/>
              </p:ext>
            </p:extLst>
          </p:nvPr>
        </p:nvGraphicFramePr>
        <p:xfrm>
          <a:off x="1361872" y="2057400"/>
          <a:ext cx="9941854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321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88332" y="381000"/>
            <a:ext cx="10107038" cy="1463624"/>
          </a:xfrm>
        </p:spPr>
        <p:txBody>
          <a:bodyPr>
            <a:noAutofit/>
          </a:bodyPr>
          <a:lstStyle/>
          <a:p>
            <a:pPr algn="ctr"/>
            <a: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  <a:t>POSTOTAK IZVRŠENJA RASHODA I IZDATAKA </a:t>
            </a:r>
            <a:b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  <a:t>PRORAČUNSKIH KORISNIKA U NADLEŽNOSTI GRADA NOVA GRADIŠKA PREMA ORGANIZACIJSKOJ KLASIFIKACIJI U </a:t>
            </a:r>
            <a: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  <a:t>2023. </a:t>
            </a:r>
            <a: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  <a:t>GODINI</a:t>
            </a:r>
            <a:endParaRPr lang="hr-H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0294592"/>
              </p:ext>
            </p:extLst>
          </p:nvPr>
        </p:nvGraphicFramePr>
        <p:xfrm>
          <a:off x="1419497" y="2057400"/>
          <a:ext cx="9858103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195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556426" y="411480"/>
            <a:ext cx="10136221" cy="1067124"/>
          </a:xfrm>
        </p:spPr>
        <p:txBody>
          <a:bodyPr/>
          <a:lstStyle/>
          <a:p>
            <a:pPr algn="ctr"/>
            <a: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  <a:t>POSTOTAK IZVRŠENJA RASHODA I IZDATAKA GRADA NOVA GRADIŠKA PREMA PROGRAMSKOJ KLASIFIKACIJI U </a:t>
            </a:r>
            <a: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  <a:t>2023. </a:t>
            </a:r>
            <a: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  <a:t>GODINI</a:t>
            </a:r>
            <a:endParaRPr lang="hr-H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711481"/>
              </p:ext>
            </p:extLst>
          </p:nvPr>
        </p:nvGraphicFramePr>
        <p:xfrm>
          <a:off x="1471750" y="1288869"/>
          <a:ext cx="9683930" cy="5188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987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79809" y="616131"/>
            <a:ext cx="10018713" cy="489857"/>
          </a:xfrm>
        </p:spPr>
        <p:txBody>
          <a:bodyPr>
            <a:noAutofit/>
          </a:bodyPr>
          <a:lstStyle/>
          <a:p>
            <a:pPr algn="ctr"/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ZAVRŠENI PROJEKTI U </a:t>
            </a:r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2023. </a:t>
            </a:r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GODINI</a:t>
            </a:r>
            <a:endParaRPr lang="hr-H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1157677" y="2408484"/>
            <a:ext cx="3070272" cy="576262"/>
          </a:xfrm>
        </p:spPr>
        <p:txBody>
          <a:bodyPr/>
          <a:lstStyle/>
          <a:p>
            <a:pPr algn="ctr"/>
            <a:endParaRPr lang="hr-HR" sz="2000" b="1" dirty="0" smtClean="0"/>
          </a:p>
          <a:p>
            <a:pPr algn="ctr"/>
            <a:endParaRPr lang="hr-HR" sz="2000" b="1" dirty="0"/>
          </a:p>
          <a:p>
            <a:pPr algn="ctr"/>
            <a:endParaRPr lang="hr-HR" sz="2000" b="1" dirty="0" smtClean="0"/>
          </a:p>
          <a:p>
            <a:pPr algn="ctr"/>
            <a:endParaRPr lang="hr-HR" sz="2000" b="1" dirty="0"/>
          </a:p>
          <a:p>
            <a:pPr algn="ctr"/>
            <a:endParaRPr lang="hr-HR" sz="2000" b="1" dirty="0" smtClean="0"/>
          </a:p>
          <a:p>
            <a:pPr algn="ctr"/>
            <a:r>
              <a:rPr lang="hr-HR" sz="2000" b="1" dirty="0" smtClean="0"/>
              <a:t>REKONSTRUKCIJA ŽELJEZNIČKE ULICE OD GROBLJA DO ULICE SEGED</a:t>
            </a:r>
            <a:endParaRPr lang="hr-HR" sz="2000" b="1" dirty="0" smtClean="0"/>
          </a:p>
          <a:p>
            <a:pPr defTabSz="825500">
              <a:lnSpc>
                <a:spcPct val="80000"/>
              </a:lnSpc>
              <a:defRPr sz="6900" b="1">
                <a:solidFill>
                  <a:srgbClr val="000000"/>
                </a:solidFill>
              </a:defRPr>
            </a:pPr>
            <a:r>
              <a:rPr lang="hr-HR" sz="1400" dirty="0" smtClean="0"/>
              <a:t>- </a:t>
            </a:r>
            <a:r>
              <a:rPr lang="pl-PL" sz="1400" dirty="0"/>
              <a:t>Vrijednost </a:t>
            </a:r>
            <a:r>
              <a:rPr lang="pl-PL" sz="1400" dirty="0" smtClean="0"/>
              <a:t>investicije: 513.386,00 €</a:t>
            </a:r>
            <a:endParaRPr lang="pl-PL" sz="1400" dirty="0"/>
          </a:p>
          <a:p>
            <a:endParaRPr lang="hr-HR" sz="1400" dirty="0"/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3783932" y="4056716"/>
            <a:ext cx="2502568" cy="576262"/>
          </a:xfrm>
        </p:spPr>
        <p:txBody>
          <a:bodyPr/>
          <a:lstStyle/>
          <a:p>
            <a:pPr algn="ctr"/>
            <a:r>
              <a:rPr lang="hr-HR" sz="2000" b="1" dirty="0" smtClean="0"/>
              <a:t>IZGRADNJA ODVOJKA ULICE KNEZA TRPIMIRA</a:t>
            </a:r>
            <a:endParaRPr lang="hr-HR" sz="2000" b="1" dirty="0" smtClean="0"/>
          </a:p>
          <a:p>
            <a:pPr algn="ctr">
              <a:lnSpc>
                <a:spcPct val="80000"/>
              </a:lnSpc>
              <a:defRPr sz="7500"/>
            </a:pPr>
            <a:r>
              <a:rPr lang="hr-HR" sz="1400" b="1" dirty="0">
                <a:solidFill>
                  <a:schemeClr val="tx1"/>
                </a:solidFill>
              </a:rPr>
              <a:t>Vrijednost </a:t>
            </a:r>
            <a:r>
              <a:rPr lang="hr-HR" sz="1400" b="1" dirty="0" smtClean="0">
                <a:solidFill>
                  <a:schemeClr val="tx1"/>
                </a:solidFill>
              </a:rPr>
              <a:t>investicije: 113.392,19 €</a:t>
            </a:r>
            <a:endParaRPr lang="hr-HR" sz="1400" b="1" dirty="0">
              <a:solidFill>
                <a:schemeClr val="tx1"/>
              </a:solidFill>
            </a:endParaRPr>
          </a:p>
          <a:p>
            <a:pPr algn="ctr"/>
            <a:endParaRPr lang="hr-HR" sz="16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4" name="Rezervirano mjesto teksta 8"/>
          <p:cNvSpPr txBox="1">
            <a:spLocks/>
          </p:cNvSpPr>
          <p:nvPr/>
        </p:nvSpPr>
        <p:spPr>
          <a:xfrm>
            <a:off x="5815774" y="2000371"/>
            <a:ext cx="2910215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2316421">
              <a:defRPr sz="8600" spc="-300"/>
            </a:pPr>
            <a:r>
              <a:rPr lang="hr-HR" sz="2000" b="1" spc="-150" dirty="0" smtClean="0"/>
              <a:t>KRUŽNI TOK „PAUN”</a:t>
            </a:r>
            <a:endParaRPr lang="hr-HR" sz="2000" b="1" spc="-150" dirty="0" smtClean="0"/>
          </a:p>
          <a:p>
            <a:pPr defTabSz="751205">
              <a:lnSpc>
                <a:spcPct val="72000"/>
              </a:lnSpc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Vrijednost </a:t>
            </a:r>
            <a:r>
              <a:rPr lang="hr-HR" sz="1400" b="1" dirty="0" smtClean="0">
                <a:solidFill>
                  <a:schemeClr val="tx1"/>
                </a:solidFill>
              </a:rPr>
              <a:t>investicije: 277.667,78 €</a:t>
            </a:r>
            <a:endParaRPr lang="hr-HR" sz="1400" b="1" dirty="0" smtClean="0">
              <a:solidFill>
                <a:schemeClr val="tx1"/>
              </a:solidFill>
            </a:endParaRPr>
          </a:p>
          <a:p>
            <a:pPr defTabSz="2316421">
              <a:defRPr sz="8600" spc="-300"/>
            </a:pPr>
            <a:endParaRPr lang="hr-HR" sz="1200" spc="-300" dirty="0"/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xmlns="" id="{8A1A24FB-E742-2188-B994-4096836DE2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36" y="2696615"/>
            <a:ext cx="3612093" cy="1890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Rezervirano mjesto slike 3" descr="Slika na kojoj se prikazuje kuća, Fotografija iz zraka, vanjski, ptičja perspektiva">
            <a:extLst>
              <a:ext uri="{FF2B5EF4-FFF2-40B4-BE49-F238E27FC236}">
                <a16:creationId xmlns:a16="http://schemas.microsoft.com/office/drawing/2014/main" xmlns="" id="{C9B7D5FC-E613-3B74-3E23-C4E689CD96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8" r="19398"/>
          <a:stretch>
            <a:fillRect/>
          </a:stretch>
        </p:blipFill>
        <p:spPr>
          <a:xfrm>
            <a:off x="8725989" y="1345292"/>
            <a:ext cx="2693335" cy="2472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Rezervirano mjesto slike 3">
            <a:extLst>
              <a:ext uri="{FF2B5EF4-FFF2-40B4-BE49-F238E27FC236}">
                <a16:creationId xmlns:a16="http://schemas.microsoft.com/office/drawing/2014/main" xmlns="" id="{BB624B7D-D455-4193-3F46-7559C6A59F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3" r="20223"/>
          <a:stretch/>
        </p:blipFill>
        <p:spPr>
          <a:xfrm>
            <a:off x="3618781" y="4464829"/>
            <a:ext cx="2397095" cy="2078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zervirano mjesto teksta 6"/>
          <p:cNvSpPr txBox="1">
            <a:spLocks/>
          </p:cNvSpPr>
          <p:nvPr/>
        </p:nvSpPr>
        <p:spPr>
          <a:xfrm>
            <a:off x="6015876" y="5715126"/>
            <a:ext cx="2691941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r-HR" sz="2000" b="1" dirty="0" smtClean="0"/>
          </a:p>
          <a:p>
            <a:pPr algn="ctr"/>
            <a:endParaRPr lang="hr-HR" sz="2000" b="1" dirty="0" smtClean="0"/>
          </a:p>
          <a:p>
            <a:pPr algn="ctr"/>
            <a:endParaRPr lang="hr-HR" sz="2000" b="1" dirty="0" smtClean="0"/>
          </a:p>
          <a:p>
            <a:pPr algn="ctr"/>
            <a:endParaRPr lang="hr-HR" sz="2000" b="1" dirty="0" smtClean="0"/>
          </a:p>
          <a:p>
            <a:pPr algn="ctr"/>
            <a:endParaRPr lang="hr-HR" sz="2000" b="1" dirty="0" smtClean="0"/>
          </a:p>
          <a:p>
            <a:pPr algn="ctr"/>
            <a:r>
              <a:rPr lang="hr-HR" sz="2000" b="1" dirty="0" smtClean="0"/>
              <a:t>IZGRADNJA PARKIRALIŠTA NA SJEVEROZAPADNOM DIJELU NASELJA URIJE</a:t>
            </a:r>
          </a:p>
          <a:p>
            <a:pPr algn="ctr" defTabSz="825500">
              <a:lnSpc>
                <a:spcPct val="80000"/>
              </a:lnSpc>
              <a:defRPr sz="6900" b="1">
                <a:solidFill>
                  <a:srgbClr val="000000"/>
                </a:solidFill>
              </a:defRPr>
            </a:pPr>
            <a:r>
              <a:rPr lang="hr-HR" sz="1400" b="1" dirty="0" smtClean="0">
                <a:solidFill>
                  <a:srgbClr val="000000"/>
                </a:solidFill>
              </a:rPr>
              <a:t>- </a:t>
            </a:r>
            <a:r>
              <a:rPr lang="pl-PL" sz="1400" b="1" dirty="0" smtClean="0">
                <a:solidFill>
                  <a:srgbClr val="000000"/>
                </a:solidFill>
              </a:rPr>
              <a:t>Vrijednost investicije: 31.656,79 €</a:t>
            </a:r>
          </a:p>
          <a:p>
            <a:endParaRPr lang="hr-HR" sz="1400" dirty="0"/>
          </a:p>
        </p:txBody>
      </p:sp>
      <p:pic>
        <p:nvPicPr>
          <p:cNvPr id="19" name="Rezervirano mjesto slike 2" descr="Slika na kojoj se prikazuje vanjski, automobil, vozilo, trava">
            <a:extLst>
              <a:ext uri="{FF2B5EF4-FFF2-40B4-BE49-F238E27FC236}">
                <a16:creationId xmlns:a16="http://schemas.microsoft.com/office/drawing/2014/main" xmlns="" id="{73091C96-886F-C84E-0561-BD1977090F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0" r="8140"/>
          <a:stretch>
            <a:fillRect/>
          </a:stretch>
        </p:blipFill>
        <p:spPr>
          <a:xfrm>
            <a:off x="8527905" y="4009669"/>
            <a:ext cx="2970617" cy="1993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923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79809" y="616131"/>
            <a:ext cx="10018713" cy="489857"/>
          </a:xfrm>
        </p:spPr>
        <p:txBody>
          <a:bodyPr>
            <a:noAutofit/>
          </a:bodyPr>
          <a:lstStyle/>
          <a:p>
            <a:pPr algn="ctr"/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ZAVRŠENI PROJEKTI U </a:t>
            </a:r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2023. </a:t>
            </a:r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GODINI</a:t>
            </a:r>
            <a:endParaRPr lang="hr-H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8307290" y="3212919"/>
            <a:ext cx="2937597" cy="576262"/>
          </a:xfrm>
        </p:spPr>
        <p:txBody>
          <a:bodyPr/>
          <a:lstStyle/>
          <a:p>
            <a:pPr algn="ctr"/>
            <a:r>
              <a:rPr lang="hr-HR" sz="2000" b="1" dirty="0" smtClean="0"/>
              <a:t>NK SLOGA – IZGRADNJA TRIBINA S NADSTREŠNICOM, SEMAFOR I RASVJETA NA STADIONU</a:t>
            </a:r>
            <a:endParaRPr lang="hr-HR" sz="2000" b="1" dirty="0" smtClean="0"/>
          </a:p>
          <a:p>
            <a:pPr algn="ctr">
              <a:lnSpc>
                <a:spcPct val="80000"/>
              </a:lnSpc>
              <a:defRPr sz="7500"/>
            </a:pPr>
            <a:r>
              <a:rPr lang="hr-HR" sz="1400" b="1" dirty="0">
                <a:solidFill>
                  <a:schemeClr val="tx1"/>
                </a:solidFill>
              </a:rPr>
              <a:t>Vrijednost </a:t>
            </a:r>
            <a:r>
              <a:rPr lang="hr-HR" sz="1400" b="1" dirty="0" smtClean="0">
                <a:solidFill>
                  <a:schemeClr val="tx1"/>
                </a:solidFill>
              </a:rPr>
              <a:t>investicije: 675.430,36 €</a:t>
            </a:r>
            <a:endParaRPr lang="hr-HR" sz="1400" b="1" dirty="0">
              <a:solidFill>
                <a:schemeClr val="tx1"/>
              </a:solidFill>
            </a:endParaRPr>
          </a:p>
          <a:p>
            <a:pPr algn="ctr"/>
            <a:endParaRPr lang="hr-HR" sz="16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4" name="Rezervirano mjesto teksta 8"/>
          <p:cNvSpPr txBox="1">
            <a:spLocks/>
          </p:cNvSpPr>
          <p:nvPr/>
        </p:nvSpPr>
        <p:spPr>
          <a:xfrm>
            <a:off x="4577625" y="3140869"/>
            <a:ext cx="3224735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2316421">
              <a:defRPr sz="8600" spc="-300"/>
            </a:pPr>
            <a:r>
              <a:rPr lang="hr-HR" sz="2000" b="1" spc="-150" dirty="0" smtClean="0"/>
              <a:t>BIOSOL+: UGRADNJA SOLARNIH PANELA  (NA 8 OBJEKATA), PUNIONICA ZA ELEKTRIČNA VOZILA , SOLARNA ELEKTRANA I ENERGY BIKE</a:t>
            </a:r>
            <a:endParaRPr lang="hr-HR" sz="2000" b="1" spc="-150" dirty="0" smtClean="0"/>
          </a:p>
          <a:p>
            <a:pPr algn="ctr" defTabSz="751205">
              <a:lnSpc>
                <a:spcPct val="72000"/>
              </a:lnSpc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Vrijednost </a:t>
            </a:r>
            <a:r>
              <a:rPr lang="hr-HR" sz="1400" b="1" dirty="0" smtClean="0">
                <a:solidFill>
                  <a:schemeClr val="tx1"/>
                </a:solidFill>
              </a:rPr>
              <a:t>investicije: 167.456,64 €</a:t>
            </a:r>
            <a:endParaRPr lang="hr-HR" sz="1400" b="1" dirty="0" smtClean="0">
              <a:solidFill>
                <a:schemeClr val="tx1"/>
              </a:solidFill>
            </a:endParaRPr>
          </a:p>
          <a:p>
            <a:pPr defTabSz="2316421">
              <a:defRPr sz="8600" spc="-300"/>
            </a:pPr>
            <a:endParaRPr lang="hr-HR" sz="1200" spc="-300" dirty="0"/>
          </a:p>
        </p:txBody>
      </p:sp>
      <p:pic>
        <p:nvPicPr>
          <p:cNvPr id="10" name="Rezervirano mjesto slike 3">
            <a:extLst>
              <a:ext uri="{FF2B5EF4-FFF2-40B4-BE49-F238E27FC236}">
                <a16:creationId xmlns:a16="http://schemas.microsoft.com/office/drawing/2014/main" xmlns="" id="{BB624B7D-D455-4193-3F46-7559C6A59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3" r="10273"/>
          <a:stretch/>
        </p:blipFill>
        <p:spPr>
          <a:xfrm>
            <a:off x="4752932" y="3501050"/>
            <a:ext cx="2802095" cy="2647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Rezervirano mjesto slike 11">
            <a:extLst>
              <a:ext uri="{FF2B5EF4-FFF2-40B4-BE49-F238E27FC236}">
                <a16:creationId xmlns:a16="http://schemas.microsoft.com/office/drawing/2014/main" xmlns="" id="{32B48075-5E0E-5E2A-E497-51B363A278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6" r="11686"/>
          <a:stretch/>
        </p:blipFill>
        <p:spPr>
          <a:xfrm>
            <a:off x="8267700" y="3616426"/>
            <a:ext cx="3016778" cy="2625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zervirano mjesto teksta 6"/>
          <p:cNvSpPr txBox="1">
            <a:spLocks/>
          </p:cNvSpPr>
          <p:nvPr/>
        </p:nvSpPr>
        <p:spPr>
          <a:xfrm>
            <a:off x="1366599" y="3063875"/>
            <a:ext cx="3070272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r-HR" sz="2000" b="1" dirty="0" smtClean="0"/>
          </a:p>
          <a:p>
            <a:pPr algn="ctr"/>
            <a:endParaRPr lang="hr-HR" sz="2000" b="1" dirty="0" smtClean="0"/>
          </a:p>
          <a:p>
            <a:pPr algn="ctr"/>
            <a:endParaRPr lang="hr-HR" sz="2000" b="1" dirty="0" smtClean="0"/>
          </a:p>
          <a:p>
            <a:pPr algn="ctr"/>
            <a:endParaRPr lang="hr-HR" sz="2000" b="1" dirty="0" smtClean="0"/>
          </a:p>
          <a:p>
            <a:pPr algn="ctr"/>
            <a:endParaRPr lang="hr-HR" sz="2000" b="1" dirty="0" smtClean="0"/>
          </a:p>
          <a:p>
            <a:pPr algn="ctr"/>
            <a:r>
              <a:rPr lang="hr-HR" sz="2000" b="1" dirty="0" smtClean="0"/>
              <a:t>REKONSTRUKCIJA GRADSKE TRŽNICE</a:t>
            </a:r>
          </a:p>
          <a:p>
            <a:pPr defTabSz="825500">
              <a:lnSpc>
                <a:spcPct val="80000"/>
              </a:lnSpc>
              <a:defRPr sz="6900" b="1">
                <a:solidFill>
                  <a:srgbClr val="000000"/>
                </a:solidFill>
              </a:defRPr>
            </a:pPr>
            <a:r>
              <a:rPr lang="hr-HR" sz="1400" b="1" dirty="0" smtClean="0">
                <a:solidFill>
                  <a:srgbClr val="000000"/>
                </a:solidFill>
              </a:rPr>
              <a:t>- </a:t>
            </a:r>
            <a:r>
              <a:rPr lang="pl-PL" sz="1400" b="1" dirty="0" smtClean="0">
                <a:solidFill>
                  <a:srgbClr val="000000"/>
                </a:solidFill>
              </a:rPr>
              <a:t>Vrijednost investicije: 723.659,33 €</a:t>
            </a:r>
          </a:p>
          <a:p>
            <a:endParaRPr lang="hr-HR" sz="1400" dirty="0"/>
          </a:p>
        </p:txBody>
      </p:sp>
      <p:pic>
        <p:nvPicPr>
          <p:cNvPr id="18" name="Rezervirano mjesto slike 7">
            <a:extLst>
              <a:ext uri="{FF2B5EF4-FFF2-40B4-BE49-F238E27FC236}">
                <a16:creationId xmlns:a16="http://schemas.microsoft.com/office/drawing/2014/main" xmlns="" id="{4A447ED4-6B44-9E91-6FA6-539192D227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3" r="12023"/>
          <a:stretch/>
        </p:blipFill>
        <p:spPr>
          <a:xfrm>
            <a:off x="1225845" y="3501050"/>
            <a:ext cx="3121189" cy="2740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383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79809" y="616131"/>
            <a:ext cx="10018713" cy="489857"/>
          </a:xfrm>
        </p:spPr>
        <p:txBody>
          <a:bodyPr>
            <a:noAutofit/>
          </a:bodyPr>
          <a:lstStyle/>
          <a:p>
            <a:pPr algn="ctr"/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ZAVRŠENI PROJEKTI U </a:t>
            </a:r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2023. </a:t>
            </a:r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GODINI</a:t>
            </a:r>
            <a:endParaRPr lang="hr-H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4954029" y="2756786"/>
            <a:ext cx="3070272" cy="576262"/>
          </a:xfrm>
        </p:spPr>
        <p:txBody>
          <a:bodyPr/>
          <a:lstStyle/>
          <a:p>
            <a:pPr algn="ctr"/>
            <a:endParaRPr lang="hr-HR" sz="2000" b="1" dirty="0" smtClean="0"/>
          </a:p>
          <a:p>
            <a:pPr algn="ctr"/>
            <a:endParaRPr lang="hr-HR" sz="2000" b="1" dirty="0"/>
          </a:p>
          <a:p>
            <a:pPr algn="ctr"/>
            <a:endParaRPr lang="hr-HR" sz="2000" b="1" dirty="0" smtClean="0"/>
          </a:p>
          <a:p>
            <a:pPr algn="ctr"/>
            <a:endParaRPr lang="hr-HR" sz="2000" b="1" dirty="0"/>
          </a:p>
          <a:p>
            <a:pPr algn="ctr"/>
            <a:endParaRPr lang="hr-HR" sz="2000" b="1" dirty="0" smtClean="0"/>
          </a:p>
          <a:p>
            <a:pPr algn="ctr"/>
            <a:r>
              <a:rPr lang="hr-HR" sz="2000" b="1" dirty="0" smtClean="0"/>
              <a:t>POZORNICA U GRADSKOM PARKU</a:t>
            </a:r>
            <a:endParaRPr lang="hr-HR" sz="2000" b="1" dirty="0" smtClean="0"/>
          </a:p>
          <a:p>
            <a:pPr defTabSz="825500">
              <a:lnSpc>
                <a:spcPct val="80000"/>
              </a:lnSpc>
              <a:defRPr sz="6900" b="1">
                <a:solidFill>
                  <a:srgbClr val="000000"/>
                </a:solidFill>
              </a:defRPr>
            </a:pPr>
            <a:r>
              <a:rPr lang="hr-HR" sz="1400" dirty="0" smtClean="0"/>
              <a:t>- </a:t>
            </a:r>
            <a:r>
              <a:rPr lang="pl-PL" sz="1400" dirty="0"/>
              <a:t>Vrijednost </a:t>
            </a:r>
            <a:r>
              <a:rPr lang="pl-PL" sz="1400" dirty="0" smtClean="0"/>
              <a:t>investicije: 38.257,13 €</a:t>
            </a:r>
            <a:endParaRPr lang="pl-PL" sz="1400" dirty="0"/>
          </a:p>
          <a:p>
            <a:endParaRPr lang="hr-HR" sz="14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4" name="Rezervirano mjesto teksta 8"/>
          <p:cNvSpPr txBox="1">
            <a:spLocks/>
          </p:cNvSpPr>
          <p:nvPr/>
        </p:nvSpPr>
        <p:spPr>
          <a:xfrm>
            <a:off x="8267700" y="2397399"/>
            <a:ext cx="3614057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2316421">
              <a:defRPr sz="8600" spc="-300"/>
            </a:pPr>
            <a:r>
              <a:rPr lang="hr-HR" sz="2000" b="1" spc="-150" dirty="0" smtClean="0"/>
              <a:t>POSLOVNO TRGOVAČKI KONTEJNERI</a:t>
            </a:r>
            <a:endParaRPr lang="hr-HR" sz="2000" b="1" spc="-150" dirty="0" smtClean="0"/>
          </a:p>
          <a:p>
            <a:pPr algn="ctr" defTabSz="751205">
              <a:lnSpc>
                <a:spcPct val="72000"/>
              </a:lnSpc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Vrijednost </a:t>
            </a:r>
            <a:r>
              <a:rPr lang="hr-HR" sz="1400" b="1" dirty="0" smtClean="0">
                <a:solidFill>
                  <a:schemeClr val="tx1"/>
                </a:solidFill>
              </a:rPr>
              <a:t>investicije: 33.601,34 €</a:t>
            </a:r>
            <a:endParaRPr lang="hr-HR" sz="1400" b="1" dirty="0" smtClean="0">
              <a:solidFill>
                <a:schemeClr val="tx1"/>
              </a:solidFill>
            </a:endParaRPr>
          </a:p>
          <a:p>
            <a:pPr defTabSz="2316421">
              <a:defRPr sz="8600" spc="-300"/>
            </a:pPr>
            <a:endParaRPr lang="hr-HR" sz="1200" spc="-300" dirty="0"/>
          </a:p>
        </p:txBody>
      </p:sp>
      <p:pic>
        <p:nvPicPr>
          <p:cNvPr id="3" name="Slika 2" descr="Zaslonski isječc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07" y="3636036"/>
            <a:ext cx="3681115" cy="1976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Slika 5" descr="Zaslonski isječci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" r="-262"/>
          <a:stretch/>
        </p:blipFill>
        <p:spPr>
          <a:xfrm>
            <a:off x="8558983" y="3112998"/>
            <a:ext cx="3252017" cy="2199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zervirano mjesto teksta 8"/>
          <p:cNvSpPr txBox="1">
            <a:spLocks/>
          </p:cNvSpPr>
          <p:nvPr/>
        </p:nvSpPr>
        <p:spPr>
          <a:xfrm>
            <a:off x="1641943" y="2630238"/>
            <a:ext cx="3614057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2316421">
              <a:defRPr sz="8600" spc="-300"/>
            </a:pPr>
            <a:r>
              <a:rPr lang="hr-HR" sz="2000" b="1" spc="-150" dirty="0" smtClean="0"/>
              <a:t>ZGRADA DRUŠTVENE NAMJENE – VANJSKA STOLARIJA I HIDRANTSKA MREŽA</a:t>
            </a:r>
            <a:endParaRPr lang="hr-HR" sz="2000" b="1" spc="-150" dirty="0" smtClean="0"/>
          </a:p>
          <a:p>
            <a:pPr algn="ctr" defTabSz="751205">
              <a:lnSpc>
                <a:spcPct val="72000"/>
              </a:lnSpc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Vrijednost </a:t>
            </a:r>
            <a:r>
              <a:rPr lang="hr-HR" sz="1400" b="1" dirty="0" smtClean="0">
                <a:solidFill>
                  <a:schemeClr val="tx1"/>
                </a:solidFill>
              </a:rPr>
              <a:t>investicije: 88.181,57 €</a:t>
            </a:r>
            <a:endParaRPr lang="hr-HR" sz="1400" b="1" dirty="0" smtClean="0">
              <a:solidFill>
                <a:schemeClr val="tx1"/>
              </a:solidFill>
            </a:endParaRPr>
          </a:p>
          <a:p>
            <a:pPr defTabSz="2316421">
              <a:defRPr sz="8600" spc="-300"/>
            </a:pPr>
            <a:endParaRPr lang="hr-HR" sz="1200" spc="-300" dirty="0"/>
          </a:p>
        </p:txBody>
      </p:sp>
      <p:pic>
        <p:nvPicPr>
          <p:cNvPr id="17" name="Slika 16">
            <a:extLst>
              <a:ext uri="{FF2B5EF4-FFF2-40B4-BE49-F238E27FC236}">
                <a16:creationId xmlns:a16="http://schemas.microsoft.com/office/drawing/2014/main" xmlns="" id="{D4B0C127-9E93-7972-06AE-25F73F5CF9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4" r="12469"/>
          <a:stretch/>
        </p:blipFill>
        <p:spPr>
          <a:xfrm>
            <a:off x="1157592" y="3044917"/>
            <a:ext cx="3352800" cy="2993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317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79809" y="616131"/>
            <a:ext cx="10018713" cy="489857"/>
          </a:xfrm>
        </p:spPr>
        <p:txBody>
          <a:bodyPr>
            <a:noAutofit/>
          </a:bodyPr>
          <a:lstStyle/>
          <a:p>
            <a:pPr algn="ctr"/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PROJEKTNA DOKUMENTACIJA U 2023. </a:t>
            </a:r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GODINI</a:t>
            </a:r>
            <a:endParaRPr lang="hr-H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2"/>
          </p:nvPr>
        </p:nvSpPr>
        <p:spPr>
          <a:xfrm>
            <a:off x="1668519" y="1750423"/>
            <a:ext cx="9283337" cy="2795451"/>
          </a:xfrm>
        </p:spPr>
        <p:txBody>
          <a:bodyPr>
            <a:noAutofit/>
          </a:bodyPr>
          <a:lstStyle/>
          <a:p>
            <a:r>
              <a:rPr lang="hr-HR" sz="2400" dirty="0" smtClean="0"/>
              <a:t>ZAPADNI DIO TRGA KRALJA TOMISLAVA I CVJETNI TRG: 71.379,48 €</a:t>
            </a:r>
          </a:p>
          <a:p>
            <a:r>
              <a:rPr lang="hr-HR" sz="2400" dirty="0" smtClean="0"/>
              <a:t>ŠETNICA UZ POTOK ŠUMETLICA: 4.826,09 €</a:t>
            </a:r>
          </a:p>
          <a:p>
            <a:r>
              <a:rPr lang="hr-HR" sz="2400" dirty="0" smtClean="0"/>
              <a:t>ULICA LJUDEVITA GAJA (OD RASKRIŽJA S KOŽARSKOM ULICOM DO RASKRIŽJA S LOBINOM ULICOM): 3.000,00 €</a:t>
            </a:r>
          </a:p>
          <a:p>
            <a:r>
              <a:rPr lang="hr-HR" sz="2400" dirty="0" smtClean="0"/>
              <a:t>DETALJAN PLAN UREĐENJA ZONE MALOG GOSPODARSTVA: 11.700,00 €</a:t>
            </a:r>
          </a:p>
          <a:p>
            <a:r>
              <a:rPr lang="hr-HR" sz="2400" dirty="0" smtClean="0"/>
              <a:t>JAVNA RASVJETA U INDUSTRIJSKOM PARKU: 6.619,56 € I DR.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102140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F9C1627-7A56-025E-482D-E2AB014ED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5974" y="680936"/>
            <a:ext cx="5287048" cy="579606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hr-HR" sz="1600" b="1" dirty="0">
                <a:solidFill>
                  <a:schemeClr val="accent1">
                    <a:lumMod val="50000"/>
                  </a:schemeClr>
                </a:solidFill>
              </a:rPr>
              <a:t>NAKLADNIK: </a:t>
            </a:r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Grad Nova Gradiška</a:t>
            </a: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Trg kralja Tomislava 1, 35400 Nova Gradiška</a:t>
            </a:r>
          </a:p>
          <a:p>
            <a:pPr algn="ctr"/>
            <a:r>
              <a:rPr lang="hr-HR" sz="1600" b="1" dirty="0" smtClean="0">
                <a:solidFill>
                  <a:schemeClr val="accent1">
                    <a:lumMod val="50000"/>
                  </a:schemeClr>
                </a:solidFill>
              </a:rPr>
              <a:t>AUTORI</a:t>
            </a:r>
            <a:r>
              <a:rPr lang="hr-HR" sz="16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Ljiljana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Ranisavljević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dipl.oec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. – v.d. pročelnice Upravnog odjela za financije</a:t>
            </a: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Ana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Aberle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 Brčić,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mag.oec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. – voditeljica Odsjeka kontrole</a:t>
            </a:r>
          </a:p>
          <a:p>
            <a:pPr algn="ctr"/>
            <a:r>
              <a:rPr lang="hr-HR" sz="1600" b="1" dirty="0">
                <a:solidFill>
                  <a:schemeClr val="accent1">
                    <a:lumMod val="50000"/>
                  </a:schemeClr>
                </a:solidFill>
              </a:rPr>
              <a:t>UREDNIK:</a:t>
            </a:r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Ana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Aberle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 Brčić,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mag.oec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. – voditeljica Odsjeka kontrole</a:t>
            </a:r>
          </a:p>
          <a:p>
            <a:pPr algn="ctr"/>
            <a:r>
              <a:rPr lang="hr-HR" sz="1600" b="1" dirty="0">
                <a:solidFill>
                  <a:schemeClr val="accent1">
                    <a:lumMod val="50000"/>
                  </a:schemeClr>
                </a:solidFill>
              </a:rPr>
              <a:t>OBJAVA:</a:t>
            </a:r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Darko Jugović – informatički </a:t>
            </a:r>
            <a:r>
              <a:rPr lang="hr-HR" sz="1600" dirty="0" smtClean="0">
                <a:solidFill>
                  <a:schemeClr val="accent1">
                    <a:lumMod val="50000"/>
                  </a:schemeClr>
                </a:solidFill>
              </a:rPr>
              <a:t>referent</a:t>
            </a:r>
          </a:p>
          <a:p>
            <a:pPr algn="ctr"/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600" dirty="0" smtClean="0">
                <a:solidFill>
                  <a:schemeClr val="accent1">
                    <a:lumMod val="50000"/>
                  </a:schemeClr>
                </a:solidFill>
              </a:rPr>
              <a:t>kolovoz 2024.</a:t>
            </a:r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hr-HR" sz="11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hr-HR" sz="1100" i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100" i="1" dirty="0" smtClean="0">
                <a:solidFill>
                  <a:schemeClr val="accent1">
                    <a:lumMod val="50000"/>
                  </a:schemeClr>
                </a:solidFill>
              </a:rPr>
              <a:t>Vodič za građane – </a:t>
            </a:r>
            <a:r>
              <a:rPr lang="hr-HR" sz="1100" i="1" dirty="0">
                <a:solidFill>
                  <a:schemeClr val="accent1">
                    <a:lumMod val="50000"/>
                  </a:schemeClr>
                </a:solidFill>
              </a:rPr>
              <a:t>G</a:t>
            </a:r>
            <a:r>
              <a:rPr lang="hr-HR" sz="1100" i="1" dirty="0" smtClean="0">
                <a:solidFill>
                  <a:schemeClr val="accent1">
                    <a:lumMod val="50000"/>
                  </a:schemeClr>
                </a:solidFill>
              </a:rPr>
              <a:t>odišnji izvještaj o izvršenju proračuna </a:t>
            </a:r>
            <a:r>
              <a:rPr lang="hr-HR" sz="1100" i="1" dirty="0">
                <a:solidFill>
                  <a:schemeClr val="accent1">
                    <a:lumMod val="50000"/>
                  </a:schemeClr>
                </a:solidFill>
              </a:rPr>
              <a:t>Grada Nova Gradiška za </a:t>
            </a:r>
            <a:r>
              <a:rPr lang="hr-HR" sz="1100" i="1" dirty="0" smtClean="0">
                <a:solidFill>
                  <a:schemeClr val="accent1">
                    <a:lumMod val="50000"/>
                  </a:schemeClr>
                </a:solidFill>
              </a:rPr>
              <a:t>2023. </a:t>
            </a:r>
            <a:r>
              <a:rPr lang="hr-HR" sz="1100" i="1" dirty="0">
                <a:solidFill>
                  <a:schemeClr val="accent1">
                    <a:lumMod val="50000"/>
                  </a:schemeClr>
                </a:solidFill>
              </a:rPr>
              <a:t>godinu u tiskanom izdanju dijelit će se besplatno, a </a:t>
            </a:r>
            <a:r>
              <a:rPr lang="hr-HR" sz="1100" i="1" dirty="0" smtClean="0">
                <a:solidFill>
                  <a:schemeClr val="accent1">
                    <a:lumMod val="50000"/>
                  </a:schemeClr>
                </a:solidFill>
              </a:rPr>
              <a:t>isti je dostupan </a:t>
            </a:r>
            <a:r>
              <a:rPr lang="hr-HR" sz="1100" i="1" dirty="0">
                <a:solidFill>
                  <a:schemeClr val="accent1">
                    <a:lumMod val="50000"/>
                  </a:schemeClr>
                </a:solidFill>
              </a:rPr>
              <a:t>na službenim internetskim stranicama Grada Nova Gradiška www.novagradiska.hr</a:t>
            </a:r>
          </a:p>
          <a:p>
            <a:pPr algn="ctr"/>
            <a:r>
              <a:rPr lang="hr-HR" sz="1600" dirty="0"/>
              <a:t/>
            </a:r>
            <a:br>
              <a:rPr lang="hr-HR" sz="1600" dirty="0"/>
            </a:br>
            <a:endParaRPr lang="en-US" dirty="0"/>
          </a:p>
        </p:txBody>
      </p:sp>
      <p:pic>
        <p:nvPicPr>
          <p:cNvPr id="4" name="Slika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03"/>
          <a:stretch/>
        </p:blipFill>
        <p:spPr bwMode="auto">
          <a:xfrm>
            <a:off x="2491700" y="829033"/>
            <a:ext cx="3559715" cy="3086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5875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ksa">
  <a:themeElements>
    <a:clrScheme name="Paralaksa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ksa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ks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C4A95C-9007-4EA6-944B-306B6F2A01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4A3FD6-E6BF-490E-B6B4-6A011394B0EB}">
  <ds:schemaRefs>
    <ds:schemaRef ds:uri="http://purl.org/dc/elements/1.1/"/>
    <ds:schemaRef ds:uri="http://schemas.microsoft.com/office/2006/metadata/properties"/>
    <ds:schemaRef ds:uri="http://schemas.microsoft.com/sharepoint/v3"/>
    <ds:schemaRef ds:uri="230e9df3-be65-4c73-a93b-d1236ebd677e"/>
    <ds:schemaRef ds:uri="http://purl.org/dc/terms/"/>
    <ds:schemaRef ds:uri="http://schemas.microsoft.com/office/2006/documentManagement/types"/>
    <ds:schemaRef ds:uri="16c05727-aa75-4e4a-9b5f-8a80a1165891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CF8670-35D1-4455-AC7A-762B7388BE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Paralaksa</Template>
  <TotalTime>0</TotalTime>
  <Words>660</Words>
  <Application>Microsoft Office PowerPoint</Application>
  <PresentationFormat>Široki zaslon</PresentationFormat>
  <Paragraphs>139</Paragraphs>
  <Slides>15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Corbel</vt:lpstr>
      <vt:lpstr>Courier New</vt:lpstr>
      <vt:lpstr>Paralaksa</vt:lpstr>
      <vt:lpstr>GODIŠNJI IZVJEŠTAJ O IZVRŠENJU PRORAČUNA GRADA NOVA GRADIŠKA ZA 2023. GODINU</vt:lpstr>
      <vt:lpstr>PowerPointova prezentacija</vt:lpstr>
      <vt:lpstr>IZVRŠENJE PRORAČUNA GRADA NOVA GRADIŠKA ZA 2023. GODINU</vt:lpstr>
      <vt:lpstr>IZVRŠENJE PRIHODA I PRIMITAKA U 2023. GODINI  U ODNOSU NA GODIŠNJI PLAN  </vt:lpstr>
      <vt:lpstr>POSTOTAK IZVRŠENJA PRIHODA I PRIMITAKA  U 2023. GODINI </vt:lpstr>
      <vt:lpstr>IZVRŠENJE RASHODA I IZDATAKA ZA 2023. GODINU  U ODNOSU NA GODIŠNJI PLAN </vt:lpstr>
      <vt:lpstr>POSTOTAK IZVRŠENJA RASHODA I IZDATAKA  U 2023. GODINI</vt:lpstr>
      <vt:lpstr>POSTOTAK IZVRŠENJA RASHODA I IZDATAKA  GRADA NOVA GRADIŠKA  PREMA ORGANIZACIJSKOJ KLASIFIKACIJI U 2023. GODINI</vt:lpstr>
      <vt:lpstr>POSTOTAK IZVRŠENJA RASHODA I IZDATAKA  PRORAČUNSKIH KORISNIKA U NADLEŽNOSTI GRADA NOVA GRADIŠKA PREMA ORGANIZACIJSKOJ KLASIFIKACIJI U 2023. GODINI</vt:lpstr>
      <vt:lpstr>POSTOTAK IZVRŠENJA RASHODA I IZDATAKA GRADA NOVA GRADIŠKA PREMA PROGRAMSKOJ KLASIFIKACIJI U 2023. GODINI</vt:lpstr>
      <vt:lpstr>ZAVRŠENI PROJEKTI U 2023. GODINI</vt:lpstr>
      <vt:lpstr>ZAVRŠENI PROJEKTI U 2023. GODINI</vt:lpstr>
      <vt:lpstr>ZAVRŠENI PROJEKTI U 2023. GODINI</vt:lpstr>
      <vt:lpstr>PROJEKTNA DOKUMENTACIJA U 2023. GODINI</vt:lpstr>
      <vt:lpstr>PowerPointova prezentacija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2022-10-27T00:37:19Z</dcterms:created>
  <dcterms:modified xsi:type="dcterms:W3CDTF">2024-09-05T10:31:48Z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