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4" r:id="rId4"/>
  </p:sldMasterIdLst>
  <p:notesMasterIdLst>
    <p:notesMasterId r:id="rId20"/>
  </p:notesMasterIdLst>
  <p:sldIdLst>
    <p:sldId id="530" r:id="rId5"/>
    <p:sldId id="533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6" r:id="rId15"/>
    <p:sldId id="557" r:id="rId16"/>
    <p:sldId id="560" r:id="rId17"/>
    <p:sldId id="561" r:id="rId18"/>
    <p:sldId id="54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822EE"/>
    <a:srgbClr val="F01688"/>
    <a:srgbClr val="2F21F3"/>
    <a:srgbClr val="FEB52B"/>
    <a:srgbClr val="F01689"/>
    <a:srgbClr val="6F22E3"/>
    <a:srgbClr val="E218A3"/>
    <a:srgbClr val="BA20DB"/>
    <a:srgbClr val="6A2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rednji stil 2 - Isticanj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rednji stil 4 - Isticanj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E25E649-3F16-4E02-A733-19D2CDBF48F0}" styleName="Srednji stil 3 - Isticanj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0" autoAdjust="0"/>
    <p:restoredTop sz="94422"/>
  </p:normalViewPr>
  <p:slideViewPr>
    <p:cSldViewPr snapToGrid="0">
      <p:cViewPr varScale="1">
        <p:scale>
          <a:sx n="110" d="100"/>
          <a:sy n="110" d="100"/>
        </p:scale>
        <p:origin x="3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2\Grafikon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2\Grafikon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2\Grafikon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2\Grafikon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2\Grafikon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2\Grafikon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a\Vodi&#269;%20za%20gra&#273;ane\Godi&#353;nji%20izvje&#353;taj%20o%20izvr&#353;enju%20prora&#269;una\2022\Grafikon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990774063572244"/>
          <c:y val="0.17493918443121442"/>
          <c:w val="0.87361309517630614"/>
          <c:h val="0.537334037513603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'Prihodi proračuna'!$J$3:$J$4</c:f>
              <c:strCache>
                <c:ptCount val="2"/>
                <c:pt idx="0">
                  <c:v>Izvorni plan 2022.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lumMod val="104000"/>
                  </a:schemeClr>
                </a:gs>
                <a:gs pos="100000">
                  <a:schemeClr val="accent1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cat>
            <c:strRef>
              <c:f>'Prihodi proračuna'!$I$5:$I$7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</c:v>
                </c:pt>
              </c:strCache>
            </c:strRef>
          </c:cat>
          <c:val>
            <c:numRef>
              <c:f>'Prihodi proračuna'!$J$5:$J$7</c:f>
              <c:numCache>
                <c:formatCode>#,##0.00</c:formatCode>
                <c:ptCount val="3"/>
                <c:pt idx="0">
                  <c:v>72046609.280000001</c:v>
                </c:pt>
                <c:pt idx="1">
                  <c:v>8811966.8499999996</c:v>
                </c:pt>
                <c:pt idx="2">
                  <c:v>235000</c:v>
                </c:pt>
              </c:numCache>
            </c:numRef>
          </c:val>
        </c:ser>
        <c:ser>
          <c:idx val="1"/>
          <c:order val="1"/>
          <c:tx>
            <c:strRef>
              <c:f>'Prihodi proračuna'!$K$3:$K$4</c:f>
              <c:strCache>
                <c:ptCount val="2"/>
                <c:pt idx="0">
                  <c:v>Izvršenje 2022.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cat>
            <c:strRef>
              <c:f>'Prihodi proračuna'!$I$5:$I$7</c:f>
              <c:strCache>
                <c:ptCount val="3"/>
                <c:pt idx="0">
                  <c:v>Prihodi poslovanja</c:v>
                </c:pt>
                <c:pt idx="1">
                  <c:v>Prihodi od prodaje nefinancijske imovine</c:v>
                </c:pt>
                <c:pt idx="2">
                  <c:v>Primici od financijske imovine</c:v>
                </c:pt>
              </c:strCache>
            </c:strRef>
          </c:cat>
          <c:val>
            <c:numRef>
              <c:f>'Prihodi proračuna'!$K$5:$K$7</c:f>
              <c:numCache>
                <c:formatCode>#,##0.00</c:formatCode>
                <c:ptCount val="3"/>
                <c:pt idx="0">
                  <c:v>70759745.239999995</c:v>
                </c:pt>
                <c:pt idx="1">
                  <c:v>8760292.4000000004</c:v>
                </c:pt>
                <c:pt idx="2">
                  <c:v>292210.90999999997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820560"/>
        <c:axId val="283677576"/>
        <c:axId val="0"/>
      </c:bar3DChart>
      <c:catAx>
        <c:axId val="22982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83677576"/>
        <c:crosses val="autoZero"/>
        <c:auto val="1"/>
        <c:lblAlgn val="ctr"/>
        <c:lblOffset val="100"/>
        <c:noMultiLvlLbl val="0"/>
      </c:catAx>
      <c:valAx>
        <c:axId val="28367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2982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'Postotak izvršenja prihoda i pr'!$A$4:$A$12</c:f>
              <c:strCache>
                <c:ptCount val="9"/>
                <c:pt idx="0">
                  <c:v>Prihodi od poreza</c:v>
                </c:pt>
                <c:pt idx="1">
                  <c:v>Pomoći</c:v>
                </c:pt>
                <c:pt idx="2">
                  <c:v>Prihodi od imovine</c:v>
                </c:pt>
                <c:pt idx="3">
                  <c:v>Prihodi od administrativnih pristojbi i po posebnim propisima</c:v>
                </c:pt>
                <c:pt idx="4">
                  <c:v>Prihodi od prodaje proizvoda i robe te pruženih usluga i prihodi od donacija</c:v>
                </c:pt>
                <c:pt idx="5">
                  <c:v>Kazne, upravne mjere i ostali prihodi</c:v>
                </c:pt>
                <c:pt idx="6">
                  <c:v>Prihodi od prodaje neproizvedene imovine</c:v>
                </c:pt>
                <c:pt idx="7">
                  <c:v>Prihodi od prodaje proizvedene dugotrajne imovine</c:v>
                </c:pt>
                <c:pt idx="8">
                  <c:v>Primici od financijske imovine i zaduživanja</c:v>
                </c:pt>
              </c:strCache>
            </c:strRef>
          </c:cat>
          <c:val>
            <c:numRef>
              <c:f>'Postotak izvršenja prihoda i pr'!$B$4:$B$12</c:f>
              <c:numCache>
                <c:formatCode>General</c:formatCode>
                <c:ptCount val="9"/>
                <c:pt idx="0">
                  <c:v>99.74</c:v>
                </c:pt>
                <c:pt idx="1">
                  <c:v>95.42</c:v>
                </c:pt>
                <c:pt idx="2">
                  <c:v>96.96</c:v>
                </c:pt>
                <c:pt idx="3">
                  <c:v>102.16</c:v>
                </c:pt>
                <c:pt idx="4">
                  <c:v>98.29</c:v>
                </c:pt>
                <c:pt idx="5">
                  <c:v>98.99</c:v>
                </c:pt>
                <c:pt idx="6">
                  <c:v>100.07</c:v>
                </c:pt>
                <c:pt idx="7">
                  <c:v>92.31</c:v>
                </c:pt>
                <c:pt idx="8">
                  <c:v>124.35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15425896"/>
        <c:axId val="315524088"/>
      </c:barChart>
      <c:catAx>
        <c:axId val="31542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524088"/>
        <c:crosses val="autoZero"/>
        <c:auto val="1"/>
        <c:lblAlgn val="ctr"/>
        <c:lblOffset val="100"/>
        <c:noMultiLvlLbl val="0"/>
      </c:catAx>
      <c:valAx>
        <c:axId val="31552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425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'RASHODI PRORAČUNA'!$J$3</c:f>
              <c:strCache>
                <c:ptCount val="1"/>
                <c:pt idx="0">
                  <c:v>Izvorni plan 2022.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cat>
            <c:strRef>
              <c:f>'RASHODI PRORAČUNA'!$I$4:$I$6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'RASHODI PRORAČUNA'!$J$4:$J$6</c:f>
              <c:numCache>
                <c:formatCode>#,##0.00</c:formatCode>
                <c:ptCount val="3"/>
                <c:pt idx="0">
                  <c:v>58051189.920000002</c:v>
                </c:pt>
                <c:pt idx="1">
                  <c:v>19495461.16</c:v>
                </c:pt>
                <c:pt idx="2">
                  <c:v>1843922.4</c:v>
                </c:pt>
              </c:numCache>
            </c:numRef>
          </c:val>
        </c:ser>
        <c:ser>
          <c:idx val="1"/>
          <c:order val="1"/>
          <c:tx>
            <c:strRef>
              <c:f>'RASHODI PRORAČUNA'!$K$3</c:f>
              <c:strCache>
                <c:ptCount val="1"/>
                <c:pt idx="0">
                  <c:v>Izvršenje 2022.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cat>
            <c:strRef>
              <c:f>'RASHODI PRORAČUNA'!$I$4:$I$6</c:f>
              <c:strCache>
                <c:ptCount val="3"/>
                <c:pt idx="0">
                  <c:v>Rashodi poslovanja</c:v>
                </c:pt>
                <c:pt idx="1">
                  <c:v>Rashodi za nabavu nefinancijske imovine</c:v>
                </c:pt>
                <c:pt idx="2">
                  <c:v>Izdaci za financijsku imovinu i otplate zajmova</c:v>
                </c:pt>
              </c:strCache>
            </c:strRef>
          </c:cat>
          <c:val>
            <c:numRef>
              <c:f>'RASHODI PRORAČUNA'!$K$4:$K$6</c:f>
              <c:numCache>
                <c:formatCode>#,##0.00</c:formatCode>
                <c:ptCount val="3"/>
                <c:pt idx="0">
                  <c:v>55834832.170000002</c:v>
                </c:pt>
                <c:pt idx="1">
                  <c:v>12580443.08</c:v>
                </c:pt>
                <c:pt idx="2">
                  <c:v>1843922.4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5532008"/>
        <c:axId val="316020792"/>
        <c:axId val="0"/>
      </c:bar3DChart>
      <c:catAx>
        <c:axId val="31553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6020792"/>
        <c:crosses val="autoZero"/>
        <c:auto val="1"/>
        <c:lblAlgn val="ctr"/>
        <c:lblOffset val="100"/>
        <c:noMultiLvlLbl val="0"/>
      </c:catAx>
      <c:valAx>
        <c:axId val="31602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53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'Postotak izvršenja rash.i izdat'!$A$4:$A$14</c:f>
              <c:strCache>
                <c:ptCount val="11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inozemstvu i unutar općeg proračuna</c:v>
                </c:pt>
                <c:pt idx="5">
                  <c:v>Naknade građanima i kućanstvima</c:v>
                </c:pt>
                <c:pt idx="6">
                  <c:v>Donacije i ostali rashodi</c:v>
                </c:pt>
                <c:pt idx="7">
                  <c:v>Rashodi za nabavu neproizvedene dugotrajne imovine</c:v>
                </c:pt>
                <c:pt idx="8">
                  <c:v>Rashodi za nabavu dugotrajne proizvedene imovine</c:v>
                </c:pt>
                <c:pt idx="9">
                  <c:v>Rashodi za dodatna ulaganja na nefinancijskoj imovini</c:v>
                </c:pt>
                <c:pt idx="10">
                  <c:v>Izdaci za otplatu glavnice primljenih kredita i zajmova</c:v>
                </c:pt>
              </c:strCache>
            </c:strRef>
          </c:cat>
          <c:val>
            <c:numRef>
              <c:f>'Postotak izvršenja rash.i izdat'!$B$4:$B$14</c:f>
              <c:numCache>
                <c:formatCode>General</c:formatCode>
                <c:ptCount val="11"/>
                <c:pt idx="0">
                  <c:v>97.35</c:v>
                </c:pt>
                <c:pt idx="1">
                  <c:v>95.12</c:v>
                </c:pt>
                <c:pt idx="2">
                  <c:v>98.78</c:v>
                </c:pt>
                <c:pt idx="3">
                  <c:v>95.22</c:v>
                </c:pt>
                <c:pt idx="4">
                  <c:v>85.91</c:v>
                </c:pt>
                <c:pt idx="5">
                  <c:v>95.02</c:v>
                </c:pt>
                <c:pt idx="6">
                  <c:v>96.38</c:v>
                </c:pt>
                <c:pt idx="7">
                  <c:v>99.02</c:v>
                </c:pt>
                <c:pt idx="8">
                  <c:v>65.48</c:v>
                </c:pt>
                <c:pt idx="9">
                  <c:v>55.22</c:v>
                </c:pt>
                <c:pt idx="10">
                  <c:v>100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0643456"/>
        <c:axId val="315783520"/>
      </c:barChart>
      <c:catAx>
        <c:axId val="606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783520"/>
        <c:crosses val="autoZero"/>
        <c:auto val="1"/>
        <c:lblAlgn val="ctr"/>
        <c:lblOffset val="100"/>
        <c:noMultiLvlLbl val="0"/>
      </c:catAx>
      <c:valAx>
        <c:axId val="315783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64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w="9525" cap="flat" cmpd="sng" algn="ctr">
      <a:solidFill>
        <a:schemeClr val="accent2">
          <a:lumMod val="40000"/>
          <a:lumOff val="60000"/>
          <a:alpha val="62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'Organizacijska klasifikacija'!$A$4:$A$7</c:f>
              <c:strCache>
                <c:ptCount val="4"/>
                <c:pt idx="0">
                  <c:v>Gradsko vijeće</c:v>
                </c:pt>
                <c:pt idx="1">
                  <c:v>Stručna služba Grada</c:v>
                </c:pt>
                <c:pt idx="2">
                  <c:v>Upravni odjel za financije</c:v>
                </c:pt>
                <c:pt idx="3">
                  <c:v>Upravni odjel za komunalne djelatnosti</c:v>
                </c:pt>
              </c:strCache>
            </c:strRef>
          </c:cat>
          <c:val>
            <c:numRef>
              <c:f>'Organizacijska klasifikacija'!$D$4:$D$7</c:f>
              <c:numCache>
                <c:formatCode>0.00</c:formatCode>
                <c:ptCount val="4"/>
                <c:pt idx="0">
                  <c:v>96.666131078224112</c:v>
                </c:pt>
                <c:pt idx="1">
                  <c:v>96.082345490297001</c:v>
                </c:pt>
                <c:pt idx="2">
                  <c:v>99.540563661640263</c:v>
                </c:pt>
                <c:pt idx="3">
                  <c:v>79.44850856783809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15785872"/>
        <c:axId val="315781168"/>
      </c:barChart>
      <c:catAx>
        <c:axId val="31578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781168"/>
        <c:crosses val="autoZero"/>
        <c:auto val="1"/>
        <c:lblAlgn val="ctr"/>
        <c:lblOffset val="100"/>
        <c:noMultiLvlLbl val="0"/>
      </c:catAx>
      <c:valAx>
        <c:axId val="31578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78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'organ.klasif. - PK'!$A$4:$A$8</c:f>
              <c:strCache>
                <c:ptCount val="5"/>
                <c:pt idx="0">
                  <c:v>Dječji vrtić Nova Gradiška</c:v>
                </c:pt>
                <c:pt idx="1">
                  <c:v>Gradska knjižnica Nova Gradiška</c:v>
                </c:pt>
                <c:pt idx="2">
                  <c:v>Gradski muzej Nova Gradiška</c:v>
                </c:pt>
                <c:pt idx="3">
                  <c:v>Pučko otvoreno učilište Matija Antun Relković</c:v>
                </c:pt>
                <c:pt idx="4">
                  <c:v>Javna vatrogasna postrojba Nova Gradiška</c:v>
                </c:pt>
              </c:strCache>
            </c:strRef>
          </c:cat>
          <c:val>
            <c:numRef>
              <c:f>'organ.klasif. - PK'!$D$4:$D$8</c:f>
              <c:numCache>
                <c:formatCode>0.00</c:formatCode>
                <c:ptCount val="5"/>
                <c:pt idx="0">
                  <c:v>96.492907462231045</c:v>
                </c:pt>
                <c:pt idx="1">
                  <c:v>94.670782721123672</c:v>
                </c:pt>
                <c:pt idx="2">
                  <c:v>94.22010962868967</c:v>
                </c:pt>
                <c:pt idx="3">
                  <c:v>98.536800852591369</c:v>
                </c:pt>
                <c:pt idx="4">
                  <c:v>97.659631999087665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15782344"/>
        <c:axId val="315785088"/>
      </c:barChart>
      <c:catAx>
        <c:axId val="31578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785088"/>
        <c:crosses val="autoZero"/>
        <c:auto val="1"/>
        <c:lblAlgn val="ctr"/>
        <c:lblOffset val="100"/>
        <c:noMultiLvlLbl val="0"/>
      </c:catAx>
      <c:valAx>
        <c:axId val="31578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782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60000"/>
                    <a:lumMod val="104000"/>
                  </a:schemeClr>
                </a:gs>
                <a:gs pos="100000">
                  <a:schemeClr val="accent2">
                    <a:tint val="84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'PROGRAMSKA KLASIFIKACIJA'!$A$4:$A$26</c:f>
              <c:strCache>
                <c:ptCount val="23"/>
                <c:pt idx="0">
                  <c:v>Donošenje akata i mjera iz djelokruga predstavničkog tijela</c:v>
                </c:pt>
                <c:pt idx="1">
                  <c:v>Program političkih stranaka</c:v>
                </c:pt>
                <c:pt idx="2">
                  <c:v>Javna uprava i administracija</c:v>
                </c:pt>
                <c:pt idx="3">
                  <c:v>Program osnovnoškolskog, srednjoškolskog i visokog obrazovanja</c:v>
                </c:pt>
                <c:pt idx="4">
                  <c:v>Stipendiranje učenika i studenata</c:v>
                </c:pt>
                <c:pt idx="5">
                  <c:v>Poticanje razvoja turizma</c:v>
                </c:pt>
                <c:pt idx="6">
                  <c:v>Razvoj civilnog društva</c:v>
                </c:pt>
                <c:pt idx="7">
                  <c:v>Razvoj športa</c:v>
                </c:pt>
                <c:pt idx="8">
                  <c:v>Organiziranje i provođenje zaštite i spašavanja</c:v>
                </c:pt>
                <c:pt idx="9">
                  <c:v>Program socijalne skrbi</c:v>
                </c:pt>
                <c:pt idx="10">
                  <c:v>Dodatne usluge u zdravstvu i preventiva</c:v>
                </c:pt>
                <c:pt idx="11">
                  <c:v>Program predškolskog odgoja i obrazovanja</c:v>
                </c:pt>
                <c:pt idx="12">
                  <c:v>Promicanje kulture</c:v>
                </c:pt>
                <c:pt idx="13">
                  <c:v>Organiziranje i provođenje zaštite i spašavanja</c:v>
                </c:pt>
                <c:pt idx="14">
                  <c:v>Otplata javnog duga</c:v>
                </c:pt>
                <c:pt idx="15">
                  <c:v>Poticanje razvoja gospodarstva</c:v>
                </c:pt>
                <c:pt idx="16">
                  <c:v>Unapređenje poljoprivrede</c:v>
                </c:pt>
                <c:pt idx="17">
                  <c:v>Upravljanje imovinom</c:v>
                </c:pt>
                <c:pt idx="18">
                  <c:v>Održavanje komunalne infrastrukture</c:v>
                </c:pt>
                <c:pt idx="19">
                  <c:v>Građenje komunalne infrastrukture</c:v>
                </c:pt>
                <c:pt idx="20">
                  <c:v>Zaštita okoliša</c:v>
                </c:pt>
                <c:pt idx="21">
                  <c:v>Prostorno uređenje</c:v>
                </c:pt>
                <c:pt idx="22">
                  <c:v>Razvoj sustava vodoopskrbe i odvodnje</c:v>
                </c:pt>
              </c:strCache>
            </c:strRef>
          </c:cat>
          <c:val>
            <c:numRef>
              <c:f>'PROGRAMSKA KLASIFIKACIJA'!$D$4:$D$26</c:f>
              <c:numCache>
                <c:formatCode>0.00</c:formatCode>
                <c:ptCount val="23"/>
                <c:pt idx="0">
                  <c:v>94.618020477815705</c:v>
                </c:pt>
                <c:pt idx="1">
                  <c:v>100</c:v>
                </c:pt>
                <c:pt idx="2">
                  <c:v>95.023131206648856</c:v>
                </c:pt>
                <c:pt idx="3">
                  <c:v>99.343826587745966</c:v>
                </c:pt>
                <c:pt idx="4">
                  <c:v>100</c:v>
                </c:pt>
                <c:pt idx="5">
                  <c:v>98.170333940119349</c:v>
                </c:pt>
                <c:pt idx="6">
                  <c:v>96.110702147348022</c:v>
                </c:pt>
                <c:pt idx="7">
                  <c:v>99.999994838709668</c:v>
                </c:pt>
                <c:pt idx="8">
                  <c:v>99.782504676149458</c:v>
                </c:pt>
                <c:pt idx="9">
                  <c:v>94.378124732695852</c:v>
                </c:pt>
                <c:pt idx="10">
                  <c:v>95.257078260869562</c:v>
                </c:pt>
                <c:pt idx="11">
                  <c:v>96.492907462231045</c:v>
                </c:pt>
                <c:pt idx="12">
                  <c:v>96.157891926664803</c:v>
                </c:pt>
                <c:pt idx="13">
                  <c:v>97.659631999087665</c:v>
                </c:pt>
                <c:pt idx="14">
                  <c:v>99.99904503927543</c:v>
                </c:pt>
                <c:pt idx="15">
                  <c:v>97.448055569014926</c:v>
                </c:pt>
                <c:pt idx="16">
                  <c:v>90.899739553333731</c:v>
                </c:pt>
                <c:pt idx="17">
                  <c:v>62.707152901405131</c:v>
                </c:pt>
                <c:pt idx="18">
                  <c:v>96.638935279272857</c:v>
                </c:pt>
                <c:pt idx="19">
                  <c:v>62.948925406889622</c:v>
                </c:pt>
                <c:pt idx="20">
                  <c:v>36.242732558139537</c:v>
                </c:pt>
                <c:pt idx="21">
                  <c:v>67.010309278350505</c:v>
                </c:pt>
                <c:pt idx="2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5787440"/>
        <c:axId val="315788224"/>
      </c:barChart>
      <c:catAx>
        <c:axId val="315787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788224"/>
        <c:crosses val="autoZero"/>
        <c:auto val="1"/>
        <c:lblAlgn val="ctr"/>
        <c:lblOffset val="100"/>
        <c:noMultiLvlLbl val="0"/>
      </c:catAx>
      <c:valAx>
        <c:axId val="315788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1578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0BCFC-AFFD-334C-A183-6116BAFDF92B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058E0-0852-DB43-83D6-BD76659FF1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0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4270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428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9215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44334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77852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7683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1034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8007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0080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0094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482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9448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130244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4712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26084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17537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5481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>
            <a:extLst>
              <a:ext uri="{FF2B5EF4-FFF2-40B4-BE49-F238E27FC236}">
                <a16:creationId xmlns:a16="http://schemas.microsoft.com/office/drawing/2014/main" xmlns="" id="{100A0D9B-ADC5-C41B-130F-1EA1EDE9F2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7260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695761 h 1856232"/>
              <a:gd name="connsiteX3" fmla="*/ 1933505 w 2093976"/>
              <a:gd name="connsiteY3" fmla="*/ 1856232 h 1856232"/>
              <a:gd name="connsiteX4" fmla="*/ 0 w 2093976"/>
              <a:gd name="connsiteY4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695761"/>
                </a:lnTo>
                <a:cubicBezTo>
                  <a:pt x="2093976" y="1784387"/>
                  <a:pt x="2022131" y="1856232"/>
                  <a:pt x="1933505" y="1856232"/>
                </a:cubicBezTo>
                <a:lnTo>
                  <a:pt x="0" y="1856232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4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xmlns="" id="{9AF8AEFF-3F3B-8AFC-621B-F653E2F1B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7339" y="2478024"/>
            <a:ext cx="2098157" cy="702770"/>
          </a:xfrm>
          <a:custGeom>
            <a:avLst/>
            <a:gdLst>
              <a:gd name="connsiteX0" fmla="*/ 169182 w 2098157"/>
              <a:gd name="connsiteY0" fmla="*/ 0 h 702770"/>
              <a:gd name="connsiteX1" fmla="*/ 2098157 w 2098157"/>
              <a:gd name="connsiteY1" fmla="*/ 0 h 702770"/>
              <a:gd name="connsiteX2" fmla="*/ 2098157 w 2098157"/>
              <a:gd name="connsiteY2" fmla="*/ 702770 h 702770"/>
              <a:gd name="connsiteX3" fmla="*/ 2097025 w 2098157"/>
              <a:gd name="connsiteY3" fmla="*/ 702770 h 702770"/>
              <a:gd name="connsiteX4" fmla="*/ 503974 w 2098157"/>
              <a:gd name="connsiteY4" fmla="*/ 702770 h 702770"/>
              <a:gd name="connsiteX5" fmla="*/ 0 w 2098157"/>
              <a:gd name="connsiteY5" fmla="*/ 702770 h 702770"/>
              <a:gd name="connsiteX6" fmla="*/ 0 w 2098157"/>
              <a:gd name="connsiteY6" fmla="*/ 202766 h 702770"/>
              <a:gd name="connsiteX7" fmla="*/ 136581 w 2098157"/>
              <a:gd name="connsiteY7" fmla="*/ 3900 h 70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70">
                <a:moveTo>
                  <a:pt x="169182" y="0"/>
                </a:moveTo>
                <a:lnTo>
                  <a:pt x="2098157" y="0"/>
                </a:lnTo>
                <a:lnTo>
                  <a:pt x="2098157" y="702770"/>
                </a:lnTo>
                <a:lnTo>
                  <a:pt x="2097025" y="702770"/>
                </a:lnTo>
                <a:lnTo>
                  <a:pt x="503974" y="702770"/>
                </a:lnTo>
                <a:lnTo>
                  <a:pt x="0" y="702770"/>
                </a:lnTo>
                <a:lnTo>
                  <a:pt x="0" y="202766"/>
                </a:lnTo>
                <a:cubicBezTo>
                  <a:pt x="0" y="104671"/>
                  <a:pt x="58634" y="22828"/>
                  <a:pt x="136581" y="3900"/>
                </a:cubicBezTo>
                <a:close/>
              </a:path>
            </a:pathLst>
          </a:cu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xmlns="" id="{C0111168-089D-E125-6CBB-0B288CE8D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856232 h 1856232"/>
              <a:gd name="connsiteX3" fmla="*/ 160471 w 2093976"/>
              <a:gd name="connsiteY3" fmla="*/ 1856232 h 1856232"/>
              <a:gd name="connsiteX4" fmla="*/ 0 w 2093976"/>
              <a:gd name="connsiteY4" fmla="*/ 1695761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856232"/>
                </a:lnTo>
                <a:lnTo>
                  <a:pt x="160471" y="1856232"/>
                </a:lnTo>
                <a:cubicBezTo>
                  <a:pt x="71845" y="1856232"/>
                  <a:pt x="0" y="1784387"/>
                  <a:pt x="0" y="1695761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xmlns="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4932" y="2478024"/>
            <a:ext cx="2103120" cy="704088"/>
          </a:xfr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xmlns="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9179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xmlns="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7488" y="2478024"/>
            <a:ext cx="2103120" cy="704088"/>
          </a:xfr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xmlns="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5206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xmlns="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10044" y="2478024"/>
            <a:ext cx="2103120" cy="704088"/>
          </a:xfrm>
          <a:solidFill>
            <a:schemeClr val="accent2"/>
          </a:solidFill>
          <a:ln w="12700">
            <a:solidFill>
              <a:schemeClr val="accent2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xmlns="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1233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xmlns="" id="{76A5CBAC-0099-3E8F-E44D-7B999D707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72600" y="2478025"/>
            <a:ext cx="2098157" cy="702769"/>
          </a:xfrm>
          <a:custGeom>
            <a:avLst/>
            <a:gdLst>
              <a:gd name="connsiteX0" fmla="*/ 0 w 2098157"/>
              <a:gd name="connsiteY0" fmla="*/ 0 h 702769"/>
              <a:gd name="connsiteX1" fmla="*/ 1928984 w 2098157"/>
              <a:gd name="connsiteY1" fmla="*/ 0 h 702769"/>
              <a:gd name="connsiteX2" fmla="*/ 1961576 w 2098157"/>
              <a:gd name="connsiteY2" fmla="*/ 3899 h 702769"/>
              <a:gd name="connsiteX3" fmla="*/ 2098157 w 2098157"/>
              <a:gd name="connsiteY3" fmla="*/ 202765 h 702769"/>
              <a:gd name="connsiteX4" fmla="*/ 2098157 w 2098157"/>
              <a:gd name="connsiteY4" fmla="*/ 702769 h 702769"/>
              <a:gd name="connsiteX5" fmla="*/ 1594183 w 2098157"/>
              <a:gd name="connsiteY5" fmla="*/ 702769 h 702769"/>
              <a:gd name="connsiteX6" fmla="*/ 1132 w 2098157"/>
              <a:gd name="connsiteY6" fmla="*/ 702769 h 702769"/>
              <a:gd name="connsiteX7" fmla="*/ 0 w 2098157"/>
              <a:gd name="connsiteY7" fmla="*/ 702769 h 702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69">
                <a:moveTo>
                  <a:pt x="0" y="0"/>
                </a:moveTo>
                <a:lnTo>
                  <a:pt x="1928984" y="0"/>
                </a:lnTo>
                <a:lnTo>
                  <a:pt x="1961576" y="3899"/>
                </a:lnTo>
                <a:cubicBezTo>
                  <a:pt x="2039523" y="22827"/>
                  <a:pt x="2098157" y="104670"/>
                  <a:pt x="2098157" y="202765"/>
                </a:cubicBezTo>
                <a:lnTo>
                  <a:pt x="2098157" y="702769"/>
                </a:lnTo>
                <a:lnTo>
                  <a:pt x="1594183" y="702769"/>
                </a:lnTo>
                <a:lnTo>
                  <a:pt x="1132" y="702769"/>
                </a:lnTo>
                <a:lnTo>
                  <a:pt x="0" y="702769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9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Crypto: investing &amp; trading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6">
            <a:extLst>
              <a:ext uri="{FF2B5EF4-FFF2-40B4-BE49-F238E27FC236}">
                <a16:creationId xmlns:a16="http://schemas.microsoft.com/office/drawing/2014/main" xmlns="" id="{2BA4A2D6-617E-EEA3-E4EE-5BDB472F6A43}"/>
              </a:ext>
            </a:extLst>
          </p:cNvPr>
          <p:cNvCxnSpPr>
            <a:cxnSpLocks/>
          </p:cNvCxnSpPr>
          <p:nvPr userDrawn="1"/>
        </p:nvCxnSpPr>
        <p:spPr>
          <a:xfrm>
            <a:off x="594170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92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1021" y="381000"/>
            <a:ext cx="8839914" cy="4181272"/>
          </a:xfrm>
        </p:spPr>
        <p:txBody>
          <a:bodyPr>
            <a:normAutofit/>
          </a:bodyPr>
          <a:lstStyle/>
          <a:p>
            <a:pPr algn="ctr"/>
            <a:r>
              <a:rPr lang="hr-HR" sz="5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GODIŠNJI IZVJEŠTAJ</a:t>
            </a:r>
            <a:br>
              <a:rPr lang="hr-HR" sz="5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5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IZVRŠENJU PRORAČUNA GRADA NOVA GRADIŠKA ZA 2022. GODINU</a:t>
            </a:r>
            <a:endParaRPr lang="en-US" sz="5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96329B1-2D04-0F3A-1081-C5117D8CE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3700" y="4922584"/>
            <a:ext cx="8486572" cy="75895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r-HR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VODIČ ZA GRAĐANE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49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A82A8B0-333F-633E-3FA7-D38DBFB109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3425216"/>
            <a:ext cx="2663256" cy="88180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hr-HR" sz="2000" dirty="0" smtClean="0"/>
              <a:t>Opći dio godišnjeg izvještaja o izvršenju proračuna</a:t>
            </a:r>
            <a:endParaRPr lang="en-US" sz="2000" dirty="0"/>
          </a:p>
        </p:txBody>
      </p:sp>
      <p:sp>
        <p:nvSpPr>
          <p:cNvPr id="42" name="Rezervirano mjesto teksta 41"/>
          <p:cNvSpPr>
            <a:spLocks noGrp="1"/>
          </p:cNvSpPr>
          <p:nvPr>
            <p:ph type="body" sz="quarter" idx="13"/>
          </p:nvPr>
        </p:nvSpPr>
        <p:spPr>
          <a:xfrm>
            <a:off x="381000" y="4450598"/>
            <a:ext cx="2687266" cy="202639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Sažetak Računa prohoda i rashoda i Računa financiranja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Račun prihoda i rashoda i Račun financiranja</a:t>
            </a:r>
            <a:endParaRPr lang="hr-HR" dirty="0"/>
          </a:p>
        </p:txBody>
      </p:sp>
      <p:sp>
        <p:nvSpPr>
          <p:cNvPr id="43" name="Rezervirano mjesto teksta 42"/>
          <p:cNvSpPr>
            <a:spLocks noGrp="1"/>
          </p:cNvSpPr>
          <p:nvPr>
            <p:ph type="body" sz="quarter" idx="14"/>
          </p:nvPr>
        </p:nvSpPr>
        <p:spPr>
          <a:xfrm>
            <a:off x="3258766" y="3428999"/>
            <a:ext cx="2622724" cy="8780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hr-HR" sz="2000" dirty="0" smtClean="0"/>
              <a:t>Posebni dio godišnjeg izvještaja o izvršenju proračuna</a:t>
            </a:r>
            <a:endParaRPr lang="hr-HR" sz="2000" dirty="0"/>
          </a:p>
        </p:txBody>
      </p:sp>
      <p:sp>
        <p:nvSpPr>
          <p:cNvPr id="44" name="Rezervirano mjesto teksta 43"/>
          <p:cNvSpPr>
            <a:spLocks noGrp="1"/>
          </p:cNvSpPr>
          <p:nvPr>
            <p:ph type="body" sz="quarter" idx="15"/>
          </p:nvPr>
        </p:nvSpPr>
        <p:spPr>
          <a:xfrm>
            <a:off x="3258766" y="4453323"/>
            <a:ext cx="2646734" cy="202367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dirty="0" smtClean="0"/>
              <a:t>Izvršenje rashoda i izdataka po organizacijskoj klasifikaciji, izvorima financiranja i ekonomskoj klasifikaciji, raspoređenih u programe koji se sastoje od aktivnosti i projekata.</a:t>
            </a:r>
            <a:endParaRPr lang="hr-HR" dirty="0"/>
          </a:p>
        </p:txBody>
      </p:sp>
      <p:sp>
        <p:nvSpPr>
          <p:cNvPr id="52" name="Rezervirano mjesto teksta 43"/>
          <p:cNvSpPr>
            <a:spLocks noGrp="1"/>
          </p:cNvSpPr>
          <p:nvPr>
            <p:ph type="body" sz="quarter" idx="16"/>
          </p:nvPr>
        </p:nvSpPr>
        <p:spPr>
          <a:xfrm>
            <a:off x="400455" y="847842"/>
            <a:ext cx="11391089" cy="2431068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Obvezu sastavljanja </a:t>
            </a:r>
            <a:r>
              <a:rPr lang="hr-HR" sz="1600" dirty="0"/>
              <a:t>G</a:t>
            </a:r>
            <a:r>
              <a:rPr lang="hr-HR" sz="1600" dirty="0" smtClean="0"/>
              <a:t>odišnjeg izvještaja o izvršenju proračuna propisuje Zakon o proračunu (Narodne novine, broj 144/21) te Pravilnik o polugodišnjem i godišnjem izvještaju o izvršenju proračuna (Narodne novine, broj 24/13, 102/17, 01/20 i 147/20) 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/>
              <a:t>G</a:t>
            </a:r>
            <a:r>
              <a:rPr lang="hr-HR" sz="1600" dirty="0" smtClean="0"/>
              <a:t>odišnji izvještaj o izvršenju proračuna je dokument kojeg izrađuje upravno tijelo za financije i dostavlja ga gradonačelniku najkasnije do 5. svibnja tekuće godine za prethodnu godinu.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 smtClean="0"/>
              <a:t>Gradonačelnik ga podnosi Gradskom vijeću na donošenje do 31. svibnja tekuće proračunske godine.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/>
              <a:t>G</a:t>
            </a:r>
            <a:r>
              <a:rPr lang="hr-HR" sz="1600" dirty="0" smtClean="0"/>
              <a:t>odišnji izvještaj o izvršenju proračuna, koji je predmet ovog Vodiča, usvojen je na 15. sjednici Gradskog vijeća Grada Nova Gradiška, održanoj dana 1. lipnja 2023. godine.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hr-HR" sz="1600" dirty="0"/>
              <a:t>G</a:t>
            </a:r>
            <a:r>
              <a:rPr lang="hr-HR" sz="1600" dirty="0" smtClean="0"/>
              <a:t>odišnji izvještaj o izvršenju proračuna sadrži:</a:t>
            </a:r>
            <a:endParaRPr lang="hr-HR" sz="1600" dirty="0"/>
          </a:p>
        </p:txBody>
      </p:sp>
      <p:sp>
        <p:nvSpPr>
          <p:cNvPr id="45" name="Rezervirano mjesto teksta 44"/>
          <p:cNvSpPr>
            <a:spLocks noGrp="1"/>
          </p:cNvSpPr>
          <p:nvPr>
            <p:ph type="body" sz="quarter" idx="17"/>
          </p:nvPr>
        </p:nvSpPr>
        <p:spPr>
          <a:xfrm>
            <a:off x="6096000" y="3428999"/>
            <a:ext cx="2743200" cy="87802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hr-HR" sz="2000" b="1" dirty="0" smtClean="0"/>
              <a:t>Posebni </a:t>
            </a:r>
            <a:r>
              <a:rPr lang="hr-HR" sz="2000" b="1" dirty="0"/>
              <a:t>i</a:t>
            </a:r>
            <a:r>
              <a:rPr lang="hr-HR" sz="2000" b="1" dirty="0" smtClean="0"/>
              <a:t>zvještaji</a:t>
            </a:r>
            <a:endParaRPr lang="hr-HR" sz="2000" b="1" dirty="0"/>
          </a:p>
        </p:txBody>
      </p:sp>
      <p:sp>
        <p:nvSpPr>
          <p:cNvPr id="46" name="Rezervirano mjesto teksta 45"/>
          <p:cNvSpPr>
            <a:spLocks noGrp="1"/>
          </p:cNvSpPr>
          <p:nvPr>
            <p:ph type="body" sz="quarter" idx="18"/>
          </p:nvPr>
        </p:nvSpPr>
        <p:spPr>
          <a:xfrm>
            <a:off x="6096000" y="4450598"/>
            <a:ext cx="2743200" cy="2026401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40000" lnSpcReduction="20000"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korištenju proračunske zalihe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korištenju sredstava fondova Europske unije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zaduživanju na domaćem i stranom tržištu novca i kapitala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danim zajmovima i potraživanjima po danim zajmovima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danim jamstvima i plaćanjima po protestiranim jamstvima i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b="0" dirty="0" smtClean="0"/>
              <a:t>Izvještaj o stanju potraživanja i dospjelih obveza te o stanju potencijalnih obveza po osnovi sudskih sporova</a:t>
            </a:r>
            <a:endParaRPr lang="hr-HR" b="0" dirty="0"/>
          </a:p>
        </p:txBody>
      </p:sp>
      <p:sp>
        <p:nvSpPr>
          <p:cNvPr id="49" name="Rezervirano mjesto teksta 48"/>
          <p:cNvSpPr>
            <a:spLocks noGrp="1"/>
          </p:cNvSpPr>
          <p:nvPr>
            <p:ph type="body" sz="quarter" idx="19"/>
          </p:nvPr>
        </p:nvSpPr>
        <p:spPr>
          <a:xfrm>
            <a:off x="9053710" y="3429000"/>
            <a:ext cx="2758052" cy="87801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hr-HR" sz="2000" b="1" dirty="0" smtClean="0"/>
              <a:t>Obrazloženje godišnjeg izvještaja</a:t>
            </a:r>
            <a:endParaRPr lang="hr-HR" sz="2000" b="1" dirty="0"/>
          </a:p>
        </p:txBody>
      </p:sp>
      <p:sp>
        <p:nvSpPr>
          <p:cNvPr id="50" name="Rezervirano mjesto teksta 49"/>
          <p:cNvSpPr>
            <a:spLocks noGrp="1"/>
          </p:cNvSpPr>
          <p:nvPr>
            <p:ph type="body" sz="quarter" idx="20"/>
          </p:nvPr>
        </p:nvSpPr>
        <p:spPr>
          <a:xfrm>
            <a:off x="9057213" y="4443205"/>
            <a:ext cx="2754549" cy="2033791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sz="1400" b="0" dirty="0" smtClean="0"/>
              <a:t>Obrazloženje općeg dijela izvještaja o izvršenju proračuna,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hr-HR" sz="1400" b="0" dirty="0"/>
              <a:t>Obrazloženje </a:t>
            </a:r>
            <a:r>
              <a:rPr lang="hr-HR" sz="1400" b="0" dirty="0" smtClean="0"/>
              <a:t>posebnog </a:t>
            </a:r>
            <a:r>
              <a:rPr lang="hr-HR" sz="1400" b="0" dirty="0"/>
              <a:t>dijela izvještaja o izvršenju proračuna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xmlns="" id="{F41F0E99-07CC-9576-AFD7-C52151AD0EA3}"/>
              </a:ext>
            </a:extLst>
          </p:cNvPr>
          <p:cNvSpPr txBox="1">
            <a:spLocks/>
          </p:cNvSpPr>
          <p:nvPr/>
        </p:nvSpPr>
        <p:spPr>
          <a:xfrm>
            <a:off x="1553912" y="195635"/>
            <a:ext cx="8878824" cy="6522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 spc="6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OPĆENITO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5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>
          <a:xfrm>
            <a:off x="1484310" y="240759"/>
            <a:ext cx="10018713" cy="1347281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>IZVRŠENJE PRORAČUNA GRADA NOVA GRADIŠKA ZA 2022. GODINU</a:t>
            </a:r>
            <a:endParaRPr lang="hr-H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Rezervirano mjesto sadržaja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58136816"/>
              </p:ext>
            </p:extLst>
          </p:nvPr>
        </p:nvGraphicFramePr>
        <p:xfrm>
          <a:off x="914399" y="1588040"/>
          <a:ext cx="10363201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7040"/>
                <a:gridCol w="1645920"/>
                <a:gridCol w="1997001"/>
                <a:gridCol w="1631221"/>
                <a:gridCol w="887591"/>
                <a:gridCol w="1214428"/>
              </a:tblGrid>
              <a:tr h="370840">
                <a:tc>
                  <a:txBody>
                    <a:bodyPr/>
                    <a:lstStyle/>
                    <a:p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Izvršenje  2021.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Izvorni plan 2022.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Izvršenje 2022.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Indeks</a:t>
                      </a:r>
                      <a:r>
                        <a:rPr lang="hr-HR" sz="16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(2022./ 2021.) 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Indeks (izvršenje/ plan 2022.)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hr-H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A. RAČUN PRIHODA I RASHODA</a:t>
                      </a:r>
                      <a:endParaRPr lang="hr-HR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b="1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UKUPNI PRIHODI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66.913.522,73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80.858.576,13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79.520.037,64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118,84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98,34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UKUPNI RASHODI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68.040.813,94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77546651,08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68.415.275,25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100,55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88,22</a:t>
                      </a:r>
                      <a:endParaRPr lang="hr-HR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VIŠAK/ MANJAK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-1.127.291,21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3.311.925,05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11.104.762,39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335,30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hr-HR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B. RAČUN</a:t>
                      </a:r>
                      <a:r>
                        <a:rPr lang="hr-HR" sz="16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ZADUŽIVANJA/ FINANCIRANJA</a:t>
                      </a:r>
                      <a:endParaRPr lang="hr-HR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hr-HR" dirty="0">
                        <a:solidFill>
                          <a:schemeClr val="accent4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Primici od financijske imovine i zaduživanja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913.954,24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235.000,00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292.210,91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31,97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124,35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Izdaci za financijsku imovinu i otplate zajmova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1.100.00,00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1.843.922,40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1.843.922,40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167,63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100,00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Neto financiranje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-186.045,76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-1.608.922,40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-1.551.711,49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96,44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Ukupni donos viška/ manjka iz prethodne(ih) godine(a)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-382.628,63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-1.703.002,65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-1.703.002,65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445,08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100,00</a:t>
                      </a:r>
                      <a:endParaRPr lang="hr-HR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15000">
                          <a:schemeClr val="accent1">
                            <a:alpha val="71000"/>
                            <a:lumMod val="45000"/>
                            <a:lumOff val="5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0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091120" y="1300329"/>
            <a:ext cx="10719880" cy="450094"/>
          </a:xfrm>
        </p:spPr>
        <p:txBody>
          <a:bodyPr>
            <a:normAutofit fontScale="90000"/>
          </a:bodyPr>
          <a:lstStyle/>
          <a:p>
            <a: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  <a:t>IZVRŠENJE PRIHODA I PRIMITAKA U 2022. GODINI </a:t>
            </a:r>
            <a:b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  <a:t>U ODNOSU NA GODIŠNJI PLAN</a:t>
            </a:r>
            <a:br>
              <a:rPr lang="hr-HR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36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36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hr-H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7" name="Rezervirano mjesto sadržaja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297437"/>
              </p:ext>
            </p:extLst>
          </p:nvPr>
        </p:nvGraphicFramePr>
        <p:xfrm>
          <a:off x="1375954" y="1393371"/>
          <a:ext cx="10435046" cy="5083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06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655422" y="925869"/>
            <a:ext cx="9649839" cy="104533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PRIHODA I PRIMITAKA 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U 2022. GODINI</a:t>
            </a: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5201495"/>
              </p:ext>
            </p:extLst>
          </p:nvPr>
        </p:nvGraphicFramePr>
        <p:xfrm>
          <a:off x="1567543" y="1872342"/>
          <a:ext cx="10243457" cy="4441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20238" y="754283"/>
            <a:ext cx="10390762" cy="1405257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IZVRŠENJE RASHODA I IZDATAKA ZA 2022. GODINU 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U ODNOSU NA GODIŠNJI PLAN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525645"/>
              </p:ext>
            </p:extLst>
          </p:nvPr>
        </p:nvGraphicFramePr>
        <p:xfrm>
          <a:off x="1819072" y="2057400"/>
          <a:ext cx="9991928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2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546698" y="381000"/>
            <a:ext cx="10087584" cy="1463624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U 2022. GODINI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046922"/>
              </p:ext>
            </p:extLst>
          </p:nvPr>
        </p:nvGraphicFramePr>
        <p:xfrm>
          <a:off x="2101174" y="1780162"/>
          <a:ext cx="9709826" cy="469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424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361872" y="596111"/>
            <a:ext cx="10449128" cy="1463624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</a:t>
            </a:r>
            <a:b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GRADA NOVA GRADIŠKA </a:t>
            </a:r>
            <a:b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</a:rPr>
              <a:t>PREMA ORGANIZACIJSKOJ KLASIFIKACIJI U 2022. GODINI</a:t>
            </a:r>
            <a:endParaRPr lang="hr-H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811005"/>
              </p:ext>
            </p:extLst>
          </p:nvPr>
        </p:nvGraphicFramePr>
        <p:xfrm>
          <a:off x="2299063" y="2177143"/>
          <a:ext cx="9082299" cy="4213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321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88332" y="381000"/>
            <a:ext cx="10107038" cy="1463624"/>
          </a:xfrm>
        </p:spPr>
        <p:txBody>
          <a:bodyPr>
            <a:noAutofit/>
          </a:bodyPr>
          <a:lstStyle/>
          <a:p>
            <a:pPr algn="ctr"/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</a:t>
            </a:r>
            <a:b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PRORAČUNSKIH KORISNIKA U NADLEŽNOSTI GRADA NOVA GRADIŠKA PREMA ORGANIZACIJSKOJ KLASIFIKACIJI U 2022. GODINI</a:t>
            </a:r>
            <a:endParaRPr lang="hr-H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863265"/>
              </p:ext>
            </p:extLst>
          </p:nvPr>
        </p:nvGraphicFramePr>
        <p:xfrm>
          <a:off x="2529191" y="2057400"/>
          <a:ext cx="8774349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19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556426" y="411480"/>
            <a:ext cx="10136221" cy="1067124"/>
          </a:xfrm>
        </p:spPr>
        <p:txBody>
          <a:bodyPr/>
          <a:lstStyle/>
          <a:p>
            <a:pPr algn="ctr"/>
            <a:r>
              <a:rPr lang="hr-HR" sz="2400" b="1" dirty="0" smtClean="0">
                <a:solidFill>
                  <a:schemeClr val="accent1">
                    <a:lumMod val="75000"/>
                  </a:schemeClr>
                </a:solidFill>
              </a:rPr>
              <a:t>POSTOTAK IZVRŠENJA RASHODA I IZDATAKA GRADA NOVA GRADIŠKA PREMA PROGRAMSKOJ KLASIFIKACIJI U 2022. GODINI</a:t>
            </a:r>
            <a:endParaRPr lang="hr-H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431695"/>
              </p:ext>
            </p:extLst>
          </p:nvPr>
        </p:nvGraphicFramePr>
        <p:xfrm>
          <a:off x="1794245" y="1478604"/>
          <a:ext cx="9781669" cy="503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98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616131"/>
            <a:ext cx="10018713" cy="489857"/>
          </a:xfrm>
        </p:spPr>
        <p:txBody>
          <a:bodyPr>
            <a:noAutofit/>
          </a:bodyPr>
          <a:lstStyle/>
          <a:p>
            <a:pPr algn="ctr"/>
            <a:r>
              <a:rPr lang="hr-HR" sz="2800" b="1" dirty="0" smtClean="0">
                <a:solidFill>
                  <a:schemeClr val="accent1">
                    <a:lumMod val="75000"/>
                  </a:schemeClr>
                </a:solidFill>
              </a:rPr>
              <a:t>ZAVRŠENI PROJEKTI U 2022. GODINI</a:t>
            </a:r>
            <a:endParaRPr lang="hr-H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1536562" y="2090738"/>
            <a:ext cx="3070272" cy="576262"/>
          </a:xfrm>
        </p:spPr>
        <p:txBody>
          <a:bodyPr/>
          <a:lstStyle/>
          <a:p>
            <a:pPr algn="ctr"/>
            <a:r>
              <a:rPr lang="hr-HR" sz="2000" b="1" dirty="0" smtClean="0"/>
              <a:t>GRADSKI BAZENI</a:t>
            </a:r>
          </a:p>
          <a:p>
            <a:pPr defTabSz="825500">
              <a:lnSpc>
                <a:spcPct val="80000"/>
              </a:lnSpc>
              <a:defRPr sz="6900" b="1">
                <a:solidFill>
                  <a:srgbClr val="000000"/>
                </a:solidFill>
              </a:defRPr>
            </a:pPr>
            <a:r>
              <a:rPr lang="hr-HR" sz="1400" dirty="0" smtClean="0"/>
              <a:t>- </a:t>
            </a:r>
            <a:r>
              <a:rPr lang="pl-PL" sz="1400" dirty="0"/>
              <a:t>Vrijednost projekta: </a:t>
            </a:r>
            <a:r>
              <a:rPr lang="pl-PL" sz="1400" dirty="0" smtClean="0"/>
              <a:t>15</a:t>
            </a:r>
            <a:r>
              <a:rPr lang="pl-PL" sz="1400" dirty="0"/>
              <a:t>. 388.733,64 kn</a:t>
            </a:r>
          </a:p>
          <a:p>
            <a:endParaRPr lang="hr-HR" sz="1400" dirty="0"/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8995954" y="2090738"/>
            <a:ext cx="2502568" cy="576262"/>
          </a:xfrm>
        </p:spPr>
        <p:txBody>
          <a:bodyPr/>
          <a:lstStyle/>
          <a:p>
            <a:pPr algn="ctr"/>
            <a:r>
              <a:rPr lang="hr-HR" sz="2000" b="1" dirty="0" smtClean="0"/>
              <a:t>MLINARSKA ULICA</a:t>
            </a:r>
          </a:p>
          <a:p>
            <a:pPr>
              <a:lnSpc>
                <a:spcPct val="80000"/>
              </a:lnSpc>
              <a:defRPr sz="7500"/>
            </a:pPr>
            <a:r>
              <a:rPr lang="hr-HR" sz="1400" b="1" dirty="0">
                <a:solidFill>
                  <a:schemeClr val="tx1"/>
                </a:solidFill>
              </a:rPr>
              <a:t>Vrijednost projekta: </a:t>
            </a:r>
            <a:r>
              <a:rPr lang="hr-HR" sz="1400" b="1" dirty="0" smtClean="0">
                <a:solidFill>
                  <a:schemeClr val="tx1"/>
                </a:solidFill>
              </a:rPr>
              <a:t>814.509,64 </a:t>
            </a:r>
            <a:r>
              <a:rPr lang="hr-HR" sz="1400" b="1" dirty="0">
                <a:solidFill>
                  <a:schemeClr val="tx1"/>
                </a:solidFill>
              </a:rPr>
              <a:t>kn</a:t>
            </a:r>
          </a:p>
          <a:p>
            <a:endParaRPr lang="hr-HR" sz="16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1" name="ba.png" descr="ba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0934" y="2285593"/>
            <a:ext cx="2732314" cy="2732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Rezervirano mjesto sadržaja 11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416" y="2667000"/>
            <a:ext cx="2429691" cy="24615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zervirano mjesto teksta 8"/>
          <p:cNvSpPr txBox="1">
            <a:spLocks/>
          </p:cNvSpPr>
          <p:nvPr/>
        </p:nvSpPr>
        <p:spPr>
          <a:xfrm>
            <a:off x="4326608" y="3266191"/>
            <a:ext cx="4622537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SPORTSKA  PODLOGA – CENTAR  AKTIVNOG ŽIVLJENJA   ZA  VELIKE  I  MALE , PRVČA</a:t>
            </a:r>
          </a:p>
          <a:p>
            <a:pPr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Vrijednost projekta: 111.175,46 kn</a:t>
            </a:r>
          </a:p>
          <a:p>
            <a:pPr defTabSz="2316421">
              <a:defRPr sz="8600" spc="-300"/>
            </a:pPr>
            <a:endParaRPr lang="hr-HR" sz="1200" spc="-300" dirty="0"/>
          </a:p>
        </p:txBody>
      </p:sp>
      <p:pic>
        <p:nvPicPr>
          <p:cNvPr id="15" name="Slika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12" y="3695768"/>
            <a:ext cx="3786188" cy="2644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92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381000"/>
            <a:ext cx="10018713" cy="489857"/>
          </a:xfrm>
        </p:spPr>
        <p:txBody>
          <a:bodyPr>
            <a:noAutofit/>
          </a:bodyPr>
          <a:lstStyle/>
          <a:p>
            <a:r>
              <a:rPr lang="hr-HR" sz="2800" b="1" dirty="0">
                <a:solidFill>
                  <a:schemeClr val="accent1">
                    <a:lumMod val="75000"/>
                  </a:schemeClr>
                </a:solidFill>
              </a:rPr>
              <a:t>ZAVRŠENI PROJEKTI U 2022. GODINI</a:t>
            </a:r>
            <a:endParaRPr lang="hr-HR" sz="2800" dirty="0"/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1248415" y="3765232"/>
            <a:ext cx="2684594" cy="576262"/>
          </a:xfrm>
        </p:spPr>
        <p:txBody>
          <a:bodyPr/>
          <a:lstStyle/>
          <a:p>
            <a:pPr algn="ctr" defTabSz="2316421">
              <a:defRPr sz="8600" spc="-300"/>
            </a:pPr>
            <a:r>
              <a:rPr lang="hr-HR" sz="2000" b="1" spc="-150" dirty="0" smtClean="0"/>
              <a:t>ULICA  ZRINSKI</a:t>
            </a: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>
                <a:solidFill>
                  <a:schemeClr val="tx1"/>
                </a:solidFill>
              </a:rPr>
              <a:t>Vrijednost projekta: 1.731.838,75 </a:t>
            </a:r>
            <a:r>
              <a:rPr lang="hr-HR" sz="1400" b="1" dirty="0" smtClean="0">
                <a:solidFill>
                  <a:schemeClr val="tx1"/>
                </a:solidFill>
              </a:rPr>
              <a:t>kn</a:t>
            </a:r>
            <a:endParaRPr lang="hr-HR" sz="1400" b="1" dirty="0">
              <a:solidFill>
                <a:schemeClr val="tx1"/>
              </a:solidFill>
            </a:endParaRP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>
                <a:solidFill>
                  <a:schemeClr val="tx1"/>
                </a:solidFill>
              </a:rPr>
              <a:t>Sufinanciranje: </a:t>
            </a: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Brodsko – posavska županija: 300.000,00 </a:t>
            </a:r>
            <a:r>
              <a:rPr lang="hr-HR" sz="1400" b="1" dirty="0">
                <a:solidFill>
                  <a:schemeClr val="tx1"/>
                </a:solidFill>
              </a:rPr>
              <a:t>kn</a:t>
            </a: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Ministarstvo prostornog uređenja, graditeljstva i državne imovine: 120.000,00 </a:t>
            </a:r>
            <a:r>
              <a:rPr lang="hr-HR" sz="1400" b="1" dirty="0">
                <a:solidFill>
                  <a:schemeClr val="tx1"/>
                </a:solidFill>
              </a:rPr>
              <a:t>kn</a:t>
            </a: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Ministarstvo regionalnog razvoja i fondova Europske unije:250.000,00 </a:t>
            </a:r>
            <a:r>
              <a:rPr lang="hr-HR" sz="1400" b="1" dirty="0">
                <a:solidFill>
                  <a:schemeClr val="tx1"/>
                </a:solidFill>
              </a:rPr>
              <a:t>kn</a:t>
            </a:r>
            <a:endParaRPr lang="hr-HR" sz="1400" b="1" dirty="0" smtClean="0">
              <a:solidFill>
                <a:schemeClr val="tx1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4537215" y="3305583"/>
            <a:ext cx="2736569" cy="576262"/>
          </a:xfrm>
        </p:spPr>
        <p:txBody>
          <a:bodyPr/>
          <a:lstStyle/>
          <a:p>
            <a:pPr algn="ctr" defTabSz="2316421">
              <a:defRPr sz="8600" spc="-300"/>
            </a:pPr>
            <a:r>
              <a:rPr lang="hr-HR" sz="2000" b="1" spc="-150" dirty="0" smtClean="0"/>
              <a:t>GRADNJA  PROMETNICE  U III. INDUSTRIJSKOM ODVOJKU</a:t>
            </a:r>
          </a:p>
          <a:p>
            <a:pPr defTabSz="751205">
              <a:lnSpc>
                <a:spcPct val="72000"/>
              </a:lnSpc>
              <a:defRPr sz="4823"/>
            </a:pPr>
            <a:r>
              <a:rPr lang="hr-HR" sz="1400" b="1" dirty="0">
                <a:solidFill>
                  <a:schemeClr val="tx1"/>
                </a:solidFill>
              </a:rPr>
              <a:t>Vrijednost projekta: </a:t>
            </a:r>
            <a:r>
              <a:rPr lang="hr-HR" sz="1400" b="1" dirty="0" smtClean="0">
                <a:solidFill>
                  <a:schemeClr val="tx1"/>
                </a:solidFill>
              </a:rPr>
              <a:t>411.018,37 kn</a:t>
            </a:r>
            <a:endParaRPr lang="hr-HR" sz="1400" b="1" dirty="0">
              <a:solidFill>
                <a:schemeClr val="tx1"/>
              </a:solidFill>
            </a:endParaRPr>
          </a:p>
          <a:p>
            <a:pPr defTabSz="2316421">
              <a:defRPr sz="8600" spc="-300"/>
            </a:pPr>
            <a:endParaRPr lang="hr-HR" sz="12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3" name="Rezervirano mjesto sadržaja 12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2" y="4493623"/>
            <a:ext cx="3279867" cy="1949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Rezervirano mjesto sadržaja 13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279" y="4115482"/>
            <a:ext cx="3332972" cy="2073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zervirano mjesto teksta 6"/>
          <p:cNvSpPr txBox="1">
            <a:spLocks/>
          </p:cNvSpPr>
          <p:nvPr/>
        </p:nvSpPr>
        <p:spPr>
          <a:xfrm>
            <a:off x="8322982" y="2852738"/>
            <a:ext cx="317554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IZGRADNJA   CESTE   I PARKIRALIŠTA   PREMA PRAVOSLAVNOM   GROBLJU</a:t>
            </a:r>
          </a:p>
          <a:p>
            <a:pPr defTabSz="817244">
              <a:lnSpc>
                <a:spcPct val="80000"/>
              </a:lnSpc>
              <a:defRPr sz="4800"/>
            </a:pPr>
            <a:endParaRPr lang="hr-HR" sz="1600" dirty="0" smtClean="0">
              <a:solidFill>
                <a:schemeClr val="tx1"/>
              </a:solidFill>
            </a:endParaRP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Vrijednost projekta: 388.734,63 kn</a:t>
            </a:r>
            <a:endParaRPr lang="hr-HR" sz="1400" b="1" dirty="0">
              <a:solidFill>
                <a:schemeClr val="tx1"/>
              </a:solidFill>
            </a:endParaRPr>
          </a:p>
        </p:txBody>
      </p:sp>
      <p:pic>
        <p:nvPicPr>
          <p:cNvPr id="16" name="Slika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0" y="3765232"/>
            <a:ext cx="3831772" cy="271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91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381000"/>
            <a:ext cx="10018713" cy="489857"/>
          </a:xfrm>
        </p:spPr>
        <p:txBody>
          <a:bodyPr>
            <a:noAutofit/>
          </a:bodyPr>
          <a:lstStyle/>
          <a:p>
            <a:r>
              <a:rPr lang="hr-HR" sz="2800" b="1" dirty="0">
                <a:solidFill>
                  <a:schemeClr val="accent1">
                    <a:lumMod val="75000"/>
                  </a:schemeClr>
                </a:solidFill>
              </a:rPr>
              <a:t>ZAVRŠENI PROJEKTI U 2022. GODINI</a:t>
            </a:r>
            <a:endParaRPr lang="hr-HR" sz="2800" b="1" dirty="0"/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1488812" y="2214917"/>
            <a:ext cx="2046868" cy="576262"/>
          </a:xfrm>
        </p:spPr>
        <p:txBody>
          <a:bodyPr/>
          <a:lstStyle/>
          <a:p>
            <a:pPr algn="ctr" defTabSz="2316421">
              <a:defRPr sz="8600" spc="-300"/>
            </a:pPr>
            <a:r>
              <a:rPr lang="hr-HR" sz="2000" b="1" spc="-150" dirty="0" smtClean="0"/>
              <a:t>STARA  GRADSKA VIJEĆNICA</a:t>
            </a:r>
          </a:p>
          <a:p>
            <a:pPr defTabSz="817244">
              <a:lnSpc>
                <a:spcPct val="80000"/>
              </a:lnSpc>
              <a:defRPr sz="4800"/>
            </a:pPr>
            <a:endParaRPr lang="hr-HR" sz="1600" dirty="0" smtClean="0">
              <a:solidFill>
                <a:schemeClr val="tx1"/>
              </a:solidFill>
            </a:endParaRP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Vrijednost projekta: 708.041,88 kn</a:t>
            </a:r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8151223" y="2980549"/>
            <a:ext cx="3189415" cy="576262"/>
          </a:xfrm>
        </p:spPr>
        <p:txBody>
          <a:bodyPr/>
          <a:lstStyle/>
          <a:p>
            <a:pPr algn="ctr" defTabSz="2316421">
              <a:defRPr sz="8600" spc="-300"/>
            </a:pPr>
            <a:r>
              <a:rPr lang="hr-HR" sz="2000" b="1" spc="-150" dirty="0" smtClean="0"/>
              <a:t>UREĐENJE  PROČELJA ZGRADE  PREKRŠAJNOG SUDA</a:t>
            </a:r>
          </a:p>
          <a:p>
            <a:pPr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Vrijednost </a:t>
            </a:r>
            <a:r>
              <a:rPr lang="hr-HR" sz="1400" b="1" dirty="0">
                <a:solidFill>
                  <a:schemeClr val="tx1"/>
                </a:solidFill>
              </a:rPr>
              <a:t>projekta: </a:t>
            </a:r>
            <a:r>
              <a:rPr lang="hr-HR" sz="1400" b="1" dirty="0" smtClean="0">
                <a:solidFill>
                  <a:schemeClr val="tx1"/>
                </a:solidFill>
              </a:rPr>
              <a:t>266.480,00 kn</a:t>
            </a:r>
          </a:p>
          <a:p>
            <a:pPr defTabSz="2316421">
              <a:defRPr sz="8600" spc="-300"/>
            </a:pPr>
            <a:endParaRPr lang="hr-HR" sz="12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1" name="Slika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9" y="3421055"/>
            <a:ext cx="3112226" cy="2178556"/>
          </a:xfrm>
          <a:prstGeom prst="rect">
            <a:avLst/>
          </a:prstGeom>
        </p:spPr>
      </p:pic>
      <p:pic>
        <p:nvPicPr>
          <p:cNvPr id="14" name="Slika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594" y="3863332"/>
            <a:ext cx="3206845" cy="2202505"/>
          </a:xfrm>
          <a:prstGeom prst="rect">
            <a:avLst/>
          </a:prstGeom>
        </p:spPr>
      </p:pic>
      <p:sp>
        <p:nvSpPr>
          <p:cNvPr id="15" name="Rezervirano mjesto teksta 6"/>
          <p:cNvSpPr txBox="1">
            <a:spLocks/>
          </p:cNvSpPr>
          <p:nvPr/>
        </p:nvSpPr>
        <p:spPr>
          <a:xfrm>
            <a:off x="4185380" y="2588664"/>
            <a:ext cx="3440239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OBNOVA  FASADE DRUŠTVENOG  CENTRA  NOVA GRADIŠKA </a:t>
            </a:r>
          </a:p>
          <a:p>
            <a:pPr defTabSz="817244">
              <a:lnSpc>
                <a:spcPct val="80000"/>
              </a:lnSpc>
              <a:defRPr sz="4800"/>
            </a:pPr>
            <a:endParaRPr lang="hr-HR" sz="1600" dirty="0" smtClean="0">
              <a:solidFill>
                <a:schemeClr val="tx1"/>
              </a:solidFill>
            </a:endParaRP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Vrijednost projekta: 2.170.999,61 kn</a:t>
            </a:r>
            <a:endParaRPr lang="hr-HR" sz="1400" b="1" dirty="0">
              <a:solidFill>
                <a:schemeClr val="tx1"/>
              </a:solidFill>
            </a:endParaRPr>
          </a:p>
        </p:txBody>
      </p:sp>
      <p:pic>
        <p:nvPicPr>
          <p:cNvPr id="16" name="Slika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39" y="3632109"/>
            <a:ext cx="3474720" cy="225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479809" y="381000"/>
            <a:ext cx="10018713" cy="489857"/>
          </a:xfrm>
        </p:spPr>
        <p:txBody>
          <a:bodyPr>
            <a:noAutofit/>
          </a:bodyPr>
          <a:lstStyle/>
          <a:p>
            <a:r>
              <a:rPr lang="hr-HR" sz="2800" b="1" dirty="0">
                <a:solidFill>
                  <a:schemeClr val="accent1">
                    <a:lumMod val="75000"/>
                  </a:schemeClr>
                </a:solidFill>
              </a:rPr>
              <a:t>ZAVRŠENI PROJEKTI U 2022. GODINI</a:t>
            </a:r>
            <a:endParaRPr lang="hr-HR" sz="2800" dirty="0"/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1479809" y="2588664"/>
            <a:ext cx="2752262" cy="576262"/>
          </a:xfrm>
        </p:spPr>
        <p:txBody>
          <a:bodyPr/>
          <a:lstStyle/>
          <a:p>
            <a:pPr algn="ctr" defTabSz="2316421">
              <a:defRPr sz="8600" spc="-300"/>
            </a:pPr>
            <a:r>
              <a:rPr lang="hr-HR" sz="2000" b="1" spc="-150" dirty="0" smtClean="0"/>
              <a:t>NABAVA  ELEKTRIČNOG  VOZILA</a:t>
            </a:r>
          </a:p>
          <a:p>
            <a:pPr defTabSz="817244">
              <a:lnSpc>
                <a:spcPct val="80000"/>
              </a:lnSpc>
              <a:defRPr sz="4800"/>
            </a:pPr>
            <a:endParaRPr lang="hr-HR" sz="1600" dirty="0" smtClean="0">
              <a:solidFill>
                <a:schemeClr val="tx1"/>
              </a:solidFill>
            </a:endParaRP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Vrijednost projekta: 155.943,60 kn</a:t>
            </a:r>
          </a:p>
          <a:p>
            <a:pPr defTabSz="817244">
              <a:lnSpc>
                <a:spcPct val="80000"/>
              </a:lnSpc>
              <a:defRPr sz="4800"/>
            </a:pPr>
            <a:r>
              <a:rPr lang="hr-HR" sz="1400" b="1" dirty="0" smtClean="0">
                <a:solidFill>
                  <a:schemeClr val="tx1"/>
                </a:solidFill>
              </a:rPr>
              <a:t>Sufinanciranje Fonda za zaštitu okoliša i energetsku učinkovitost: 40%</a:t>
            </a:r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4131656" y="2837539"/>
            <a:ext cx="2739408" cy="576262"/>
          </a:xfrm>
        </p:spPr>
        <p:txBody>
          <a:bodyPr/>
          <a:lstStyle/>
          <a:p>
            <a:pPr algn="ctr" defTabSz="2316421">
              <a:defRPr sz="8600" spc="-300"/>
            </a:pPr>
            <a:r>
              <a:rPr lang="hr-HR" sz="2000" b="1" spc="-150" dirty="0" smtClean="0"/>
              <a:t>NABAVA  KOMPAKTORA</a:t>
            </a:r>
          </a:p>
          <a:p>
            <a:pPr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Vrijednost </a:t>
            </a:r>
            <a:r>
              <a:rPr lang="hr-HR" sz="1400" b="1" dirty="0">
                <a:solidFill>
                  <a:schemeClr val="tx1"/>
                </a:solidFill>
              </a:rPr>
              <a:t>projekta: </a:t>
            </a:r>
            <a:r>
              <a:rPr lang="hr-HR" sz="1400" b="1" dirty="0" smtClean="0">
                <a:solidFill>
                  <a:schemeClr val="tx1"/>
                </a:solidFill>
              </a:rPr>
              <a:t>2.837.462,50 kn</a:t>
            </a:r>
          </a:p>
          <a:p>
            <a:pPr defTabSz="751205">
              <a:lnSpc>
                <a:spcPct val="72000"/>
              </a:lnSpc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Sufinanciranje Fonda za zaštitu okoliša i energetsku učinkovitost: 75%</a:t>
            </a:r>
            <a:endParaRPr lang="hr-HR" sz="1400" b="1" dirty="0">
              <a:solidFill>
                <a:schemeClr val="tx1"/>
              </a:solidFill>
            </a:endParaRPr>
          </a:p>
          <a:p>
            <a:pPr defTabSz="2316421">
              <a:defRPr sz="8600" spc="-300"/>
            </a:pPr>
            <a:endParaRPr lang="hr-HR" sz="1200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3" name="Slika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3744686"/>
            <a:ext cx="2693406" cy="1573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Slika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13" y="3255464"/>
            <a:ext cx="2804159" cy="1817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zervirano mjesto teksta 8"/>
          <p:cNvSpPr txBox="1">
            <a:spLocks/>
          </p:cNvSpPr>
          <p:nvPr/>
        </p:nvSpPr>
        <p:spPr>
          <a:xfrm>
            <a:off x="7170947" y="3164926"/>
            <a:ext cx="4497553" cy="33592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800" b="0" kern="1200" cap="none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b="1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2316421">
              <a:defRPr sz="8600" spc="-300"/>
            </a:pPr>
            <a:r>
              <a:rPr lang="hr-HR" sz="2000" b="1" spc="-150" dirty="0" smtClean="0"/>
              <a:t>PROJEKTNA  DOKUMENTACIJA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Nogostup u naselju </a:t>
            </a:r>
            <a:r>
              <a:rPr lang="hr-HR" sz="1400" b="1" dirty="0" err="1" smtClean="0">
                <a:solidFill>
                  <a:schemeClr val="tx1"/>
                </a:solidFill>
              </a:rPr>
              <a:t>Prvča</a:t>
            </a:r>
            <a:endParaRPr lang="hr-HR" sz="1400" b="1" dirty="0" smtClean="0">
              <a:solidFill>
                <a:schemeClr val="tx1"/>
              </a:solidFill>
            </a:endParaRP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Rekonstrukcija dijela Mažuranićeve ulice,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Parkiralište u naselju </a:t>
            </a:r>
            <a:r>
              <a:rPr lang="hr-HR" sz="1400" b="1" dirty="0" err="1" smtClean="0">
                <a:solidFill>
                  <a:schemeClr val="tx1"/>
                </a:solidFill>
              </a:rPr>
              <a:t>Urije</a:t>
            </a:r>
            <a:r>
              <a:rPr lang="hr-HR" sz="1400" b="1" dirty="0" smtClean="0">
                <a:solidFill>
                  <a:schemeClr val="tx1"/>
                </a:solidFill>
              </a:rPr>
              <a:t>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Nogostup u </a:t>
            </a:r>
            <a:r>
              <a:rPr lang="hr-HR" sz="1400" b="1" dirty="0" err="1" smtClean="0">
                <a:solidFill>
                  <a:schemeClr val="tx1"/>
                </a:solidFill>
              </a:rPr>
              <a:t>Kovačevcu</a:t>
            </a:r>
            <a:r>
              <a:rPr lang="hr-HR" sz="1400" b="1" dirty="0" smtClean="0">
                <a:solidFill>
                  <a:schemeClr val="tx1"/>
                </a:solidFill>
              </a:rPr>
              <a:t>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Rekonstrukcija </a:t>
            </a:r>
            <a:r>
              <a:rPr lang="hr-HR" sz="1400" b="1" dirty="0" err="1" smtClean="0">
                <a:solidFill>
                  <a:schemeClr val="tx1"/>
                </a:solidFill>
              </a:rPr>
              <a:t>Purgarićeve</a:t>
            </a:r>
            <a:r>
              <a:rPr lang="hr-HR" sz="1400" b="1" dirty="0" smtClean="0">
                <a:solidFill>
                  <a:schemeClr val="tx1"/>
                </a:solidFill>
              </a:rPr>
              <a:t> ulice,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Spojna cesta Gajeva ulica i Ulica Zrinskih,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Prometnica oko crkve Jug,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Gradnja ceste u Industrijskoj zoni,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Uređenje gornje </a:t>
            </a:r>
            <a:r>
              <a:rPr lang="hr-HR" sz="1400" b="1" dirty="0" err="1" smtClean="0">
                <a:solidFill>
                  <a:schemeClr val="tx1"/>
                </a:solidFill>
              </a:rPr>
              <a:t>Lipovice</a:t>
            </a:r>
            <a:r>
              <a:rPr lang="hr-HR" sz="1400" b="1" dirty="0" smtClean="0">
                <a:solidFill>
                  <a:schemeClr val="tx1"/>
                </a:solidFill>
              </a:rPr>
              <a:t>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Javna rasvjeta u gospodarskoj zoni,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Rekonstrukcija Gradske tržnice,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Rekonstrukcija tribina s nadstrešnicom NK Sloga,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Cesta, pješačka staza i parkiralište Željeznička ulica,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r>
              <a:rPr lang="hr-HR" sz="1400" b="1" dirty="0" smtClean="0">
                <a:solidFill>
                  <a:schemeClr val="tx1"/>
                </a:solidFill>
              </a:rPr>
              <a:t>Trpimirova ulica …</a:t>
            </a:r>
          </a:p>
          <a:p>
            <a:pPr marL="285750" indent="-285750" defTabSz="751205">
              <a:lnSpc>
                <a:spcPct val="72000"/>
              </a:lnSpc>
              <a:buFont typeface="Wingdings" panose="05000000000000000000" pitchFamily="2" charset="2"/>
              <a:buChar char="§"/>
              <a:defRPr sz="4823"/>
            </a:pPr>
            <a:endParaRPr lang="hr-HR" sz="1600" dirty="0" smtClean="0">
              <a:solidFill>
                <a:schemeClr val="tx1"/>
              </a:solidFill>
            </a:endParaRPr>
          </a:p>
          <a:p>
            <a:pPr defTabSz="2316421">
              <a:defRPr sz="8600" spc="-300"/>
            </a:pPr>
            <a:endParaRPr lang="hr-HR" sz="1200" spc="-300" dirty="0"/>
          </a:p>
        </p:txBody>
      </p:sp>
    </p:spTree>
    <p:extLst>
      <p:ext uri="{BB962C8B-B14F-4D97-AF65-F5344CB8AC3E}">
        <p14:creationId xmlns:p14="http://schemas.microsoft.com/office/powerpoint/2010/main" val="159967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F9C1627-7A56-025E-482D-E2AB014ED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5974" y="680936"/>
            <a:ext cx="5287048" cy="57960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NAKLADNIK: 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Grad Nova Gradiška</a:t>
            </a: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Trg kralja Tomislava 1, 35400 Nova Gradiška</a:t>
            </a:r>
          </a:p>
          <a:p>
            <a:pPr algn="ctr"/>
            <a:r>
              <a:rPr lang="hr-HR" sz="1600" b="1" dirty="0" smtClean="0">
                <a:solidFill>
                  <a:schemeClr val="accent1">
                    <a:lumMod val="50000"/>
                  </a:schemeClr>
                </a:solidFill>
              </a:rPr>
              <a:t>AUTORI</a:t>
            </a:r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Ljiljana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Ranisavljević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dipl.oec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. – v.d. pročelnice Upravnog odjela za financije</a:t>
            </a: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Ana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Aberle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 Brčić,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mag.oec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. – voditeljica Odsjeka kontrole</a:t>
            </a:r>
          </a:p>
          <a:p>
            <a:pPr algn="ctr"/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UREDNIK: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Ana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Aberle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 Brčić, </a:t>
            </a:r>
            <a:r>
              <a:rPr lang="hr-HR" sz="1600" dirty="0" err="1">
                <a:solidFill>
                  <a:schemeClr val="accent1">
                    <a:lumMod val="50000"/>
                  </a:schemeClr>
                </a:solidFill>
              </a:rPr>
              <a:t>mag.oec</a:t>
            </a:r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. – voditeljica Odsjeka kontrole</a:t>
            </a:r>
          </a:p>
          <a:p>
            <a:pPr algn="ctr"/>
            <a:r>
              <a:rPr lang="hr-HR" sz="1600" b="1" dirty="0">
                <a:solidFill>
                  <a:schemeClr val="accent1">
                    <a:lumMod val="50000"/>
                  </a:schemeClr>
                </a:solidFill>
              </a:rPr>
              <a:t>OBJAVA: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Darko Jugović – informatički </a:t>
            </a:r>
            <a:r>
              <a:rPr lang="hr-HR" sz="1600" dirty="0" smtClean="0">
                <a:solidFill>
                  <a:schemeClr val="accent1">
                    <a:lumMod val="50000"/>
                  </a:schemeClr>
                </a:solidFill>
              </a:rPr>
              <a:t>referent</a:t>
            </a:r>
          </a:p>
          <a:p>
            <a:pPr algn="ctr"/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hr-HR" sz="1600" dirty="0" smtClean="0">
                <a:solidFill>
                  <a:schemeClr val="accent1">
                    <a:lumMod val="50000"/>
                  </a:schemeClr>
                </a:solidFill>
              </a:rPr>
              <a:t>istopad 2023.</a:t>
            </a:r>
            <a:endParaRPr lang="hr-HR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hr-HR" sz="11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hr-HR" sz="1100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Vodič za građane –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G</a:t>
            </a:r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odišnji </a:t>
            </a:r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izvještaj o izvršenju proračuna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Grada Nova Gradiška za </a:t>
            </a:r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2022.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godinu u tiskanom izdanju dijelit će se besplatno, a </a:t>
            </a:r>
            <a:r>
              <a:rPr lang="hr-HR" sz="1100" i="1" dirty="0" smtClean="0">
                <a:solidFill>
                  <a:schemeClr val="accent1">
                    <a:lumMod val="50000"/>
                  </a:schemeClr>
                </a:solidFill>
              </a:rPr>
              <a:t>isti je dostupan </a:t>
            </a:r>
            <a:r>
              <a:rPr lang="hr-HR" sz="1100" i="1" dirty="0">
                <a:solidFill>
                  <a:schemeClr val="accent1">
                    <a:lumMod val="50000"/>
                  </a:schemeClr>
                </a:solidFill>
              </a:rPr>
              <a:t>na službenim internetskim stranicama Grada Nova Gradiška www.novagradiska.hr</a:t>
            </a:r>
          </a:p>
          <a:p>
            <a:pPr algn="ctr"/>
            <a:r>
              <a:rPr lang="hr-HR" sz="1600" dirty="0"/>
              <a:t/>
            </a:r>
            <a:br>
              <a:rPr lang="hr-HR" sz="1600" dirty="0"/>
            </a:br>
            <a:endParaRPr lang="en-US" dirty="0"/>
          </a:p>
        </p:txBody>
      </p:sp>
      <p:pic>
        <p:nvPicPr>
          <p:cNvPr id="4" name="Slika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03"/>
          <a:stretch/>
        </p:blipFill>
        <p:spPr bwMode="auto">
          <a:xfrm>
            <a:off x="2491700" y="829033"/>
            <a:ext cx="3559715" cy="308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875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a">
  <a:themeElements>
    <a:clrScheme name="Paralaks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4A3FD6-E6BF-490E-B6B4-6A011394B0EB}">
  <ds:schemaRefs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30e9df3-be65-4c73-a93b-d1236ebd677e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3C4A95C-9007-4EA6-944B-306B6F2A01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CF8670-35D1-4455-AC7A-762B7388B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Paralaksa</Template>
  <TotalTime>0</TotalTime>
  <Words>799</Words>
  <Application>Microsoft Office PowerPoint</Application>
  <PresentationFormat>Široki zaslon</PresentationFormat>
  <Paragraphs>159</Paragraphs>
  <Slides>15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Corbel</vt:lpstr>
      <vt:lpstr>Courier New</vt:lpstr>
      <vt:lpstr>Wingdings</vt:lpstr>
      <vt:lpstr>Paralaksa</vt:lpstr>
      <vt:lpstr>GODIŠNJI IZVJEŠTAJ O IZVRŠENJU PRORAČUNA GRADA NOVA GRADIŠKA ZA 2022. GODINU</vt:lpstr>
      <vt:lpstr>PowerPointova prezentacija</vt:lpstr>
      <vt:lpstr>IZVRŠENJE PRORAČUNA GRADA NOVA GRADIŠKA ZA 2022. GODINU</vt:lpstr>
      <vt:lpstr>IZVRŠENJE PRIHODA I PRIMITAKA U 2022. GODINI  U ODNOSU NA GODIŠNJI PLAN  </vt:lpstr>
      <vt:lpstr>POSTOTAK IZVRŠENJA PRIHODA I PRIMITAKA  U 2022. GODINI </vt:lpstr>
      <vt:lpstr>IZVRŠENJE RASHODA I IZDATAKA ZA 2022. GODINU  U ODNOSU NA GODIŠNJI PLAN </vt:lpstr>
      <vt:lpstr>POSTOTAK IZVRŠENJA RASHODA I IZDATAKA  U 2022. GODINI</vt:lpstr>
      <vt:lpstr>POSTOTAK IZVRŠENJA RASHODA I IZDATAKA  GRADA NOVA GRADIŠKA  PREMA ORGANIZACIJSKOJ KLASIFIKACIJI U 2022. GODINI</vt:lpstr>
      <vt:lpstr>POSTOTAK IZVRŠENJA RASHODA I IZDATAKA  PRORAČUNSKIH KORISNIKA U NADLEŽNOSTI GRADA NOVA GRADIŠKA PREMA ORGANIZACIJSKOJ KLASIFIKACIJI U 2022. GODINI</vt:lpstr>
      <vt:lpstr>POSTOTAK IZVRŠENJA RASHODA I IZDATAKA GRADA NOVA GRADIŠKA PREMA PROGRAMSKOJ KLASIFIKACIJI U 2022. GODINI</vt:lpstr>
      <vt:lpstr>ZAVRŠENI PROJEKTI U 2022. GODINI</vt:lpstr>
      <vt:lpstr>ZAVRŠENI PROJEKTI U 2022. GODINI</vt:lpstr>
      <vt:lpstr>ZAVRŠENI PROJEKTI U 2022. GODINI</vt:lpstr>
      <vt:lpstr>ZAVRŠENI PROJEKTI U 2022. GODINI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2022-10-27T00:37:19Z</dcterms:created>
  <dcterms:modified xsi:type="dcterms:W3CDTF">2023-12-06T07:19:05Z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