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4" r:id="rId4"/>
  </p:sldMasterIdLst>
  <p:notesMasterIdLst>
    <p:notesMasterId r:id="rId16"/>
  </p:notesMasterIdLst>
  <p:sldIdLst>
    <p:sldId id="530" r:id="rId5"/>
    <p:sldId id="533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54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8822EE"/>
    <a:srgbClr val="F01688"/>
    <a:srgbClr val="2F21F3"/>
    <a:srgbClr val="FEB52B"/>
    <a:srgbClr val="F01689"/>
    <a:srgbClr val="6F22E3"/>
    <a:srgbClr val="E218A3"/>
    <a:srgbClr val="BA20DB"/>
    <a:srgbClr val="6A2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422"/>
  </p:normalViewPr>
  <p:slideViewPr>
    <p:cSldViewPr snapToGrid="0">
      <p:cViewPr varScale="1">
        <p:scale>
          <a:sx n="110" d="100"/>
          <a:sy n="110" d="100"/>
        </p:scale>
        <p:origin x="6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Prora&#269;un%20-%20Vodi&#269;%20za%20gra&#273;ane\Polugodi&#353;nji%20izvje&#353;taj%20o%20izvr&#353;enju%20prora&#269;una\2023\Grafikon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Prora&#269;un%20-%20Vodi&#269;%20za%20gra&#273;ane\Polugodi&#353;nji%20izvje&#353;taj%20o%20izvr&#353;enju%20prora&#269;una\2023\Grafikon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Prora&#269;un%20-%20Vodi&#269;%20za%20gra&#273;ane\Polugodi&#353;nji%20izvje&#353;taj%20o%20izvr&#353;enju%20prora&#269;una\2023\Grafikon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Prora&#269;un%20-%20Vodi&#269;%20za%20gra&#273;ane\Polugodi&#353;nji%20izvje&#353;taj%20o%20izvr&#353;enju%20prora&#269;una\2023\Grafikon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Prora&#269;un%20-%20Vodi&#269;%20za%20gra&#273;ane\Polugodi&#353;nji%20izvje&#353;taj%20o%20izvr&#353;enju%20prora&#269;una\2023\Grafikon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Prora&#269;un%20-%20Vodi&#269;%20za%20gra&#273;ane\Polugodi&#353;nji%20izvje&#353;taj%20o%20izvr&#353;enju%20prora&#269;una\2023\Grafikon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Prora&#269;un%20-%20Vodi&#269;%20za%20gra&#273;ane\Polugodi&#353;nji%20izvje&#353;taj%20o%20izvr&#353;enju%20prora&#269;una\2023\Grafikon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'Prihodi proračuna'!$J$3:$J$4</c:f>
              <c:strCache>
                <c:ptCount val="2"/>
                <c:pt idx="0">
                  <c:v>Izvorni plan za 2023.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'Prihodi proračuna'!$I$5:$I$7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</c:v>
                </c:pt>
              </c:strCache>
            </c:strRef>
          </c:cat>
          <c:val>
            <c:numRef>
              <c:f>'Prihodi proračuna'!$J$5:$J$7</c:f>
              <c:numCache>
                <c:formatCode>#,##0.00</c:formatCode>
                <c:ptCount val="3"/>
                <c:pt idx="0">
                  <c:v>9909204</c:v>
                </c:pt>
                <c:pt idx="1">
                  <c:v>1041210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'Prihodi proračuna'!$K$3:$K$4</c:f>
              <c:strCache>
                <c:ptCount val="2"/>
                <c:pt idx="0">
                  <c:v>Izvršenje I - VI 2023.</c:v>
                </c:pt>
              </c:strCache>
            </c:strRef>
          </c:tx>
          <c:spPr>
            <a:gradFill>
              <a:gsLst>
                <a:gs pos="100000">
                  <a:schemeClr val="accent4">
                    <a:alpha val="0"/>
                  </a:schemeClr>
                </a:gs>
                <a:gs pos="50000">
                  <a:schemeClr val="accent4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'Prihodi proračuna'!$I$5:$I$7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</c:v>
                </c:pt>
              </c:strCache>
            </c:strRef>
          </c:cat>
          <c:val>
            <c:numRef>
              <c:f>'Prihodi proračuna'!$K$5:$K$7</c:f>
              <c:numCache>
                <c:formatCode>#,##0.00</c:formatCode>
                <c:ptCount val="3"/>
                <c:pt idx="0">
                  <c:v>4659439.08</c:v>
                </c:pt>
                <c:pt idx="1">
                  <c:v>69050.27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306198768"/>
        <c:axId val="306199944"/>
        <c:axId val="0"/>
      </c:bar3DChart>
      <c:catAx>
        <c:axId val="30619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6199944"/>
        <c:crosses val="autoZero"/>
        <c:auto val="1"/>
        <c:lblAlgn val="ctr"/>
        <c:lblOffset val="100"/>
        <c:noMultiLvlLbl val="0"/>
      </c:catAx>
      <c:valAx>
        <c:axId val="30619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619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'Postotak izvršenja prihoda i pr'!$A$4:$A$12</c:f>
              <c:strCache>
                <c:ptCount val="9"/>
                <c:pt idx="0">
                  <c:v>Prihodi od poreza</c:v>
                </c:pt>
                <c:pt idx="1">
                  <c:v>Pomoći</c:v>
                </c:pt>
                <c:pt idx="2">
                  <c:v>Prihodi od imovine</c:v>
                </c:pt>
                <c:pt idx="3">
                  <c:v>Prihodi od administrativnih pristojbi i po posebnim propisima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  <c:pt idx="6">
                  <c:v>Prihodi od prodaje neproizvedene imovine</c:v>
                </c:pt>
                <c:pt idx="7">
                  <c:v>Prihodi od prodaje proizvedene dugotrajne imovine</c:v>
                </c:pt>
                <c:pt idx="8">
                  <c:v>Primici od financijske imovine i zaduživanja</c:v>
                </c:pt>
              </c:strCache>
            </c:strRef>
          </c:cat>
          <c:val>
            <c:numRef>
              <c:f>'Postotak izvršenja prihoda i pr'!$B$4:$B$12</c:f>
              <c:numCache>
                <c:formatCode>General</c:formatCode>
                <c:ptCount val="9"/>
                <c:pt idx="0">
                  <c:v>51.14</c:v>
                </c:pt>
                <c:pt idx="1">
                  <c:v>39.36</c:v>
                </c:pt>
                <c:pt idx="2">
                  <c:v>65.040000000000006</c:v>
                </c:pt>
                <c:pt idx="3">
                  <c:v>50.84</c:v>
                </c:pt>
                <c:pt idx="4">
                  <c:v>59.56</c:v>
                </c:pt>
                <c:pt idx="5">
                  <c:v>60.22</c:v>
                </c:pt>
                <c:pt idx="6">
                  <c:v>2.2000000000000002</c:v>
                </c:pt>
                <c:pt idx="7">
                  <c:v>633.65</c:v>
                </c:pt>
                <c:pt idx="8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06193672"/>
        <c:axId val="306195632"/>
      </c:barChart>
      <c:catAx>
        <c:axId val="306193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6195632"/>
        <c:crosses val="autoZero"/>
        <c:auto val="1"/>
        <c:lblAlgn val="ctr"/>
        <c:lblOffset val="100"/>
        <c:noMultiLvlLbl val="0"/>
      </c:catAx>
      <c:valAx>
        <c:axId val="3061956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6193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'RASHODI PRORAČUNA'!$J$3</c:f>
              <c:strCache>
                <c:ptCount val="1"/>
                <c:pt idx="0">
                  <c:v>Izvorni plan za 2023.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'RASHODI PRORAČUNA'!$I$4:$I$6</c:f>
              <c:strCache>
                <c:ptCount val="3"/>
                <c:pt idx="0">
                  <c:v>Rashodi poslovanja</c:v>
                </c:pt>
                <c:pt idx="1">
                  <c:v>Rashodi za nabavu nefinancijske imovine</c:v>
                </c:pt>
                <c:pt idx="2">
                  <c:v>Izdaci za financijsku imovinu i otplate zajmova</c:v>
                </c:pt>
              </c:strCache>
            </c:strRef>
          </c:cat>
          <c:val>
            <c:numRef>
              <c:f>'RASHODI PRORAČUNA'!$J$4:$J$6</c:f>
              <c:numCache>
                <c:formatCode>#,##0.00</c:formatCode>
                <c:ptCount val="3"/>
                <c:pt idx="0">
                  <c:v>7575690</c:v>
                </c:pt>
                <c:pt idx="1">
                  <c:v>3808064</c:v>
                </c:pt>
                <c:pt idx="2">
                  <c:v>177185</c:v>
                </c:pt>
              </c:numCache>
            </c:numRef>
          </c:val>
        </c:ser>
        <c:ser>
          <c:idx val="1"/>
          <c:order val="1"/>
          <c:tx>
            <c:strRef>
              <c:f>'RASHODI PRORAČUNA'!$K$3</c:f>
              <c:strCache>
                <c:ptCount val="1"/>
                <c:pt idx="0">
                  <c:v>Izvršenje I-V I 2023</c:v>
                </c:pt>
              </c:strCache>
            </c:strRef>
          </c:tx>
          <c:spPr>
            <a:gradFill>
              <a:gsLst>
                <a:gs pos="100000">
                  <a:schemeClr val="accent4">
                    <a:alpha val="0"/>
                  </a:schemeClr>
                </a:gs>
                <a:gs pos="50000">
                  <a:schemeClr val="accent4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'RASHODI PRORAČUNA'!$I$4:$I$6</c:f>
              <c:strCache>
                <c:ptCount val="3"/>
                <c:pt idx="0">
                  <c:v>Rashodi poslovanja</c:v>
                </c:pt>
                <c:pt idx="1">
                  <c:v>Rashodi za nabavu nefinancijske imovine</c:v>
                </c:pt>
                <c:pt idx="2">
                  <c:v>Izdaci za financijsku imovinu i otplate zajmova</c:v>
                </c:pt>
              </c:strCache>
            </c:strRef>
          </c:cat>
          <c:val>
            <c:numRef>
              <c:f>'RASHODI PRORAČUNA'!$K$4:$K$6</c:f>
              <c:numCache>
                <c:formatCode>#,##0.00</c:formatCode>
                <c:ptCount val="3"/>
                <c:pt idx="0">
                  <c:v>3600363.08</c:v>
                </c:pt>
                <c:pt idx="1">
                  <c:v>1079119.07</c:v>
                </c:pt>
                <c:pt idx="2">
                  <c:v>110871.6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306197200"/>
        <c:axId val="306196416"/>
        <c:axId val="0"/>
      </c:bar3DChart>
      <c:catAx>
        <c:axId val="30619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6196416"/>
        <c:crosses val="autoZero"/>
        <c:auto val="1"/>
        <c:lblAlgn val="ctr"/>
        <c:lblOffset val="100"/>
        <c:noMultiLvlLbl val="0"/>
      </c:catAx>
      <c:valAx>
        <c:axId val="30619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619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'Postotak izvršenja rash.i izdat'!$A$4:$A$14</c:f>
              <c:strCache>
                <c:ptCount val="11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inozemstvu i unutar općeg proračuna</c:v>
                </c:pt>
                <c:pt idx="5">
                  <c:v>Naknade građanima i kućanstvima</c:v>
                </c:pt>
                <c:pt idx="6">
                  <c:v>Donacije i ostali rashodi</c:v>
                </c:pt>
                <c:pt idx="7">
                  <c:v>Rashodi za nabavu neproizvedene dugotrajne imovine</c:v>
                </c:pt>
                <c:pt idx="8">
                  <c:v>Rashodi za nabavu dugotrajne proizvedene imovine</c:v>
                </c:pt>
                <c:pt idx="9">
                  <c:v>Rashodi za dodatna ulaganja na nefinancijskoj imovini</c:v>
                </c:pt>
                <c:pt idx="10">
                  <c:v>Izdaci za otplatu glavnice primljenih kredita i zajmova</c:v>
                </c:pt>
              </c:strCache>
            </c:strRef>
          </c:cat>
          <c:val>
            <c:numRef>
              <c:f>'Postotak izvršenja rash.i izdat'!$B$4:$B$14</c:f>
              <c:numCache>
                <c:formatCode>General</c:formatCode>
                <c:ptCount val="11"/>
                <c:pt idx="0">
                  <c:v>49.08</c:v>
                </c:pt>
                <c:pt idx="1">
                  <c:v>46.29</c:v>
                </c:pt>
                <c:pt idx="2">
                  <c:v>58.86</c:v>
                </c:pt>
                <c:pt idx="3">
                  <c:v>63.19</c:v>
                </c:pt>
                <c:pt idx="4">
                  <c:v>20.73</c:v>
                </c:pt>
                <c:pt idx="5">
                  <c:v>47.19</c:v>
                </c:pt>
                <c:pt idx="6">
                  <c:v>44.1</c:v>
                </c:pt>
                <c:pt idx="7">
                  <c:v>0</c:v>
                </c:pt>
                <c:pt idx="8">
                  <c:v>27.26</c:v>
                </c:pt>
                <c:pt idx="9">
                  <c:v>28.72</c:v>
                </c:pt>
                <c:pt idx="10">
                  <c:v>62.57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06200728"/>
        <c:axId val="306199160"/>
      </c:barChart>
      <c:catAx>
        <c:axId val="306200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6199160"/>
        <c:crosses val="autoZero"/>
        <c:auto val="1"/>
        <c:lblAlgn val="ctr"/>
        <c:lblOffset val="100"/>
        <c:noMultiLvlLbl val="0"/>
      </c:catAx>
      <c:valAx>
        <c:axId val="306199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6200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4344375293333E-2"/>
          <c:y val="4.0814964333258756E-2"/>
          <c:w val="0.97431311249413333"/>
          <c:h val="0.832177568580141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'Organizacijska klasifikacija'!$A$4:$A$7</c:f>
              <c:strCache>
                <c:ptCount val="4"/>
                <c:pt idx="0">
                  <c:v>Gradsko vijeće</c:v>
                </c:pt>
                <c:pt idx="1">
                  <c:v>Stručna služba Grada</c:v>
                </c:pt>
                <c:pt idx="2">
                  <c:v>Upravni odjel za financije</c:v>
                </c:pt>
                <c:pt idx="3">
                  <c:v>Upravni odjel za komunalne djelatnosti</c:v>
                </c:pt>
              </c:strCache>
            </c:strRef>
          </c:cat>
          <c:val>
            <c:numRef>
              <c:f>'Organizacijska klasifikacija'!$D$4:$D$7</c:f>
              <c:numCache>
                <c:formatCode>0.00</c:formatCode>
                <c:ptCount val="4"/>
                <c:pt idx="0">
                  <c:v>63.69073139974779</c:v>
                </c:pt>
                <c:pt idx="1">
                  <c:v>47.978960890785935</c:v>
                </c:pt>
                <c:pt idx="2">
                  <c:v>55.925217381462375</c:v>
                </c:pt>
                <c:pt idx="3">
                  <c:v>34.076722278532294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06200336"/>
        <c:axId val="307963912"/>
      </c:barChart>
      <c:catAx>
        <c:axId val="306200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7963912"/>
        <c:crosses val="autoZero"/>
        <c:auto val="1"/>
        <c:lblAlgn val="ctr"/>
        <c:lblOffset val="100"/>
        <c:noMultiLvlLbl val="0"/>
      </c:catAx>
      <c:valAx>
        <c:axId val="30796391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30620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'organ.klasif. - PK'!$A$4:$A$8</c:f>
              <c:strCache>
                <c:ptCount val="5"/>
                <c:pt idx="0">
                  <c:v>Dječji vrtić Nova Gradiška</c:v>
                </c:pt>
                <c:pt idx="1">
                  <c:v>Gradska knjižnica Nova Gradiška</c:v>
                </c:pt>
                <c:pt idx="2">
                  <c:v>Gradski muzej Nova Gradiška</c:v>
                </c:pt>
                <c:pt idx="3">
                  <c:v>Pučko otvoreno učilište Matija Antun Relković</c:v>
                </c:pt>
                <c:pt idx="4">
                  <c:v>Javna vatrogasna postrojba Nova Gradiška</c:v>
                </c:pt>
              </c:strCache>
            </c:strRef>
          </c:cat>
          <c:val>
            <c:numRef>
              <c:f>'organ.klasif. - PK'!$D$4:$D$8</c:f>
              <c:numCache>
                <c:formatCode>0.00</c:formatCode>
                <c:ptCount val="5"/>
                <c:pt idx="0">
                  <c:v>47.592020190309718</c:v>
                </c:pt>
                <c:pt idx="1">
                  <c:v>44.308422411148854</c:v>
                </c:pt>
                <c:pt idx="2">
                  <c:v>44.718828681601963</c:v>
                </c:pt>
                <c:pt idx="3">
                  <c:v>53.164947264896398</c:v>
                </c:pt>
                <c:pt idx="4">
                  <c:v>49.641759945019999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07965872"/>
        <c:axId val="307964304"/>
      </c:barChart>
      <c:catAx>
        <c:axId val="3079658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7964304"/>
        <c:crosses val="autoZero"/>
        <c:auto val="1"/>
        <c:lblAlgn val="ctr"/>
        <c:lblOffset val="100"/>
        <c:noMultiLvlLbl val="0"/>
      </c:catAx>
      <c:valAx>
        <c:axId val="307964304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30796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'PROGRAMSKA KLASIFIKACIJA'!$A$4:$A$25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srednjoškolskog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Organiziranje i provođenje zaštite i spašavanja</c:v>
                </c:pt>
                <c:pt idx="14">
                  <c:v>Otplata javnog duga</c:v>
                </c:pt>
                <c:pt idx="15">
                  <c:v>Poticanje razvoja gospodarstva</c:v>
                </c:pt>
                <c:pt idx="16">
                  <c:v>Unapređenje poljoprivrede</c:v>
                </c:pt>
                <c:pt idx="17">
                  <c:v>Upravljanje imovinom</c:v>
                </c:pt>
                <c:pt idx="18">
                  <c:v>Održavanje komunalne infrastrukture</c:v>
                </c:pt>
                <c:pt idx="19">
                  <c:v>Građenje komunalne infrastrukture</c:v>
                </c:pt>
                <c:pt idx="20">
                  <c:v>Zaštita okoliša</c:v>
                </c:pt>
                <c:pt idx="21">
                  <c:v>Prostorno uređenje</c:v>
                </c:pt>
              </c:strCache>
            </c:strRef>
          </c:cat>
          <c:val>
            <c:numRef>
              <c:f>'PROGRAMSKA KLASIFIKACIJA'!$D$4:$D$25</c:f>
              <c:numCache>
                <c:formatCode>0.00</c:formatCode>
                <c:ptCount val="22"/>
                <c:pt idx="0">
                  <c:v>72.940196841637018</c:v>
                </c:pt>
                <c:pt idx="1">
                  <c:v>50</c:v>
                </c:pt>
                <c:pt idx="2">
                  <c:v>50.881494304566822</c:v>
                </c:pt>
                <c:pt idx="3">
                  <c:v>25.647165375573284</c:v>
                </c:pt>
                <c:pt idx="4">
                  <c:v>70.42992552471226</c:v>
                </c:pt>
                <c:pt idx="5">
                  <c:v>38.646554478824349</c:v>
                </c:pt>
                <c:pt idx="6">
                  <c:v>45.608705879892938</c:v>
                </c:pt>
                <c:pt idx="7">
                  <c:v>51.812512949951959</c:v>
                </c:pt>
                <c:pt idx="8">
                  <c:v>48.113467424573678</c:v>
                </c:pt>
                <c:pt idx="9">
                  <c:v>39.87977737134208</c:v>
                </c:pt>
                <c:pt idx="10">
                  <c:v>45.631084840055635</c:v>
                </c:pt>
                <c:pt idx="11">
                  <c:v>47.592020190309718</c:v>
                </c:pt>
                <c:pt idx="12">
                  <c:v>44.308422411148854</c:v>
                </c:pt>
                <c:pt idx="13">
                  <c:v>49.641759945019999</c:v>
                </c:pt>
                <c:pt idx="14">
                  <c:v>63.041666011210914</c:v>
                </c:pt>
                <c:pt idx="15">
                  <c:v>6.4888200161701173</c:v>
                </c:pt>
                <c:pt idx="16">
                  <c:v>30.113989429852662</c:v>
                </c:pt>
                <c:pt idx="17">
                  <c:v>31.4861963783571</c:v>
                </c:pt>
                <c:pt idx="18">
                  <c:v>42.230067053416711</c:v>
                </c:pt>
                <c:pt idx="19">
                  <c:v>29.433933983090078</c:v>
                </c:pt>
                <c:pt idx="20">
                  <c:v>71.245994201129264</c:v>
                </c:pt>
                <c:pt idx="2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959208"/>
        <c:axId val="307966264"/>
      </c:barChart>
      <c:catAx>
        <c:axId val="30795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7966264"/>
        <c:crosses val="autoZero"/>
        <c:auto val="1"/>
        <c:lblAlgn val="ctr"/>
        <c:lblOffset val="100"/>
        <c:noMultiLvlLbl val="0"/>
      </c:catAx>
      <c:valAx>
        <c:axId val="30796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07959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0BCFC-AFFD-334C-A183-6116BAFDF92B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058E0-0852-DB43-83D6-BD76659FF1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30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44270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7428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92154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44334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77852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7683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61034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8007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00801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0094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14482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9448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130244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84712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26084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517537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354817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Placeholder 50">
            <a:extLst>
              <a:ext uri="{FF2B5EF4-FFF2-40B4-BE49-F238E27FC236}">
                <a16:creationId xmlns="" xmlns:a16="http://schemas.microsoft.com/office/drawing/2014/main" id="{100A0D9B-ADC5-C41B-130F-1EA1EDE9F2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37260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695761 h 1856232"/>
              <a:gd name="connsiteX3" fmla="*/ 1933505 w 2093976"/>
              <a:gd name="connsiteY3" fmla="*/ 1856232 h 1856232"/>
              <a:gd name="connsiteX4" fmla="*/ 0 w 2093976"/>
              <a:gd name="connsiteY4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695761"/>
                </a:lnTo>
                <a:cubicBezTo>
                  <a:pt x="2093976" y="1784387"/>
                  <a:pt x="2022131" y="1856232"/>
                  <a:pt x="1933505" y="1856232"/>
                </a:cubicBezTo>
                <a:lnTo>
                  <a:pt x="0" y="1856232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53694F-11E9-3CF0-DCDE-FC7C6FAF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064" y="832104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="" xmlns:a16="http://schemas.microsoft.com/office/drawing/2014/main" id="{9AF8AEFF-3F3B-8AFC-621B-F653E2F1B7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7339" y="2478024"/>
            <a:ext cx="2098157" cy="702770"/>
          </a:xfrm>
          <a:custGeom>
            <a:avLst/>
            <a:gdLst>
              <a:gd name="connsiteX0" fmla="*/ 169182 w 2098157"/>
              <a:gd name="connsiteY0" fmla="*/ 0 h 702770"/>
              <a:gd name="connsiteX1" fmla="*/ 2098157 w 2098157"/>
              <a:gd name="connsiteY1" fmla="*/ 0 h 702770"/>
              <a:gd name="connsiteX2" fmla="*/ 2098157 w 2098157"/>
              <a:gd name="connsiteY2" fmla="*/ 702770 h 702770"/>
              <a:gd name="connsiteX3" fmla="*/ 2097025 w 2098157"/>
              <a:gd name="connsiteY3" fmla="*/ 702770 h 702770"/>
              <a:gd name="connsiteX4" fmla="*/ 503974 w 2098157"/>
              <a:gd name="connsiteY4" fmla="*/ 702770 h 702770"/>
              <a:gd name="connsiteX5" fmla="*/ 0 w 2098157"/>
              <a:gd name="connsiteY5" fmla="*/ 702770 h 702770"/>
              <a:gd name="connsiteX6" fmla="*/ 0 w 2098157"/>
              <a:gd name="connsiteY6" fmla="*/ 202766 h 702770"/>
              <a:gd name="connsiteX7" fmla="*/ 136581 w 2098157"/>
              <a:gd name="connsiteY7" fmla="*/ 3900 h 702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70">
                <a:moveTo>
                  <a:pt x="169182" y="0"/>
                </a:moveTo>
                <a:lnTo>
                  <a:pt x="2098157" y="0"/>
                </a:lnTo>
                <a:lnTo>
                  <a:pt x="2098157" y="702770"/>
                </a:lnTo>
                <a:lnTo>
                  <a:pt x="2097025" y="702770"/>
                </a:lnTo>
                <a:lnTo>
                  <a:pt x="503974" y="702770"/>
                </a:lnTo>
                <a:lnTo>
                  <a:pt x="0" y="702770"/>
                </a:lnTo>
                <a:lnTo>
                  <a:pt x="0" y="202766"/>
                </a:lnTo>
                <a:cubicBezTo>
                  <a:pt x="0" y="104671"/>
                  <a:pt x="58634" y="22828"/>
                  <a:pt x="136581" y="3900"/>
                </a:cubicBezTo>
                <a:close/>
              </a:path>
            </a:pathLst>
          </a:cu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="" xmlns:a16="http://schemas.microsoft.com/office/drawing/2014/main" id="{C0111168-089D-E125-6CBB-0B288CE8D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856232 h 1856232"/>
              <a:gd name="connsiteX3" fmla="*/ 160471 w 2093976"/>
              <a:gd name="connsiteY3" fmla="*/ 1856232 h 1856232"/>
              <a:gd name="connsiteX4" fmla="*/ 0 w 2093976"/>
              <a:gd name="connsiteY4" fmla="*/ 1695761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856232"/>
                </a:lnTo>
                <a:lnTo>
                  <a:pt x="160471" y="1856232"/>
                </a:lnTo>
                <a:cubicBezTo>
                  <a:pt x="71845" y="1856232"/>
                  <a:pt x="0" y="1784387"/>
                  <a:pt x="0" y="1695761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="" xmlns:a16="http://schemas.microsoft.com/office/drawing/2014/main" id="{20FBF32C-8DDB-F094-1C74-FDE91B64F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4932" y="2478024"/>
            <a:ext cx="2103120" cy="704088"/>
          </a:xfrm>
          <a:solidFill>
            <a:schemeClr val="accent1"/>
          </a:solidFill>
          <a:ln w="12700"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="" xmlns:a16="http://schemas.microsoft.com/office/drawing/2014/main" id="{C5237567-8AEF-3966-7CED-5DA3ACD21E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9179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="" xmlns:a16="http://schemas.microsoft.com/office/drawing/2014/main" id="{7137587B-C03C-671F-AED7-4B974605AF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47488" y="2478024"/>
            <a:ext cx="2103120" cy="704088"/>
          </a:xfr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="" xmlns:a16="http://schemas.microsoft.com/office/drawing/2014/main" id="{25D4A96A-10D9-D4AD-C775-61041F026B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5206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="" xmlns:a16="http://schemas.microsoft.com/office/drawing/2014/main" id="{81308FE1-98CC-9FD0-5CF1-5A8E61C5B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10044" y="2478024"/>
            <a:ext cx="2103120" cy="704088"/>
          </a:xfrm>
          <a:solidFill>
            <a:schemeClr val="accent2"/>
          </a:solidFill>
          <a:ln w="12700">
            <a:solidFill>
              <a:schemeClr val="accent2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="" xmlns:a16="http://schemas.microsoft.com/office/drawing/2014/main" id="{B6FB197B-711E-A949-62E5-216CBC83F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1233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="" xmlns:a16="http://schemas.microsoft.com/office/drawing/2014/main" id="{76A5CBAC-0099-3E8F-E44D-7B999D7079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72600" y="2478025"/>
            <a:ext cx="2098157" cy="702769"/>
          </a:xfrm>
          <a:custGeom>
            <a:avLst/>
            <a:gdLst>
              <a:gd name="connsiteX0" fmla="*/ 0 w 2098157"/>
              <a:gd name="connsiteY0" fmla="*/ 0 h 702769"/>
              <a:gd name="connsiteX1" fmla="*/ 1928984 w 2098157"/>
              <a:gd name="connsiteY1" fmla="*/ 0 h 702769"/>
              <a:gd name="connsiteX2" fmla="*/ 1961576 w 2098157"/>
              <a:gd name="connsiteY2" fmla="*/ 3899 h 702769"/>
              <a:gd name="connsiteX3" fmla="*/ 2098157 w 2098157"/>
              <a:gd name="connsiteY3" fmla="*/ 202765 h 702769"/>
              <a:gd name="connsiteX4" fmla="*/ 2098157 w 2098157"/>
              <a:gd name="connsiteY4" fmla="*/ 702769 h 702769"/>
              <a:gd name="connsiteX5" fmla="*/ 1594183 w 2098157"/>
              <a:gd name="connsiteY5" fmla="*/ 702769 h 702769"/>
              <a:gd name="connsiteX6" fmla="*/ 1132 w 2098157"/>
              <a:gd name="connsiteY6" fmla="*/ 702769 h 702769"/>
              <a:gd name="connsiteX7" fmla="*/ 0 w 2098157"/>
              <a:gd name="connsiteY7" fmla="*/ 702769 h 702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69">
                <a:moveTo>
                  <a:pt x="0" y="0"/>
                </a:moveTo>
                <a:lnTo>
                  <a:pt x="1928984" y="0"/>
                </a:lnTo>
                <a:lnTo>
                  <a:pt x="1961576" y="3899"/>
                </a:lnTo>
                <a:cubicBezTo>
                  <a:pt x="2039523" y="22827"/>
                  <a:pt x="2098157" y="104670"/>
                  <a:pt x="2098157" y="202765"/>
                </a:cubicBezTo>
                <a:lnTo>
                  <a:pt x="2098157" y="702769"/>
                </a:lnTo>
                <a:lnTo>
                  <a:pt x="1594183" y="702769"/>
                </a:lnTo>
                <a:lnTo>
                  <a:pt x="1132" y="702769"/>
                </a:lnTo>
                <a:lnTo>
                  <a:pt x="0" y="702769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89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6">
            <a:extLst>
              <a:ext uri="{FF2B5EF4-FFF2-40B4-BE49-F238E27FC236}">
                <a16:creationId xmlns="" xmlns:a16="http://schemas.microsoft.com/office/drawing/2014/main" id="{2BA4A2D6-617E-EEA3-E4EE-5BDB472F6A43}"/>
              </a:ext>
            </a:extLst>
          </p:cNvPr>
          <p:cNvCxnSpPr>
            <a:cxnSpLocks/>
          </p:cNvCxnSpPr>
          <p:nvPr userDrawn="1"/>
        </p:nvCxnSpPr>
        <p:spPr>
          <a:xfrm>
            <a:off x="594170" y="846661"/>
            <a:ext cx="0" cy="51110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92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1021" y="381000"/>
            <a:ext cx="8839914" cy="4181272"/>
          </a:xfrm>
        </p:spPr>
        <p:txBody>
          <a:bodyPr>
            <a:normAutofit/>
          </a:bodyPr>
          <a:lstStyle/>
          <a:p>
            <a:pPr algn="ctr"/>
            <a:r>
              <a:rPr lang="hr-H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POLUGODIŠNJI IZVJEŠTAJ</a:t>
            </a:r>
            <a:br>
              <a:rPr lang="hr-H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IZVRŠENJU PRORAČUNA GRADA NOVA GRADIŠKA ZA 2023. GODINU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96329B1-2D04-0F3A-1081-C5117D8CE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3700" y="4922584"/>
            <a:ext cx="8486572" cy="75895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hr-H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VODIČ ZA GRAĐANE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49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A82A8B0-333F-633E-3FA7-D38DBFB109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3425216"/>
            <a:ext cx="2663256" cy="88180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hr-HR" sz="2000" dirty="0" smtClean="0"/>
              <a:t>Opći dio proračuna</a:t>
            </a:r>
            <a:endParaRPr lang="en-US" sz="2000" dirty="0"/>
          </a:p>
        </p:txBody>
      </p:sp>
      <p:sp>
        <p:nvSpPr>
          <p:cNvPr id="42" name="Rezervirano mjesto teksta 41"/>
          <p:cNvSpPr>
            <a:spLocks noGrp="1"/>
          </p:cNvSpPr>
          <p:nvPr>
            <p:ph type="body" sz="quarter" idx="13"/>
          </p:nvPr>
        </p:nvSpPr>
        <p:spPr>
          <a:xfrm>
            <a:off x="381000" y="4450599"/>
            <a:ext cx="2687266" cy="185623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Sažetak Računa prohoda i rashoda i računa financiranja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Račun prihoda i rashoda 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Račun financiranja</a:t>
            </a:r>
            <a:endParaRPr lang="hr-HR" dirty="0"/>
          </a:p>
        </p:txBody>
      </p:sp>
      <p:sp>
        <p:nvSpPr>
          <p:cNvPr id="43" name="Rezervirano mjesto teksta 42"/>
          <p:cNvSpPr>
            <a:spLocks noGrp="1"/>
          </p:cNvSpPr>
          <p:nvPr>
            <p:ph type="body" sz="quarter" idx="14"/>
          </p:nvPr>
        </p:nvSpPr>
        <p:spPr>
          <a:xfrm>
            <a:off x="3258766" y="3428999"/>
            <a:ext cx="2622724" cy="878019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hr-HR" sz="2000" dirty="0" smtClean="0"/>
              <a:t>Posebni dio proračuna</a:t>
            </a:r>
            <a:endParaRPr lang="hr-HR" sz="2000" dirty="0"/>
          </a:p>
        </p:txBody>
      </p:sp>
      <p:sp>
        <p:nvSpPr>
          <p:cNvPr id="44" name="Rezervirano mjesto teksta 43"/>
          <p:cNvSpPr>
            <a:spLocks noGrp="1"/>
          </p:cNvSpPr>
          <p:nvPr>
            <p:ph type="body" sz="quarter" idx="15"/>
          </p:nvPr>
        </p:nvSpPr>
        <p:spPr>
          <a:xfrm>
            <a:off x="3258766" y="4453324"/>
            <a:ext cx="2646734" cy="185623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Izvršenje rashoda i izdataka po organizacijskoj i programskoj klasifikaciji</a:t>
            </a:r>
            <a:endParaRPr lang="hr-HR" dirty="0"/>
          </a:p>
        </p:txBody>
      </p:sp>
      <p:sp>
        <p:nvSpPr>
          <p:cNvPr id="52" name="Rezervirano mjesto teksta 43"/>
          <p:cNvSpPr>
            <a:spLocks noGrp="1"/>
          </p:cNvSpPr>
          <p:nvPr>
            <p:ph type="body" sz="quarter" idx="16"/>
          </p:nvPr>
        </p:nvSpPr>
        <p:spPr>
          <a:xfrm>
            <a:off x="400455" y="847842"/>
            <a:ext cx="11391089" cy="2431068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 smtClean="0"/>
              <a:t>Obvezu sastavljanja Polugodišnjeg izvještaja o izvršenju proračuna propisuje Zakon o proračunu (Narodne novine, broj 144/21) člankom 88. te Pravilnik o polugodišnjem i godišnjem izvještaju o izvršenju proračuna (Narodne novine, broj 85/23) člankom 54..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 smtClean="0"/>
              <a:t>Polugodišnji izvještaj o izvršenju proračuna je dokument kojeg izrađuje upravno tijelo za financije i dostavlja ga gradonačelniku.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 smtClean="0"/>
              <a:t>Gradonačelnik ga podnosi Gradskom vijeću na donošenje do 30. rujna tekuće proračunske godine.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 smtClean="0"/>
              <a:t>Polugodišnji izvještaj o izvršenju proračuna, koji je predmet ovog Vodiča, usvojen je na 17. sjednici Gradskog vijeća Grada Nova Gradiška, održanoj dana 3. listopada 2023. godine.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 smtClean="0"/>
              <a:t>Polugodišnji izvještaj o izvršenju proračuna sadrži:</a:t>
            </a:r>
            <a:endParaRPr lang="hr-HR" sz="1600" dirty="0"/>
          </a:p>
        </p:txBody>
      </p:sp>
      <p:sp>
        <p:nvSpPr>
          <p:cNvPr id="45" name="Rezervirano mjesto teksta 44"/>
          <p:cNvSpPr>
            <a:spLocks noGrp="1"/>
          </p:cNvSpPr>
          <p:nvPr>
            <p:ph type="body" sz="quarter" idx="17"/>
          </p:nvPr>
        </p:nvSpPr>
        <p:spPr>
          <a:xfrm>
            <a:off x="6096000" y="3428999"/>
            <a:ext cx="2743200" cy="87802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hr-HR" sz="2000" b="1" dirty="0" smtClean="0"/>
              <a:t>Posebni </a:t>
            </a:r>
            <a:r>
              <a:rPr lang="hr-HR" sz="2000" b="1" dirty="0"/>
              <a:t>i</a:t>
            </a:r>
            <a:r>
              <a:rPr lang="hr-HR" sz="2000" b="1" dirty="0" smtClean="0"/>
              <a:t>zvještaji</a:t>
            </a:r>
            <a:endParaRPr lang="hr-HR" sz="2000" b="1" dirty="0"/>
          </a:p>
        </p:txBody>
      </p:sp>
      <p:sp>
        <p:nvSpPr>
          <p:cNvPr id="46" name="Rezervirano mjesto teksta 45"/>
          <p:cNvSpPr>
            <a:spLocks noGrp="1"/>
          </p:cNvSpPr>
          <p:nvPr>
            <p:ph type="body" sz="quarter" idx="18"/>
          </p:nvPr>
        </p:nvSpPr>
        <p:spPr>
          <a:xfrm>
            <a:off x="6096000" y="4450599"/>
            <a:ext cx="2743200" cy="1856232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korištenju proračunske zalihe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zaduživanju na domaćem i stranom tržištu novca i kapitala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danim jamstvima i plaćanjima po protestiranim jamstvima</a:t>
            </a:r>
            <a:endParaRPr lang="hr-HR" b="0" dirty="0"/>
          </a:p>
        </p:txBody>
      </p:sp>
      <p:sp>
        <p:nvSpPr>
          <p:cNvPr id="49" name="Rezervirano mjesto teksta 48"/>
          <p:cNvSpPr>
            <a:spLocks noGrp="1"/>
          </p:cNvSpPr>
          <p:nvPr>
            <p:ph type="body" sz="quarter" idx="19"/>
          </p:nvPr>
        </p:nvSpPr>
        <p:spPr>
          <a:xfrm>
            <a:off x="9053710" y="3429000"/>
            <a:ext cx="2758052" cy="87801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algn="ctr"/>
            <a:r>
              <a:rPr lang="hr-HR" sz="2000" b="1" dirty="0" smtClean="0"/>
              <a:t>Obrazloženje općeg dijela izvještaja o izvršenju proračuna</a:t>
            </a:r>
            <a:endParaRPr lang="hr-HR" sz="2000" b="1" dirty="0"/>
          </a:p>
        </p:txBody>
      </p:sp>
      <p:sp>
        <p:nvSpPr>
          <p:cNvPr id="50" name="Rezervirano mjesto teksta 49"/>
          <p:cNvSpPr>
            <a:spLocks noGrp="1"/>
          </p:cNvSpPr>
          <p:nvPr>
            <p:ph type="body" sz="quarter" idx="20"/>
          </p:nvPr>
        </p:nvSpPr>
        <p:spPr>
          <a:xfrm>
            <a:off x="9057213" y="4443206"/>
            <a:ext cx="2754549" cy="1856232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sz="1400" b="0" dirty="0" smtClean="0"/>
              <a:t>Obrazloženje ostvarenja prihoda i rashoda, primitaka i izdataka u izvještajnom razdoblju,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sz="1400" b="0" dirty="0" smtClean="0"/>
              <a:t>Prikaz ostvarenog manjka odnosno viška proračuna u izvještajnom razdoblju</a:t>
            </a:r>
            <a:endParaRPr lang="hr-HR" sz="1400" b="0" dirty="0"/>
          </a:p>
        </p:txBody>
      </p:sp>
      <p:sp>
        <p:nvSpPr>
          <p:cNvPr id="51" name="Title 1">
            <a:extLst>
              <a:ext uri="{FF2B5EF4-FFF2-40B4-BE49-F238E27FC236}">
                <a16:creationId xmlns="" xmlns:a16="http://schemas.microsoft.com/office/drawing/2014/main" id="{F41F0E99-07CC-9576-AFD7-C52151AD0EA3}"/>
              </a:ext>
            </a:extLst>
          </p:cNvPr>
          <p:cNvSpPr txBox="1">
            <a:spLocks/>
          </p:cNvSpPr>
          <p:nvPr/>
        </p:nvSpPr>
        <p:spPr>
          <a:xfrm>
            <a:off x="1553912" y="195635"/>
            <a:ext cx="8878824" cy="6522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 spc="6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0" dirty="0" smtClean="0">
                <a:solidFill>
                  <a:schemeClr val="tx1"/>
                </a:solidFill>
              </a:rPr>
              <a:t>OPĆENITO</a:t>
            </a:r>
            <a:endParaRPr lang="en-US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5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347281"/>
          </a:xfrm>
        </p:spPr>
        <p:txBody>
          <a:bodyPr>
            <a:normAutofit/>
          </a:bodyPr>
          <a:lstStyle/>
          <a:p>
            <a:r>
              <a:rPr lang="hr-HR" dirty="0" smtClean="0"/>
              <a:t>OSTVARENI </a:t>
            </a:r>
            <a:r>
              <a:rPr lang="hr-HR" dirty="0" smtClean="0"/>
              <a:t>UKUPNI PRIHODI I PRIMICI TE UKUPNI RASHODI I IZDACI</a:t>
            </a:r>
            <a:endParaRPr lang="hr-HR" dirty="0"/>
          </a:p>
        </p:txBody>
      </p:sp>
      <p:graphicFrame>
        <p:nvGraphicFramePr>
          <p:cNvPr id="9" name="Rezervirano mjesto sadržaja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86715478"/>
              </p:ext>
            </p:extLst>
          </p:nvPr>
        </p:nvGraphicFramePr>
        <p:xfrm>
          <a:off x="1955259" y="2123440"/>
          <a:ext cx="9344008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941"/>
                <a:gridCol w="1498060"/>
                <a:gridCol w="1585608"/>
                <a:gridCol w="1484058"/>
                <a:gridCol w="894944"/>
                <a:gridCol w="807397"/>
              </a:tblGrid>
              <a:tr h="370840">
                <a:tc>
                  <a:txBody>
                    <a:bodyPr/>
                    <a:lstStyle/>
                    <a:p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Izvršenje  I-VI 2022.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Izvorni plan 2023.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Izvršenje I-VI 2023.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Indeks</a:t>
                      </a:r>
                      <a:r>
                        <a:rPr lang="hr-HR" baseline="0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 (I-VI 2023/ I-VI 2022)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Indeks (I-VI</a:t>
                      </a:r>
                      <a:r>
                        <a:rPr lang="hr-HR" baseline="0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 2023/ 2023.)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UKUPNI PRIHODI I PRIMICI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5.123.961,32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10.950.414,00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4.728.489,35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92,28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43,18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UKUPNI RASHODI I ZDACI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4.273.299,11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11.560.939,00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4.790.353,75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112,10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41,44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Razlika višak/ manjak prihoda I-VI tekuće godine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850.622,10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0,00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-61.864,40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-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-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Višak/ manjak prihoda prenesen iz prethodne godine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-226.027,29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610.525,00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1.041.879,76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-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170,65</a:t>
                      </a:r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Višak prihoda za prijenos u sljedeće razdoblje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624.634,92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0,00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980.015,36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156,89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b="1" dirty="0" smtClean="0">
                          <a:solidFill>
                            <a:schemeClr val="accent4">
                              <a:lumMod val="25000"/>
                            </a:schemeClr>
                          </a:solidFill>
                        </a:rPr>
                        <a:t>-</a:t>
                      </a:r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0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091931" y="812649"/>
            <a:ext cx="10719880" cy="1045334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dirty="0" smtClean="0"/>
              <a:t>OSTVARENI PRIHODI I PRIMICI U PRVOM POLUGODIŠTU 2023. GODINE U ODNOSU NA GODIŠNJI PLAN</a:t>
            </a:r>
            <a:r>
              <a:rPr lang="hr-HR" sz="3600" dirty="0"/>
              <a:t/>
            </a:r>
            <a:br>
              <a:rPr lang="hr-HR" sz="3600" dirty="0"/>
            </a:br>
            <a:endParaRPr lang="hr-HR" sz="3600" dirty="0"/>
          </a:p>
        </p:txBody>
      </p:sp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19210"/>
              </p:ext>
            </p:extLst>
          </p:nvPr>
        </p:nvGraphicFramePr>
        <p:xfrm>
          <a:off x="1303506" y="1857983"/>
          <a:ext cx="10359957" cy="4513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655422" y="925869"/>
            <a:ext cx="9649839" cy="1045334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dirty="0" smtClean="0"/>
              <a:t>POSTOTAK IZVRŠENJA PRIHODA I PRIMITAKA U ODNOSU NA GODIŠNJI PLAN</a:t>
            </a:r>
            <a:r>
              <a:rPr lang="hr-HR" sz="3600" dirty="0"/>
              <a:t/>
            </a:r>
            <a:br>
              <a:rPr lang="hr-HR" sz="3600" dirty="0"/>
            </a:br>
            <a:endParaRPr lang="hr-HR" sz="36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2544024"/>
              </p:ext>
            </p:extLst>
          </p:nvPr>
        </p:nvGraphicFramePr>
        <p:xfrm>
          <a:off x="1461582" y="1971203"/>
          <a:ext cx="10231065" cy="3895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20238" y="754283"/>
            <a:ext cx="10390762" cy="1405257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dirty="0" smtClean="0"/>
              <a:t>IZVRŠENJE RASHODA I IZDATAKA U PRVOM POLUGODIŠTU 2023. GODINE U ODNOSU NA GODIŠNJI PLAN</a:t>
            </a:r>
            <a:br>
              <a:rPr lang="hr-HR" sz="3600" dirty="0" smtClean="0"/>
            </a:br>
            <a:endParaRPr lang="hr-HR" sz="36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59337"/>
              </p:ext>
            </p:extLst>
          </p:nvPr>
        </p:nvGraphicFramePr>
        <p:xfrm>
          <a:off x="1167319" y="2057400"/>
          <a:ext cx="10564238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2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546698" y="593776"/>
            <a:ext cx="10087584" cy="1463624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dirty="0" smtClean="0"/>
              <a:t>POSTOTAK IZVRŠENJA RASHODA I IZDATAKA U PRVOM POLUGODIŠTU U ODNOSU NA GODIŠNJI PLAN</a:t>
            </a:r>
            <a:endParaRPr lang="hr-HR" sz="36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098339"/>
              </p:ext>
            </p:extLst>
          </p:nvPr>
        </p:nvGraphicFramePr>
        <p:xfrm>
          <a:off x="1352144" y="2057400"/>
          <a:ext cx="10194587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424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361872" y="596111"/>
            <a:ext cx="10449128" cy="1463624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200" dirty="0" smtClean="0"/>
              <a:t>POSTOTAK IZVRŠENJA RASHODA I IZDATAKA GRADA NOVA GRADIŠKA PREMA ORGANIZACIJSKOJ KLASIFIKACIJI U PRVOM POLUGODIŠTU 2023. U ODNOSU NA GODIŠNJI PLAN</a:t>
            </a:r>
            <a:endParaRPr lang="hr-HR" sz="32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41015"/>
              </p:ext>
            </p:extLst>
          </p:nvPr>
        </p:nvGraphicFramePr>
        <p:xfrm>
          <a:off x="1361872" y="2266546"/>
          <a:ext cx="10449128" cy="4210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321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507787" y="625197"/>
            <a:ext cx="10107038" cy="1463624"/>
          </a:xfrm>
        </p:spPr>
        <p:txBody>
          <a:bodyPr>
            <a:noAutofit/>
          </a:bodyPr>
          <a:lstStyle/>
          <a:p>
            <a:pPr algn="ctr"/>
            <a:r>
              <a:rPr lang="hr-HR" sz="2400" dirty="0" smtClean="0"/>
              <a:t>POSTOTAK IZVRŠENJA RASHODA I IZDATAKA PRORAČUNSKIH KORISNIKA U NADLEŽNOSTI GRADA NOVA GRADIŠKA PREMA ORGANIZACIJSKOJ KLASIFIKACIJI U PRVOM POLUGODIŠTU 2023. U ODNOSU NA GODIŠNJI PLAN</a:t>
            </a:r>
            <a:endParaRPr lang="hr-HR" sz="24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9388902"/>
              </p:ext>
            </p:extLst>
          </p:nvPr>
        </p:nvGraphicFramePr>
        <p:xfrm>
          <a:off x="1429966" y="2188723"/>
          <a:ext cx="10048672" cy="4416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195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556426" y="411480"/>
            <a:ext cx="10136221" cy="1463624"/>
          </a:xfrm>
        </p:spPr>
        <p:txBody>
          <a:bodyPr/>
          <a:lstStyle/>
          <a:p>
            <a:pPr algn="ctr"/>
            <a:r>
              <a:rPr lang="hr-HR" sz="2400" dirty="0" smtClean="0"/>
              <a:t>POSTOTAK IZVRŠENJA RASHODA I IZDATAKA GRADA NOVA GRADIŠKA PREMA PROGRAMSKOJ KLASIFIKACIJI U PRVOM POLUGODIŠTU 2023. U ODNOSU NA GODIŠNJI PLAN</a:t>
            </a:r>
            <a:endParaRPr lang="hr-HR" sz="24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0123997"/>
              </p:ext>
            </p:extLst>
          </p:nvPr>
        </p:nvGraphicFramePr>
        <p:xfrm>
          <a:off x="1789888" y="2057399"/>
          <a:ext cx="10021111" cy="4314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987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F9C1627-7A56-025E-482D-E2AB014ED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5974" y="680936"/>
            <a:ext cx="5287048" cy="57960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hr-HR" sz="1600" b="1" dirty="0"/>
              <a:t>NAKLADNIK: </a:t>
            </a:r>
            <a:endParaRPr lang="hr-HR" sz="1600" dirty="0"/>
          </a:p>
          <a:p>
            <a:pPr algn="ctr"/>
            <a:r>
              <a:rPr lang="hr-HR" sz="1600" dirty="0"/>
              <a:t>Grad Nova Gradiška</a:t>
            </a:r>
          </a:p>
          <a:p>
            <a:pPr algn="ctr"/>
            <a:r>
              <a:rPr lang="hr-HR" sz="1600" dirty="0"/>
              <a:t>Trg kralja Tomislava 1, 35400 Nova Gradiška</a:t>
            </a:r>
          </a:p>
          <a:p>
            <a:pPr algn="ctr"/>
            <a:r>
              <a:rPr lang="hr-HR" sz="1600" b="1" dirty="0" smtClean="0"/>
              <a:t>AUTORI</a:t>
            </a:r>
            <a:r>
              <a:rPr lang="hr-HR" sz="1600" b="1" dirty="0"/>
              <a:t>:</a:t>
            </a:r>
            <a:endParaRPr lang="hr-HR" sz="1600" dirty="0"/>
          </a:p>
          <a:p>
            <a:pPr algn="ctr"/>
            <a:r>
              <a:rPr lang="hr-HR" sz="1600" dirty="0"/>
              <a:t>Ljiljana </a:t>
            </a:r>
            <a:r>
              <a:rPr lang="hr-HR" sz="1600" dirty="0" err="1"/>
              <a:t>Ranisavljević</a:t>
            </a:r>
            <a:r>
              <a:rPr lang="hr-HR" sz="1600" dirty="0"/>
              <a:t>, </a:t>
            </a:r>
            <a:r>
              <a:rPr lang="hr-HR" sz="1600" dirty="0" err="1"/>
              <a:t>dipl.oec</a:t>
            </a:r>
            <a:r>
              <a:rPr lang="hr-HR" sz="1600" dirty="0"/>
              <a:t>. – v.d. pročelnice Upravnog odjela za financije</a:t>
            </a:r>
          </a:p>
          <a:p>
            <a:pPr algn="ctr"/>
            <a:r>
              <a:rPr lang="hr-HR" sz="1600" dirty="0"/>
              <a:t>Ana </a:t>
            </a:r>
            <a:r>
              <a:rPr lang="hr-HR" sz="1600" dirty="0" err="1"/>
              <a:t>Aberle</a:t>
            </a:r>
            <a:r>
              <a:rPr lang="hr-HR" sz="1600" dirty="0"/>
              <a:t> Brčić, </a:t>
            </a:r>
            <a:r>
              <a:rPr lang="hr-HR" sz="1600" dirty="0" err="1"/>
              <a:t>mag.oec</a:t>
            </a:r>
            <a:r>
              <a:rPr lang="hr-HR" sz="1600" dirty="0"/>
              <a:t>. – voditeljica Odsjeka kontrole</a:t>
            </a:r>
          </a:p>
          <a:p>
            <a:pPr algn="ctr"/>
            <a:r>
              <a:rPr lang="hr-HR" sz="1600" b="1" dirty="0"/>
              <a:t>UREDNIK:</a:t>
            </a:r>
            <a:endParaRPr lang="hr-HR" sz="1600" dirty="0"/>
          </a:p>
          <a:p>
            <a:pPr algn="ctr"/>
            <a:r>
              <a:rPr lang="hr-HR" sz="1600" dirty="0"/>
              <a:t>Ana </a:t>
            </a:r>
            <a:r>
              <a:rPr lang="hr-HR" sz="1600" dirty="0" err="1"/>
              <a:t>Aberle</a:t>
            </a:r>
            <a:r>
              <a:rPr lang="hr-HR" sz="1600" dirty="0"/>
              <a:t> Brčić, </a:t>
            </a:r>
            <a:r>
              <a:rPr lang="hr-HR" sz="1600" dirty="0" err="1"/>
              <a:t>mag.oec</a:t>
            </a:r>
            <a:r>
              <a:rPr lang="hr-HR" sz="1600" dirty="0"/>
              <a:t>. – voditeljica Odsjeka kontrole</a:t>
            </a:r>
          </a:p>
          <a:p>
            <a:pPr algn="ctr"/>
            <a:r>
              <a:rPr lang="hr-HR" sz="1600" b="1" dirty="0"/>
              <a:t>OBJAVA:</a:t>
            </a:r>
            <a:endParaRPr lang="hr-HR" sz="1600" dirty="0"/>
          </a:p>
          <a:p>
            <a:pPr algn="ctr"/>
            <a:r>
              <a:rPr lang="hr-HR" sz="1600" dirty="0"/>
              <a:t>Darko Jugović – informatički </a:t>
            </a:r>
            <a:r>
              <a:rPr lang="hr-HR" sz="1600" dirty="0" smtClean="0"/>
              <a:t>referent</a:t>
            </a:r>
          </a:p>
          <a:p>
            <a:pPr algn="ctr"/>
            <a:endParaRPr lang="hr-HR" sz="1600" dirty="0"/>
          </a:p>
          <a:p>
            <a:pPr algn="ctr"/>
            <a:r>
              <a:rPr lang="hr-HR" sz="1600" dirty="0"/>
              <a:t>l</a:t>
            </a:r>
            <a:r>
              <a:rPr lang="hr-HR" sz="1600" dirty="0" smtClean="0"/>
              <a:t>istopad 2023.</a:t>
            </a:r>
            <a:endParaRPr lang="hr-HR" sz="1600" dirty="0"/>
          </a:p>
          <a:p>
            <a:pPr algn="ctr"/>
            <a:endParaRPr lang="hr-HR" sz="1100" i="1" dirty="0" smtClean="0"/>
          </a:p>
          <a:p>
            <a:pPr algn="ctr"/>
            <a:endParaRPr lang="hr-HR" sz="1100" i="1" dirty="0"/>
          </a:p>
          <a:p>
            <a:pPr algn="ctr"/>
            <a:r>
              <a:rPr lang="hr-HR" sz="1100" i="1" dirty="0" smtClean="0"/>
              <a:t>Vodič za građane – Polugodišnji izvještaj o izvršenju proračuna </a:t>
            </a:r>
            <a:r>
              <a:rPr lang="hr-HR" sz="1100" i="1" dirty="0"/>
              <a:t>Grada Nova Gradiška za 2023. godinu u tiskanom izdanju dijelit će se besplatno, a u digitalnom izdanju </a:t>
            </a:r>
            <a:r>
              <a:rPr lang="hr-HR" sz="1100" i="1" dirty="0" smtClean="0"/>
              <a:t>dostupan </a:t>
            </a:r>
            <a:r>
              <a:rPr lang="hr-HR" sz="1100" i="1" dirty="0"/>
              <a:t>je na službenim internetskim stranicama Grada Nova Gradiška www.novagradiska.hr</a:t>
            </a:r>
          </a:p>
          <a:p>
            <a:pPr algn="ctr"/>
            <a:r>
              <a:rPr lang="hr-HR" sz="1600" dirty="0"/>
              <a:t/>
            </a:r>
            <a:br>
              <a:rPr lang="hr-HR" sz="1600" dirty="0"/>
            </a:br>
            <a:endParaRPr lang="en-US" dirty="0"/>
          </a:p>
        </p:txBody>
      </p:sp>
      <p:pic>
        <p:nvPicPr>
          <p:cNvPr id="4" name="Slika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03"/>
          <a:stretch/>
        </p:blipFill>
        <p:spPr bwMode="auto">
          <a:xfrm>
            <a:off x="2491700" y="829033"/>
            <a:ext cx="3559715" cy="3086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5875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a">
  <a:themeElements>
    <a:clrScheme name="Paralaksa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ksa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C4A95C-9007-4EA6-944B-306B6F2A01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4A3FD6-E6BF-490E-B6B4-6A011394B0EB}">
  <ds:schemaRefs>
    <ds:schemaRef ds:uri="http://schemas.microsoft.com/sharepoint/v3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30e9df3-be65-4c73-a93b-d1236ebd677e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CF8670-35D1-4455-AC7A-762B7388BE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Paralaksa</Template>
  <TotalTime>0</TotalTime>
  <Words>527</Words>
  <Application>Microsoft Office PowerPoint</Application>
  <PresentationFormat>Široki zaslon</PresentationFormat>
  <Paragraphs>88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Corbel</vt:lpstr>
      <vt:lpstr>Courier New</vt:lpstr>
      <vt:lpstr>Paralaksa</vt:lpstr>
      <vt:lpstr>POLUGODIŠNJI IZVJEŠTAJ O IZVRŠENJU PRORAČUNA GRADA NOVA GRADIŠKA ZA 2023. GODINU</vt:lpstr>
      <vt:lpstr>PowerPointova prezentacija</vt:lpstr>
      <vt:lpstr>OSTVARENI UKUPNI PRIHODI I PRIMICI TE UKUPNI RASHODI I IZDACI</vt:lpstr>
      <vt:lpstr>OSTVARENI PRIHODI I PRIMICI U PRVOM POLUGODIŠTU 2023. GODINE U ODNOSU NA GODIŠNJI PLAN </vt:lpstr>
      <vt:lpstr>POSTOTAK IZVRŠENJA PRIHODA I PRIMITAKA U ODNOSU NA GODIŠNJI PLAN </vt:lpstr>
      <vt:lpstr>IZVRŠENJE RASHODA I IZDATAKA U PRVOM POLUGODIŠTU 2023. GODINE U ODNOSU NA GODIŠNJI PLAN </vt:lpstr>
      <vt:lpstr>POSTOTAK IZVRŠENJA RASHODA I IZDATAKA U PRVOM POLUGODIŠTU U ODNOSU NA GODIŠNJI PLAN</vt:lpstr>
      <vt:lpstr>POSTOTAK IZVRŠENJA RASHODA I IZDATAKA GRADA NOVA GRADIŠKA PREMA ORGANIZACIJSKOJ KLASIFIKACIJI U PRVOM POLUGODIŠTU 2023. U ODNOSU NA GODIŠNJI PLAN</vt:lpstr>
      <vt:lpstr>POSTOTAK IZVRŠENJA RASHODA I IZDATAKA PRORAČUNSKIH KORISNIKA U NADLEŽNOSTI GRADA NOVA GRADIŠKA PREMA ORGANIZACIJSKOJ KLASIFIKACIJI U PRVOM POLUGODIŠTU 2023. U ODNOSU NA GODIŠNJI PLAN</vt:lpstr>
      <vt:lpstr>POSTOTAK IZVRŠENJA RASHODA I IZDATAKA GRADA NOVA GRADIŠKA PREMA PROGRAMSKOJ KLASIFIKACIJI U PRVOM POLUGODIŠTU 2023. U ODNOSU NA GODIŠNJI PLAN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2022-10-27T00:37:19Z</dcterms:created>
  <dcterms:modified xsi:type="dcterms:W3CDTF">2023-11-03T11:19:48Z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