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315" r:id="rId3"/>
    <p:sldId id="279" r:id="rId4"/>
    <p:sldId id="280" r:id="rId5"/>
    <p:sldId id="281" r:id="rId6"/>
    <p:sldId id="282" r:id="rId7"/>
    <p:sldId id="283" r:id="rId8"/>
    <p:sldId id="284" r:id="rId9"/>
    <p:sldId id="286" r:id="rId10"/>
    <p:sldId id="261"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9" r:id="rId30"/>
    <p:sldId id="313" r:id="rId31"/>
    <p:sldId id="310" r:id="rId32"/>
    <p:sldId id="312" r:id="rId33"/>
    <p:sldId id="311" r:id="rId34"/>
    <p:sldId id="316" r:id="rId35"/>
    <p:sldId id="278" r:id="rId36"/>
  </p:sldIdLst>
  <p:sldSz cx="12192000" cy="6858000"/>
  <p:notesSz cx="6797675" cy="9926638"/>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B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58" d="100"/>
          <a:sy n="158" d="100"/>
        </p:scale>
        <p:origin x="364" y="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D:\Ana\Vodi&#269;%20za%20gra&#273;ane\Prora&#269;un%202025.%20s%20projekcijama%202026.%20i%202027\Prora&#269;un\Vodi&#269;%20za%20gra&#273;ane.xlsx" TargetMode="External"/><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hr-HR"/>
              <a:t>PRIHODI I PRIMICI PRORAČUNA GRADA NOVA GRADIŠKA ZA RAZDOBLJE OD 2017. DO 2027.</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sr-Latn-RS"/>
        </a:p>
      </c:txPr>
    </c:title>
    <c:autoTitleDeleted val="0"/>
    <c:plotArea>
      <c:layout/>
      <c:barChart>
        <c:barDir val="col"/>
        <c:grouping val="clustered"/>
        <c:varyColors val="0"/>
        <c:ser>
          <c:idx val="0"/>
          <c:order val="0"/>
          <c:tx>
            <c:strRef>
              <c:f>'Prih. i primici pror.2017-2026'!$B$8</c:f>
              <c:strCache>
                <c:ptCount val="1"/>
                <c:pt idx="0">
                  <c:v>Izvršenje 2017.</c:v>
                </c:pt>
              </c:strCache>
            </c:strRef>
          </c:tx>
          <c:spPr>
            <a:solidFill>
              <a:schemeClr val="accent1"/>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pror.2017-2026'!$B$9:$B$11</c:f>
              <c:numCache>
                <c:formatCode>#,##0.00</c:formatCode>
                <c:ptCount val="3"/>
                <c:pt idx="0">
                  <c:v>6507172.4892162709</c:v>
                </c:pt>
                <c:pt idx="1">
                  <c:v>3500137.61</c:v>
                </c:pt>
                <c:pt idx="2">
                  <c:v>596524</c:v>
                </c:pt>
              </c:numCache>
            </c:numRef>
          </c:val>
          <c:extLst>
            <c:ext xmlns:c16="http://schemas.microsoft.com/office/drawing/2014/chart" uri="{C3380CC4-5D6E-409C-BE32-E72D297353CC}">
              <c16:uniqueId val="{00000000-B2E5-4647-8C21-4CE35E7A433A}"/>
            </c:ext>
          </c:extLst>
        </c:ser>
        <c:ser>
          <c:idx val="1"/>
          <c:order val="1"/>
          <c:tx>
            <c:strRef>
              <c:f>'Prih. i primici pror.2017-2026'!$C$8</c:f>
              <c:strCache>
                <c:ptCount val="1"/>
                <c:pt idx="0">
                  <c:v>Izvršenje 2018.</c:v>
                </c:pt>
              </c:strCache>
            </c:strRef>
          </c:tx>
          <c:spPr>
            <a:solidFill>
              <a:schemeClr val="accent2"/>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pror.2017-2026'!$C$9:$C$11</c:f>
              <c:numCache>
                <c:formatCode>#,##0.00</c:formatCode>
                <c:ptCount val="3"/>
                <c:pt idx="0">
                  <c:v>7635078.2533678412</c:v>
                </c:pt>
                <c:pt idx="1">
                  <c:v>4057292.87</c:v>
                </c:pt>
                <c:pt idx="2">
                  <c:v>20000</c:v>
                </c:pt>
              </c:numCache>
            </c:numRef>
          </c:val>
          <c:extLst>
            <c:ext xmlns:c16="http://schemas.microsoft.com/office/drawing/2014/chart" uri="{C3380CC4-5D6E-409C-BE32-E72D297353CC}">
              <c16:uniqueId val="{00000001-B2E5-4647-8C21-4CE35E7A433A}"/>
            </c:ext>
          </c:extLst>
        </c:ser>
        <c:ser>
          <c:idx val="2"/>
          <c:order val="2"/>
          <c:tx>
            <c:strRef>
              <c:f>'Prih. i primici pror.2017-2026'!$D$8</c:f>
              <c:strCache>
                <c:ptCount val="1"/>
                <c:pt idx="0">
                  <c:v>Izvršenje 2019.</c:v>
                </c:pt>
              </c:strCache>
            </c:strRef>
          </c:tx>
          <c:spPr>
            <a:solidFill>
              <a:schemeClr val="accent3"/>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pror.2017-2026'!$D$9:$D$11</c:f>
              <c:numCache>
                <c:formatCode>#,##0.00</c:formatCode>
                <c:ptCount val="3"/>
                <c:pt idx="0">
                  <c:v>9055057.506138429</c:v>
                </c:pt>
                <c:pt idx="1">
                  <c:v>1428240.61</c:v>
                </c:pt>
                <c:pt idx="2">
                  <c:v>0</c:v>
                </c:pt>
              </c:numCache>
            </c:numRef>
          </c:val>
          <c:extLst>
            <c:ext xmlns:c16="http://schemas.microsoft.com/office/drawing/2014/chart" uri="{C3380CC4-5D6E-409C-BE32-E72D297353CC}">
              <c16:uniqueId val="{00000002-B2E5-4647-8C21-4CE35E7A433A}"/>
            </c:ext>
          </c:extLst>
        </c:ser>
        <c:ser>
          <c:idx val="3"/>
          <c:order val="3"/>
          <c:tx>
            <c:strRef>
              <c:f>'Prih. i primici pror.2017-2026'!$E$8</c:f>
              <c:strCache>
                <c:ptCount val="1"/>
                <c:pt idx="0">
                  <c:v>Izvršenje 2020.</c:v>
                </c:pt>
              </c:strCache>
            </c:strRef>
          </c:tx>
          <c:spPr>
            <a:solidFill>
              <a:schemeClr val="accent4"/>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pror.2017-2026'!$E$9:$E$11</c:f>
              <c:numCache>
                <c:formatCode>#,##0.00</c:formatCode>
                <c:ptCount val="3"/>
                <c:pt idx="0">
                  <c:v>8304509.26936094</c:v>
                </c:pt>
                <c:pt idx="1">
                  <c:v>3733831.89</c:v>
                </c:pt>
                <c:pt idx="2">
                  <c:v>0</c:v>
                </c:pt>
              </c:numCache>
            </c:numRef>
          </c:val>
          <c:extLst>
            <c:ext xmlns:c16="http://schemas.microsoft.com/office/drawing/2014/chart" uri="{C3380CC4-5D6E-409C-BE32-E72D297353CC}">
              <c16:uniqueId val="{00000003-B2E5-4647-8C21-4CE35E7A433A}"/>
            </c:ext>
          </c:extLst>
        </c:ser>
        <c:ser>
          <c:idx val="4"/>
          <c:order val="4"/>
          <c:tx>
            <c:strRef>
              <c:f>'Prih. i primici pror.2017-2026'!$F$8</c:f>
              <c:strCache>
                <c:ptCount val="1"/>
                <c:pt idx="0">
                  <c:v>Izvršenje 2021.</c:v>
                </c:pt>
              </c:strCache>
            </c:strRef>
          </c:tx>
          <c:spPr>
            <a:solidFill>
              <a:schemeClr val="accent5"/>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pror.2017-2026'!$F$9:$F$11</c:f>
              <c:numCache>
                <c:formatCode>#,##0.00</c:formatCode>
                <c:ptCount val="3"/>
                <c:pt idx="0">
                  <c:v>8568871.3300000001</c:v>
                </c:pt>
                <c:pt idx="1">
                  <c:v>312079.21000000002</c:v>
                </c:pt>
                <c:pt idx="2">
                  <c:v>121302.57</c:v>
                </c:pt>
              </c:numCache>
            </c:numRef>
          </c:val>
          <c:extLst>
            <c:ext xmlns:c16="http://schemas.microsoft.com/office/drawing/2014/chart" uri="{C3380CC4-5D6E-409C-BE32-E72D297353CC}">
              <c16:uniqueId val="{00000004-B2E5-4647-8C21-4CE35E7A433A}"/>
            </c:ext>
          </c:extLst>
        </c:ser>
        <c:ser>
          <c:idx val="5"/>
          <c:order val="5"/>
          <c:tx>
            <c:strRef>
              <c:f>'Prih. i primici pror.2017-2026'!$G$8</c:f>
              <c:strCache>
                <c:ptCount val="1"/>
                <c:pt idx="0">
                  <c:v>Izvršenje 2022.</c:v>
                </c:pt>
              </c:strCache>
            </c:strRef>
          </c:tx>
          <c:spPr>
            <a:solidFill>
              <a:schemeClr val="accent6"/>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pror.2017-2026'!$G$9:$G$11</c:f>
              <c:numCache>
                <c:formatCode>#,##0.00</c:formatCode>
                <c:ptCount val="3"/>
                <c:pt idx="0">
                  <c:v>9391432.1400000006</c:v>
                </c:pt>
                <c:pt idx="1">
                  <c:v>1162690.6100000001</c:v>
                </c:pt>
                <c:pt idx="2">
                  <c:v>38783.050000000003</c:v>
                </c:pt>
              </c:numCache>
            </c:numRef>
          </c:val>
          <c:extLst>
            <c:ext xmlns:c16="http://schemas.microsoft.com/office/drawing/2014/chart" uri="{C3380CC4-5D6E-409C-BE32-E72D297353CC}">
              <c16:uniqueId val="{00000005-B2E5-4647-8C21-4CE35E7A433A}"/>
            </c:ext>
          </c:extLst>
        </c:ser>
        <c:ser>
          <c:idx val="6"/>
          <c:order val="6"/>
          <c:tx>
            <c:strRef>
              <c:f>'Prih. i primici pror.2017-2026'!$H$8</c:f>
              <c:strCache>
                <c:ptCount val="1"/>
                <c:pt idx="0">
                  <c:v>Izvršenje 2023.</c:v>
                </c:pt>
              </c:strCache>
            </c:strRef>
          </c:tx>
          <c:spPr>
            <a:solidFill>
              <a:schemeClr val="accent1">
                <a:lumMod val="60000"/>
              </a:schemeClr>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pror.2017-2026'!$H$9:$H$11</c:f>
              <c:numCache>
                <c:formatCode>#,##0.00</c:formatCode>
                <c:ptCount val="3"/>
                <c:pt idx="0">
                  <c:v>10823127.800000001</c:v>
                </c:pt>
                <c:pt idx="1">
                  <c:v>187557.22</c:v>
                </c:pt>
                <c:pt idx="2">
                  <c:v>0.02</c:v>
                </c:pt>
              </c:numCache>
            </c:numRef>
          </c:val>
          <c:extLst>
            <c:ext xmlns:c16="http://schemas.microsoft.com/office/drawing/2014/chart" uri="{C3380CC4-5D6E-409C-BE32-E72D297353CC}">
              <c16:uniqueId val="{00000006-B2E5-4647-8C21-4CE35E7A433A}"/>
            </c:ext>
          </c:extLst>
        </c:ser>
        <c:ser>
          <c:idx val="7"/>
          <c:order val="7"/>
          <c:tx>
            <c:strRef>
              <c:f>'Prih. i primici pror.2017-2026'!$I$8</c:f>
              <c:strCache>
                <c:ptCount val="1"/>
                <c:pt idx="0">
                  <c:v>Plan 2024.</c:v>
                </c:pt>
              </c:strCache>
            </c:strRef>
          </c:tx>
          <c:spPr>
            <a:solidFill>
              <a:schemeClr val="accent2">
                <a:lumMod val="60000"/>
              </a:schemeClr>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pror.2017-2026'!$I$9:$I$11</c:f>
              <c:numCache>
                <c:formatCode>#,##0.00</c:formatCode>
                <c:ptCount val="3"/>
                <c:pt idx="0">
                  <c:v>14322642.43</c:v>
                </c:pt>
                <c:pt idx="1">
                  <c:v>2285905</c:v>
                </c:pt>
                <c:pt idx="2">
                  <c:v>50000</c:v>
                </c:pt>
              </c:numCache>
            </c:numRef>
          </c:val>
          <c:extLst>
            <c:ext xmlns:c16="http://schemas.microsoft.com/office/drawing/2014/chart" uri="{C3380CC4-5D6E-409C-BE32-E72D297353CC}">
              <c16:uniqueId val="{00000007-B2E5-4647-8C21-4CE35E7A433A}"/>
            </c:ext>
          </c:extLst>
        </c:ser>
        <c:ser>
          <c:idx val="8"/>
          <c:order val="8"/>
          <c:tx>
            <c:strRef>
              <c:f>'Prih. i primici pror.2017-2026'!$J$8</c:f>
              <c:strCache>
                <c:ptCount val="1"/>
                <c:pt idx="0">
                  <c:v>Plan 2025.</c:v>
                </c:pt>
              </c:strCache>
            </c:strRef>
          </c:tx>
          <c:spPr>
            <a:solidFill>
              <a:schemeClr val="accent3">
                <a:lumMod val="60000"/>
              </a:schemeClr>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pror.2017-2026'!$J$9:$J$11</c:f>
              <c:numCache>
                <c:formatCode>#,##0.00</c:formatCode>
                <c:ptCount val="3"/>
                <c:pt idx="0">
                  <c:v>18028607.559999999</c:v>
                </c:pt>
                <c:pt idx="1">
                  <c:v>1339000</c:v>
                </c:pt>
                <c:pt idx="2">
                  <c:v>0</c:v>
                </c:pt>
              </c:numCache>
            </c:numRef>
          </c:val>
          <c:extLst>
            <c:ext xmlns:c16="http://schemas.microsoft.com/office/drawing/2014/chart" uri="{C3380CC4-5D6E-409C-BE32-E72D297353CC}">
              <c16:uniqueId val="{00000008-B2E5-4647-8C21-4CE35E7A433A}"/>
            </c:ext>
          </c:extLst>
        </c:ser>
        <c:ser>
          <c:idx val="9"/>
          <c:order val="9"/>
          <c:tx>
            <c:strRef>
              <c:f>'Prih. i primici pror.2017-2026'!$K$8</c:f>
              <c:strCache>
                <c:ptCount val="1"/>
                <c:pt idx="0">
                  <c:v>Projekcija 2026.</c:v>
                </c:pt>
              </c:strCache>
            </c:strRef>
          </c:tx>
          <c:spPr>
            <a:solidFill>
              <a:schemeClr val="accent4">
                <a:lumMod val="60000"/>
              </a:schemeClr>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pror.2017-2026'!$K$9:$K$11</c:f>
              <c:numCache>
                <c:formatCode>#,##0.00</c:formatCode>
                <c:ptCount val="3"/>
                <c:pt idx="0">
                  <c:v>14711068.42</c:v>
                </c:pt>
                <c:pt idx="1">
                  <c:v>2000</c:v>
                </c:pt>
                <c:pt idx="2">
                  <c:v>0</c:v>
                </c:pt>
              </c:numCache>
            </c:numRef>
          </c:val>
          <c:extLst>
            <c:ext xmlns:c16="http://schemas.microsoft.com/office/drawing/2014/chart" uri="{C3380CC4-5D6E-409C-BE32-E72D297353CC}">
              <c16:uniqueId val="{00000009-B2E5-4647-8C21-4CE35E7A433A}"/>
            </c:ext>
          </c:extLst>
        </c:ser>
        <c:ser>
          <c:idx val="10"/>
          <c:order val="10"/>
          <c:tx>
            <c:strRef>
              <c:f>'Prih. i primici pror.2017-2026'!$L$8</c:f>
              <c:strCache>
                <c:ptCount val="1"/>
                <c:pt idx="0">
                  <c:v>Projekcija 2027.</c:v>
                </c:pt>
              </c:strCache>
            </c:strRef>
          </c:tx>
          <c:spPr>
            <a:solidFill>
              <a:schemeClr val="accent5">
                <a:lumMod val="60000"/>
              </a:schemeClr>
            </a:solidFill>
            <a:ln>
              <a:noFill/>
            </a:ln>
            <a:effectLst/>
          </c:spPr>
          <c:invertIfNegative val="0"/>
          <c:cat>
            <c:strRef>
              <c:f>'Prih. i primici pror.2017-2026'!$A$9:$A$11</c:f>
              <c:strCache>
                <c:ptCount val="3"/>
                <c:pt idx="0">
                  <c:v>Prihodi poslovanja</c:v>
                </c:pt>
                <c:pt idx="1">
                  <c:v>Prihodi od prodaje nefinancijske imovine</c:v>
                </c:pt>
                <c:pt idx="2">
                  <c:v>Primici od financijske imovine i zaduživanja</c:v>
                </c:pt>
              </c:strCache>
            </c:strRef>
          </c:cat>
          <c:val>
            <c:numRef>
              <c:f>'Prih. i primici pror.2017-2026'!$L$9:$L$11</c:f>
              <c:numCache>
                <c:formatCode>#,##0.00</c:formatCode>
                <c:ptCount val="3"/>
                <c:pt idx="0">
                  <c:v>13417434.300000001</c:v>
                </c:pt>
                <c:pt idx="1">
                  <c:v>2000</c:v>
                </c:pt>
                <c:pt idx="2">
                  <c:v>0</c:v>
                </c:pt>
              </c:numCache>
            </c:numRef>
          </c:val>
          <c:extLst>
            <c:ext xmlns:c16="http://schemas.microsoft.com/office/drawing/2014/chart" uri="{C3380CC4-5D6E-409C-BE32-E72D297353CC}">
              <c16:uniqueId val="{0000000A-B2E5-4647-8C21-4CE35E7A433A}"/>
            </c:ext>
          </c:extLst>
        </c:ser>
        <c:dLbls>
          <c:showLegendKey val="0"/>
          <c:showVal val="0"/>
          <c:showCatName val="0"/>
          <c:showSerName val="0"/>
          <c:showPercent val="0"/>
          <c:showBubbleSize val="0"/>
        </c:dLbls>
        <c:gapWidth val="219"/>
        <c:overlap val="-27"/>
        <c:axId val="296861272"/>
        <c:axId val="296864016"/>
      </c:barChart>
      <c:catAx>
        <c:axId val="29686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sr-Latn-RS"/>
          </a:p>
        </c:txPr>
        <c:crossAx val="296864016"/>
        <c:crosses val="autoZero"/>
        <c:auto val="1"/>
        <c:lblAlgn val="ctr"/>
        <c:lblOffset val="100"/>
        <c:noMultiLvlLbl val="0"/>
      </c:catAx>
      <c:valAx>
        <c:axId val="2968640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sr-Latn-RS"/>
          </a:p>
        </c:txPr>
        <c:crossAx val="296861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rgbClr val="002060"/>
          </a:solidFill>
        </a:defRPr>
      </a:pPr>
      <a:endParaRPr lang="sr-Latn-R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rgbClr val="002060"/>
                </a:solidFill>
                <a:latin typeface="+mn-lt"/>
                <a:ea typeface="+mn-ea"/>
                <a:cs typeface="+mn-cs"/>
              </a:defRPr>
            </a:pPr>
            <a:r>
              <a:rPr lang="hr-HR"/>
              <a:t>Struktura prihoda poslovanja Grada Nova Gradiška za 2025. godinu</a:t>
            </a:r>
          </a:p>
        </c:rich>
      </c:tx>
      <c:layout/>
      <c:overlay val="0"/>
      <c:spPr>
        <a:noFill/>
        <a:ln>
          <a:noFill/>
        </a:ln>
        <a:effectLst/>
      </c:spPr>
      <c:txPr>
        <a:bodyPr rot="0" spcFirstLastPara="1" vertOverflow="ellipsis" vert="horz" wrap="square" anchor="ctr" anchorCtr="1"/>
        <a:lstStyle/>
        <a:p>
          <a:pPr>
            <a:defRPr sz="1600" b="1" i="0" u="none" strike="noStrike" kern="1200" cap="all" baseline="0">
              <a:solidFill>
                <a:srgbClr val="002060"/>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0170615015497576E-2"/>
          <c:y val="0.30951580442153837"/>
          <c:w val="0.72720899921980853"/>
          <c:h val="0.60629220568112441"/>
        </c:manualLayout>
      </c:layout>
      <c:pie3DChart>
        <c:varyColors val="1"/>
        <c:ser>
          <c:idx val="0"/>
          <c:order val="0"/>
          <c:dPt>
            <c:idx val="0"/>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DC6-4590-8B30-3A880CCF6C16}"/>
              </c:ext>
            </c:extLst>
          </c:dPt>
          <c:dPt>
            <c:idx val="1"/>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DC6-4590-8B30-3A880CCF6C16}"/>
              </c:ext>
            </c:extLst>
          </c:dPt>
          <c:dPt>
            <c:idx val="2"/>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0DC6-4590-8B30-3A880CCF6C16}"/>
              </c:ext>
            </c:extLst>
          </c:dPt>
          <c:dPt>
            <c:idx val="3"/>
            <c:bubble3D val="0"/>
            <c:spPr>
              <a:solidFill>
                <a:schemeClr val="accent6">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0DC6-4590-8B30-3A880CCF6C16}"/>
              </c:ext>
            </c:extLst>
          </c:dPt>
          <c:dPt>
            <c:idx val="4"/>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0DC6-4590-8B30-3A880CCF6C16}"/>
              </c:ext>
            </c:extLst>
          </c:dPt>
          <c:dPt>
            <c:idx val="5"/>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0DC6-4590-8B30-3A880CCF6C16}"/>
              </c:ext>
            </c:extLst>
          </c:dPt>
          <c:dLbls>
            <c:dLbl>
              <c:idx val="0"/>
              <c:layout>
                <c:manualLayout>
                  <c:x val="9.6385517785024209E-3"/>
                  <c:y val="-0.1193624830130611"/>
                </c:manualLayout>
              </c:layout>
              <c:numFmt formatCode="0.00%" sourceLinked="0"/>
              <c:spPr>
                <a:noFill/>
                <a:ln>
                  <a:noFill/>
                </a:ln>
                <a:effectLst/>
              </c:spPr>
              <c:txPr>
                <a:bodyPr rot="0" spcFirstLastPara="1" vertOverflow="ellipsis" vert="horz" wrap="square" anchor="ctr" anchorCtr="1"/>
                <a:lstStyle/>
                <a:p>
                  <a:pPr>
                    <a:defRPr sz="1000" b="1" i="0" u="none" strike="noStrike" kern="1200" spc="0" baseline="0">
                      <a:solidFill>
                        <a:srgbClr val="002060"/>
                      </a:solidFill>
                      <a:latin typeface="+mn-lt"/>
                      <a:ea typeface="+mn-ea"/>
                      <a:cs typeface="+mn-cs"/>
                    </a:defRPr>
                  </a:pPr>
                  <a:endParaRPr lang="sr-Latn-RS"/>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DC6-4590-8B30-3A880CCF6C16}"/>
                </c:ext>
              </c:extLst>
            </c:dLbl>
            <c:dLbl>
              <c:idx val="1"/>
              <c:layout>
                <c:manualLayout>
                  <c:x val="0.66896386035047317"/>
                  <c:y val="1.0088145166124862E-2"/>
                </c:manualLayout>
              </c:layout>
              <c:numFmt formatCode="0.00%" sourceLinked="0"/>
              <c:spPr>
                <a:noFill/>
                <a:ln>
                  <a:noFill/>
                </a:ln>
                <a:effectLst/>
              </c:spPr>
              <c:txPr>
                <a:bodyPr rot="0" spcFirstLastPara="1" vertOverflow="ellipsis" vert="horz" wrap="square" anchor="ctr" anchorCtr="1"/>
                <a:lstStyle/>
                <a:p>
                  <a:pPr>
                    <a:defRPr sz="1000" b="1" i="0" u="none" strike="noStrike" kern="1200" spc="0" baseline="0">
                      <a:solidFill>
                        <a:srgbClr val="002060"/>
                      </a:solidFill>
                      <a:latin typeface="+mn-lt"/>
                      <a:ea typeface="+mn-ea"/>
                      <a:cs typeface="+mn-cs"/>
                    </a:defRPr>
                  </a:pPr>
                  <a:endParaRPr lang="sr-Latn-RS"/>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0DC6-4590-8B30-3A880CCF6C16}"/>
                </c:ext>
              </c:extLst>
            </c:dLbl>
            <c:dLbl>
              <c:idx val="2"/>
              <c:layout>
                <c:manualLayout>
                  <c:x val="-6.425701185668359E-3"/>
                  <c:y val="-8.138351114526942E-3"/>
                </c:manualLayout>
              </c:layout>
              <c:numFmt formatCode="0.00%" sourceLinked="0"/>
              <c:spPr>
                <a:noFill/>
                <a:ln>
                  <a:noFill/>
                </a:ln>
                <a:effectLst/>
              </c:spPr>
              <c:txPr>
                <a:bodyPr rot="0" spcFirstLastPara="1" vertOverflow="ellipsis" vert="horz" wrap="square" anchor="ctr" anchorCtr="1"/>
                <a:lstStyle/>
                <a:p>
                  <a:pPr>
                    <a:defRPr sz="1000" b="1" i="0" u="none" strike="noStrike" kern="1200" spc="0" baseline="0">
                      <a:solidFill>
                        <a:srgbClr val="002060"/>
                      </a:solidFill>
                      <a:latin typeface="+mn-lt"/>
                      <a:ea typeface="+mn-ea"/>
                      <a:cs typeface="+mn-cs"/>
                    </a:defRPr>
                  </a:pPr>
                  <a:endParaRPr lang="sr-Latn-RS"/>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0DC6-4590-8B30-3A880CCF6C16}"/>
                </c:ext>
              </c:extLst>
            </c:dLbl>
            <c:dLbl>
              <c:idx val="3"/>
              <c:layout>
                <c:manualLayout>
                  <c:x val="-5.7831310671015233E-2"/>
                  <c:y val="-4.0691755572634492E-2"/>
                </c:manualLayout>
              </c:layout>
              <c:numFmt formatCode="0.00%" sourceLinked="0"/>
              <c:spPr>
                <a:noFill/>
                <a:ln>
                  <a:noFill/>
                </a:ln>
                <a:effectLst/>
              </c:spPr>
              <c:txPr>
                <a:bodyPr rot="0" spcFirstLastPara="1" vertOverflow="ellipsis" vert="horz" wrap="square" anchor="ctr" anchorCtr="1"/>
                <a:lstStyle/>
                <a:p>
                  <a:pPr>
                    <a:defRPr sz="1000" b="1" i="0" u="none" strike="noStrike" kern="1200" spc="0" baseline="0">
                      <a:solidFill>
                        <a:srgbClr val="002060"/>
                      </a:solidFill>
                      <a:latin typeface="+mn-lt"/>
                      <a:ea typeface="+mn-ea"/>
                      <a:cs typeface="+mn-cs"/>
                    </a:defRPr>
                  </a:pPr>
                  <a:endParaRPr lang="sr-Latn-RS"/>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0DC6-4590-8B30-3A880CCF6C16}"/>
                </c:ext>
              </c:extLst>
            </c:dLbl>
            <c:dLbl>
              <c:idx val="4"/>
              <c:layout>
                <c:manualLayout>
                  <c:x val="4.8192758892512694E-3"/>
                  <c:y val="-1.8989485933896082E-2"/>
                </c:manualLayout>
              </c:layout>
              <c:numFmt formatCode="0.00%" sourceLinked="0"/>
              <c:spPr>
                <a:noFill/>
                <a:ln>
                  <a:noFill/>
                </a:ln>
                <a:effectLst/>
              </c:spPr>
              <c:txPr>
                <a:bodyPr rot="0" spcFirstLastPara="1" vertOverflow="ellipsis" vert="horz" wrap="square" anchor="ctr" anchorCtr="1"/>
                <a:lstStyle/>
                <a:p>
                  <a:pPr>
                    <a:defRPr sz="1000" b="1" i="0" u="none" strike="noStrike" kern="1200" spc="0" baseline="0">
                      <a:solidFill>
                        <a:srgbClr val="002060"/>
                      </a:solidFill>
                      <a:latin typeface="+mn-lt"/>
                      <a:ea typeface="+mn-ea"/>
                      <a:cs typeface="+mn-cs"/>
                    </a:defRPr>
                  </a:pPr>
                  <a:endParaRPr lang="sr-Latn-RS"/>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0DC6-4590-8B30-3A880CCF6C16}"/>
                </c:ext>
              </c:extLst>
            </c:dLbl>
            <c:dLbl>
              <c:idx val="5"/>
              <c:layout>
                <c:manualLayout>
                  <c:x val="0.19248649430452097"/>
                  <c:y val="-0.10586077421474518"/>
                </c:manualLayout>
              </c:layout>
              <c:numFmt formatCode="0.00%" sourceLinked="0"/>
              <c:spPr>
                <a:noFill/>
                <a:ln>
                  <a:noFill/>
                </a:ln>
                <a:effectLst/>
              </c:spPr>
              <c:txPr>
                <a:bodyPr rot="0" spcFirstLastPara="1" vertOverflow="ellipsis" vert="horz" wrap="square" anchor="ctr" anchorCtr="1"/>
                <a:lstStyle/>
                <a:p>
                  <a:pPr>
                    <a:defRPr sz="1000" b="1" i="0" u="none" strike="noStrike" kern="1200" spc="0" baseline="0">
                      <a:solidFill>
                        <a:srgbClr val="002060"/>
                      </a:solidFill>
                      <a:latin typeface="+mn-lt"/>
                      <a:ea typeface="+mn-ea"/>
                      <a:cs typeface="+mn-cs"/>
                    </a:defRPr>
                  </a:pPr>
                  <a:endParaRPr lang="sr-Latn-RS"/>
                </a:p>
              </c:txPr>
              <c:dLblPos val="bestFit"/>
              <c:showLegendKey val="0"/>
              <c:showVal val="0"/>
              <c:showCatName val="1"/>
              <c:showSerName val="0"/>
              <c:showPercent val="0"/>
              <c:showBubbleSize val="0"/>
              <c:extLst>
                <c:ext xmlns:c15="http://schemas.microsoft.com/office/drawing/2012/chart" uri="{CE6537A1-D6FC-4f65-9D91-7224C49458BB}">
                  <c15:layout>
                    <c:manualLayout>
                      <c:w val="0.19900771641640203"/>
                      <c:h val="8.1680486949201381E-2"/>
                    </c:manualLayout>
                  </c15:layout>
                </c:ext>
                <c:ext xmlns:c16="http://schemas.microsoft.com/office/drawing/2014/chart" uri="{C3380CC4-5D6E-409C-BE32-E72D297353CC}">
                  <c16:uniqueId val="{0000000B-0DC6-4590-8B30-3A880CCF6C16}"/>
                </c:ext>
              </c:extLst>
            </c:dLbl>
            <c:numFmt formatCode="0.00%" sourceLinked="0"/>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'prihodi poslovanja'!$A$3:$A$8</c:f>
              <c:strCache>
                <c:ptCount val="6"/>
                <c:pt idx="0">
                  <c:v>Prihodi od poreza</c:v>
                </c:pt>
                <c:pt idx="1">
                  <c:v>Pomoći iz inozemstva i od subjekata unutar općeg proračuna</c:v>
                </c:pt>
                <c:pt idx="2">
                  <c:v>Prihodi od imovine</c:v>
                </c:pt>
                <c:pt idx="3">
                  <c:v>Prihodi od upravnih i administrativnih pristojbi, pristojbi po posebnim propisima i naknadama</c:v>
                </c:pt>
                <c:pt idx="4">
                  <c:v>Prihodi od prodaje proizvoda i robe te pruženih usluga i prihodi od donacija</c:v>
                </c:pt>
                <c:pt idx="5">
                  <c:v>Kazne, upravne mjere i ostali prihodi</c:v>
                </c:pt>
              </c:strCache>
            </c:strRef>
          </c:cat>
          <c:val>
            <c:numRef>
              <c:f>'prihodi poslovanja'!$B$3:$B$8</c:f>
              <c:numCache>
                <c:formatCode>#,##0.00</c:formatCode>
                <c:ptCount val="6"/>
                <c:pt idx="0">
                  <c:v>6171266</c:v>
                </c:pt>
                <c:pt idx="1">
                  <c:v>8870345.8000000007</c:v>
                </c:pt>
                <c:pt idx="2">
                  <c:v>376138</c:v>
                </c:pt>
                <c:pt idx="3">
                  <c:v>2369137</c:v>
                </c:pt>
                <c:pt idx="4">
                  <c:v>238220.76</c:v>
                </c:pt>
                <c:pt idx="5">
                  <c:v>3500</c:v>
                </c:pt>
              </c:numCache>
            </c:numRef>
          </c:val>
          <c:extLst>
            <c:ext xmlns:c16="http://schemas.microsoft.com/office/drawing/2014/chart" uri="{C3380CC4-5D6E-409C-BE32-E72D297353CC}">
              <c16:uniqueId val="{0000000C-0DC6-4590-8B30-3A880CCF6C16}"/>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rgbClr val="002060"/>
          </a:solidFill>
        </a:defRPr>
      </a:pPr>
      <a:endParaRPr lang="sr-Latn-R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accent5">
                    <a:lumMod val="75000"/>
                  </a:schemeClr>
                </a:solidFill>
                <a:latin typeface="+mn-lt"/>
                <a:ea typeface="+mn-ea"/>
                <a:cs typeface="+mn-cs"/>
              </a:defRPr>
            </a:pPr>
            <a:r>
              <a:rPr lang="hr-HR" sz="1400" dirty="0"/>
              <a:t>Struktura Prihoda od prodaje nefinancijske imovine proračuna Grada Nova Gradiška za 2025. godinu</a:t>
            </a:r>
          </a:p>
        </c:rich>
      </c:tx>
      <c:layout>
        <c:manualLayout>
          <c:xMode val="edge"/>
          <c:yMode val="edge"/>
          <c:x val="0.14406013840422294"/>
          <c:y val="3.2645938617684597E-2"/>
        </c:manualLayout>
      </c:layout>
      <c:overlay val="0"/>
      <c:spPr>
        <a:noFill/>
        <a:ln>
          <a:noFill/>
        </a:ln>
        <a:effectLst/>
      </c:spPr>
      <c:txPr>
        <a:bodyPr rot="0" spcFirstLastPara="1" vertOverflow="ellipsis" vert="horz" wrap="square" anchor="ctr" anchorCtr="1"/>
        <a:lstStyle/>
        <a:p>
          <a:pPr>
            <a:defRPr sz="1862" b="0" i="0" u="none" strike="noStrike" kern="1200" cap="none" spc="20" baseline="0">
              <a:solidFill>
                <a:schemeClr val="accent5">
                  <a:lumMod val="75000"/>
                </a:schemeClr>
              </a:solidFill>
              <a:latin typeface="+mn-lt"/>
              <a:ea typeface="+mn-ea"/>
              <a:cs typeface="+mn-cs"/>
            </a:defRPr>
          </a:pPr>
          <a:endParaRPr lang="sr-Latn-RS"/>
        </a:p>
      </c:txPr>
    </c:title>
    <c:autoTitleDeleted val="0"/>
    <c:plotArea>
      <c:layout>
        <c:manualLayout>
          <c:layoutTarget val="inner"/>
          <c:xMode val="edge"/>
          <c:yMode val="edge"/>
          <c:x val="7.6575459317585318E-2"/>
          <c:y val="0.22686606882473023"/>
          <c:w val="0.4646218285214348"/>
          <c:h val="0.77313393117526974"/>
        </c:manualLayout>
      </c:layout>
      <c:doughnutChart>
        <c:varyColors val="1"/>
        <c:ser>
          <c:idx val="0"/>
          <c:order val="0"/>
          <c:dPt>
            <c:idx val="0"/>
            <c:bubble3D val="0"/>
            <c:spPr>
              <a:gradFill rotWithShape="1">
                <a:gsLst>
                  <a:gs pos="0">
                    <a:schemeClr val="accent1">
                      <a:tint val="62000"/>
                      <a:hueMod val="94000"/>
                      <a:satMod val="140000"/>
                      <a:lumMod val="110000"/>
                    </a:schemeClr>
                  </a:gs>
                  <a:gs pos="100000">
                    <a:schemeClr val="accent1">
                      <a:tint val="84000"/>
                      <a:satMod val="160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4834-4EDE-8993-33847FF2B0B2}"/>
              </c:ext>
            </c:extLst>
          </c:dPt>
          <c:dPt>
            <c:idx val="1"/>
            <c:bubble3D val="0"/>
            <c:spPr>
              <a:gradFill rotWithShape="1">
                <a:gsLst>
                  <a:gs pos="0">
                    <a:schemeClr val="accent3">
                      <a:tint val="62000"/>
                      <a:hueMod val="94000"/>
                      <a:satMod val="140000"/>
                      <a:lumMod val="110000"/>
                    </a:schemeClr>
                  </a:gs>
                  <a:gs pos="100000">
                    <a:schemeClr val="accent3">
                      <a:tint val="84000"/>
                      <a:satMod val="160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3-4834-4EDE-8993-33847FF2B0B2}"/>
              </c:ext>
            </c:extLst>
          </c:dPt>
          <c:dLbls>
            <c:spPr>
              <a:noFill/>
              <a:ln>
                <a:noFill/>
              </a:ln>
              <a:effectLst/>
            </c:spPr>
            <c:txPr>
              <a:bodyPr rot="0" spcFirstLastPara="1" vertOverflow="ellipsis" vert="horz" wrap="square" anchor="ctr" anchorCtr="1"/>
              <a:lstStyle/>
              <a:p>
                <a:pPr>
                  <a:defRPr sz="1197" b="0" i="0" u="none" strike="noStrike" kern="1200" baseline="0">
                    <a:solidFill>
                      <a:schemeClr val="accent5">
                        <a:lumMod val="75000"/>
                      </a:schemeClr>
                    </a:solidFill>
                    <a:latin typeface="+mn-lt"/>
                    <a:ea typeface="+mn-ea"/>
                    <a:cs typeface="+mn-cs"/>
                  </a:defRPr>
                </a:pPr>
                <a:endParaRPr lang="sr-Latn-R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'Prih.od prodaje nef.imovine'!$A$2:$A$3</c:f>
              <c:strCache>
                <c:ptCount val="2"/>
                <c:pt idx="0">
                  <c:v>Prihodi od prodaje neproizvedene dugotrajne imovine</c:v>
                </c:pt>
                <c:pt idx="1">
                  <c:v>Prihodi od prodaje proizvedene dugotrajne imovine</c:v>
                </c:pt>
              </c:strCache>
            </c:strRef>
          </c:cat>
          <c:val>
            <c:numRef>
              <c:f>'Prih.od prodaje nef.imovine'!$B$2:$B$3</c:f>
              <c:numCache>
                <c:formatCode>#,##0.00</c:formatCode>
                <c:ptCount val="2"/>
                <c:pt idx="0">
                  <c:v>1337000</c:v>
                </c:pt>
                <c:pt idx="1">
                  <c:v>2000</c:v>
                </c:pt>
              </c:numCache>
            </c:numRef>
          </c:val>
          <c:extLst>
            <c:ext xmlns:c16="http://schemas.microsoft.com/office/drawing/2014/chart" uri="{C3380CC4-5D6E-409C-BE32-E72D297353CC}">
              <c16:uniqueId val="{00000004-4834-4EDE-8993-33847FF2B0B2}"/>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ayout>
        <c:manualLayout>
          <c:xMode val="edge"/>
          <c:yMode val="edge"/>
          <c:x val="0.58024233064253572"/>
          <c:y val="0.27280349977126089"/>
          <c:w val="0.32762988200454773"/>
          <c:h val="0.6179560795527673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5">
                    <a:lumMod val="75000"/>
                  </a:schemeClr>
                </a:solidFill>
                <a:latin typeface="+mn-lt"/>
                <a:ea typeface="+mn-ea"/>
                <a:cs typeface="+mn-cs"/>
              </a:defRPr>
            </a:pPr>
            <a:r>
              <a:rPr lang="hr-HR"/>
              <a:t>RASHODI I IZDACI GRADA NOVA GRADIŠKA 2017. - 2027.</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5">
                  <a:lumMod val="75000"/>
                </a:schemeClr>
              </a:solidFill>
              <a:latin typeface="+mn-lt"/>
              <a:ea typeface="+mn-ea"/>
              <a:cs typeface="+mn-cs"/>
            </a:defRPr>
          </a:pPr>
          <a:endParaRPr lang="sr-Latn-RS"/>
        </a:p>
      </c:txPr>
    </c:title>
    <c:autoTitleDeleted val="0"/>
    <c:plotArea>
      <c:layout/>
      <c:barChart>
        <c:barDir val="col"/>
        <c:grouping val="clustered"/>
        <c:varyColors val="0"/>
        <c:ser>
          <c:idx val="0"/>
          <c:order val="0"/>
          <c:tx>
            <c:strRef>
              <c:f>'rash.i izdaci 2017-2026'!$B$8</c:f>
              <c:strCache>
                <c:ptCount val="1"/>
                <c:pt idx="0">
                  <c:v>Izvršenje 2017.</c:v>
                </c:pt>
              </c:strCache>
            </c:strRef>
          </c:tx>
          <c:spPr>
            <a:solidFill>
              <a:schemeClr val="accent1"/>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2017-2026'!$B$9:$B$11</c:f>
              <c:numCache>
                <c:formatCode>#,##0.00</c:formatCode>
                <c:ptCount val="3"/>
                <c:pt idx="0">
                  <c:v>4989514.8835357353</c:v>
                </c:pt>
                <c:pt idx="1">
                  <c:v>1871830.7319662883</c:v>
                </c:pt>
                <c:pt idx="2">
                  <c:v>485765.47879753134</c:v>
                </c:pt>
              </c:numCache>
            </c:numRef>
          </c:val>
          <c:extLst>
            <c:ext xmlns:c16="http://schemas.microsoft.com/office/drawing/2014/chart" uri="{C3380CC4-5D6E-409C-BE32-E72D297353CC}">
              <c16:uniqueId val="{00000000-5AD4-494D-AA9D-AD89F67D13B8}"/>
            </c:ext>
          </c:extLst>
        </c:ser>
        <c:ser>
          <c:idx val="1"/>
          <c:order val="1"/>
          <c:tx>
            <c:strRef>
              <c:f>'rash.i izdaci 2017-2026'!$C$8</c:f>
              <c:strCache>
                <c:ptCount val="1"/>
                <c:pt idx="0">
                  <c:v>Izvršenje 2018.</c:v>
                </c:pt>
              </c:strCache>
            </c:strRef>
          </c:tx>
          <c:spPr>
            <a:solidFill>
              <a:schemeClr val="accent2"/>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2017-2026'!$C$9:$C$11</c:f>
              <c:numCache>
                <c:formatCode>#,##0.00</c:formatCode>
                <c:ptCount val="3"/>
                <c:pt idx="0">
                  <c:v>5825777.5512641845</c:v>
                </c:pt>
                <c:pt idx="1">
                  <c:v>1737949.9900457892</c:v>
                </c:pt>
                <c:pt idx="2">
                  <c:v>145995.08925608866</c:v>
                </c:pt>
              </c:numCache>
            </c:numRef>
          </c:val>
          <c:extLst>
            <c:ext xmlns:c16="http://schemas.microsoft.com/office/drawing/2014/chart" uri="{C3380CC4-5D6E-409C-BE32-E72D297353CC}">
              <c16:uniqueId val="{00000001-5AD4-494D-AA9D-AD89F67D13B8}"/>
            </c:ext>
          </c:extLst>
        </c:ser>
        <c:ser>
          <c:idx val="2"/>
          <c:order val="2"/>
          <c:tx>
            <c:strRef>
              <c:f>'rash.i izdaci 2017-2026'!$D$8</c:f>
              <c:strCache>
                <c:ptCount val="1"/>
                <c:pt idx="0">
                  <c:v>Izvršenje 2019.</c:v>
                </c:pt>
              </c:strCache>
            </c:strRef>
          </c:tx>
          <c:spPr>
            <a:solidFill>
              <a:schemeClr val="accent3"/>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2017-2026'!$D$9:$D$11</c:f>
              <c:numCache>
                <c:formatCode>#,##0.00</c:formatCode>
                <c:ptCount val="3"/>
                <c:pt idx="0">
                  <c:v>6507945.676554516</c:v>
                </c:pt>
                <c:pt idx="1">
                  <c:v>2562194.1349790962</c:v>
                </c:pt>
                <c:pt idx="2">
                  <c:v>145995.08925608866</c:v>
                </c:pt>
              </c:numCache>
            </c:numRef>
          </c:val>
          <c:extLst>
            <c:ext xmlns:c16="http://schemas.microsoft.com/office/drawing/2014/chart" uri="{C3380CC4-5D6E-409C-BE32-E72D297353CC}">
              <c16:uniqueId val="{00000002-5AD4-494D-AA9D-AD89F67D13B8}"/>
            </c:ext>
          </c:extLst>
        </c:ser>
        <c:ser>
          <c:idx val="3"/>
          <c:order val="3"/>
          <c:tx>
            <c:strRef>
              <c:f>'rash.i izdaci 2017-2026'!$E$8</c:f>
              <c:strCache>
                <c:ptCount val="1"/>
                <c:pt idx="0">
                  <c:v>Izvršenje 2020.</c:v>
                </c:pt>
              </c:strCache>
            </c:strRef>
          </c:tx>
          <c:spPr>
            <a:solidFill>
              <a:schemeClr val="accent4"/>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2017-2026'!$E$9:$E$11</c:f>
              <c:numCache>
                <c:formatCode>#,##0.00</c:formatCode>
                <c:ptCount val="3"/>
                <c:pt idx="0">
                  <c:v>6019752.8940208368</c:v>
                </c:pt>
                <c:pt idx="1">
                  <c:v>3313647.4988386752</c:v>
                </c:pt>
                <c:pt idx="2">
                  <c:v>145995.08925608866</c:v>
                </c:pt>
              </c:numCache>
            </c:numRef>
          </c:val>
          <c:extLst>
            <c:ext xmlns:c16="http://schemas.microsoft.com/office/drawing/2014/chart" uri="{C3380CC4-5D6E-409C-BE32-E72D297353CC}">
              <c16:uniqueId val="{00000003-5AD4-494D-AA9D-AD89F67D13B8}"/>
            </c:ext>
          </c:extLst>
        </c:ser>
        <c:ser>
          <c:idx val="4"/>
          <c:order val="4"/>
          <c:tx>
            <c:strRef>
              <c:f>'rash.i izdaci 2017-2026'!$F$8</c:f>
              <c:strCache>
                <c:ptCount val="1"/>
                <c:pt idx="0">
                  <c:v>Izvršenje 2021.</c:v>
                </c:pt>
              </c:strCache>
            </c:strRef>
          </c:tx>
          <c:spPr>
            <a:solidFill>
              <a:schemeClr val="accent5"/>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2017-2026'!$F$9:$F$11</c:f>
              <c:numCache>
                <c:formatCode>#,##0.00</c:formatCode>
                <c:ptCount val="3"/>
                <c:pt idx="0">
                  <c:v>7237364.1900000004</c:v>
                </c:pt>
                <c:pt idx="1">
                  <c:v>1793203.53</c:v>
                </c:pt>
                <c:pt idx="2">
                  <c:v>145995.1</c:v>
                </c:pt>
              </c:numCache>
            </c:numRef>
          </c:val>
          <c:extLst>
            <c:ext xmlns:c16="http://schemas.microsoft.com/office/drawing/2014/chart" uri="{C3380CC4-5D6E-409C-BE32-E72D297353CC}">
              <c16:uniqueId val="{00000004-5AD4-494D-AA9D-AD89F67D13B8}"/>
            </c:ext>
          </c:extLst>
        </c:ser>
        <c:ser>
          <c:idx val="5"/>
          <c:order val="5"/>
          <c:tx>
            <c:strRef>
              <c:f>'rash.i izdaci 2017-2026'!$G$8</c:f>
              <c:strCache>
                <c:ptCount val="1"/>
                <c:pt idx="0">
                  <c:v>Izvršenje 2022.</c:v>
                </c:pt>
              </c:strCache>
            </c:strRef>
          </c:tx>
          <c:spPr>
            <a:solidFill>
              <a:schemeClr val="accent6"/>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2017-2026'!$G$9:$G$11</c:f>
              <c:numCache>
                <c:formatCode>#,##0.00</c:formatCode>
                <c:ptCount val="3"/>
                <c:pt idx="0">
                  <c:v>7410555.5199999996</c:v>
                </c:pt>
                <c:pt idx="1">
                  <c:v>1669711.72</c:v>
                </c:pt>
                <c:pt idx="2">
                  <c:v>244730.59</c:v>
                </c:pt>
              </c:numCache>
            </c:numRef>
          </c:val>
          <c:extLst>
            <c:ext xmlns:c16="http://schemas.microsoft.com/office/drawing/2014/chart" uri="{C3380CC4-5D6E-409C-BE32-E72D297353CC}">
              <c16:uniqueId val="{00000005-5AD4-494D-AA9D-AD89F67D13B8}"/>
            </c:ext>
          </c:extLst>
        </c:ser>
        <c:ser>
          <c:idx val="6"/>
          <c:order val="6"/>
          <c:tx>
            <c:strRef>
              <c:f>'rash.i izdaci 2017-2026'!$H$8</c:f>
              <c:strCache>
                <c:ptCount val="1"/>
                <c:pt idx="0">
                  <c:v>Izvršenje 2023.</c:v>
                </c:pt>
              </c:strCache>
            </c:strRef>
          </c:tx>
          <c:spPr>
            <a:solidFill>
              <a:schemeClr val="accent1">
                <a:lumMod val="60000"/>
              </a:schemeClr>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2017-2026'!$H$9:$H$11</c:f>
              <c:numCache>
                <c:formatCode>#,##0.00</c:formatCode>
                <c:ptCount val="3"/>
                <c:pt idx="0">
                  <c:v>8249492.8499999996</c:v>
                </c:pt>
                <c:pt idx="1">
                  <c:v>3049561.78</c:v>
                </c:pt>
                <c:pt idx="2">
                  <c:v>182960.16</c:v>
                </c:pt>
              </c:numCache>
            </c:numRef>
          </c:val>
          <c:extLst>
            <c:ext xmlns:c16="http://schemas.microsoft.com/office/drawing/2014/chart" uri="{C3380CC4-5D6E-409C-BE32-E72D297353CC}">
              <c16:uniqueId val="{00000006-5AD4-494D-AA9D-AD89F67D13B8}"/>
            </c:ext>
          </c:extLst>
        </c:ser>
        <c:ser>
          <c:idx val="7"/>
          <c:order val="7"/>
          <c:tx>
            <c:strRef>
              <c:f>'rash.i izdaci 2017-2026'!$I$8</c:f>
              <c:strCache>
                <c:ptCount val="1"/>
                <c:pt idx="0">
                  <c:v>Plan 2024.</c:v>
                </c:pt>
              </c:strCache>
            </c:strRef>
          </c:tx>
          <c:spPr>
            <a:solidFill>
              <a:schemeClr val="accent2">
                <a:lumMod val="60000"/>
              </a:schemeClr>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2017-2026'!$I$9:$I$11</c:f>
              <c:numCache>
                <c:formatCode>#,##0.00</c:formatCode>
                <c:ptCount val="3"/>
                <c:pt idx="0">
                  <c:v>10062173.859999999</c:v>
                </c:pt>
                <c:pt idx="1">
                  <c:v>7034022.6299999999</c:v>
                </c:pt>
                <c:pt idx="2">
                  <c:v>132162.26999999999</c:v>
                </c:pt>
              </c:numCache>
            </c:numRef>
          </c:val>
          <c:extLst>
            <c:ext xmlns:c16="http://schemas.microsoft.com/office/drawing/2014/chart" uri="{C3380CC4-5D6E-409C-BE32-E72D297353CC}">
              <c16:uniqueId val="{00000007-5AD4-494D-AA9D-AD89F67D13B8}"/>
            </c:ext>
          </c:extLst>
        </c:ser>
        <c:ser>
          <c:idx val="8"/>
          <c:order val="8"/>
          <c:tx>
            <c:strRef>
              <c:f>'rash.i izdaci 2017-2026'!$J$8</c:f>
              <c:strCache>
                <c:ptCount val="1"/>
                <c:pt idx="0">
                  <c:v>Plan 2025.</c:v>
                </c:pt>
              </c:strCache>
            </c:strRef>
          </c:tx>
          <c:spPr>
            <a:solidFill>
              <a:schemeClr val="accent3">
                <a:lumMod val="60000"/>
              </a:schemeClr>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2017-2026'!$J$9:$J$11</c:f>
              <c:numCache>
                <c:formatCode>#,##0.00</c:formatCode>
                <c:ptCount val="3"/>
                <c:pt idx="0">
                  <c:v>11343331.630000001</c:v>
                </c:pt>
                <c:pt idx="1">
                  <c:v>8724275.9299999997</c:v>
                </c:pt>
                <c:pt idx="2">
                  <c:v>0</c:v>
                </c:pt>
              </c:numCache>
            </c:numRef>
          </c:val>
          <c:extLst>
            <c:ext xmlns:c16="http://schemas.microsoft.com/office/drawing/2014/chart" uri="{C3380CC4-5D6E-409C-BE32-E72D297353CC}">
              <c16:uniqueId val="{00000008-5AD4-494D-AA9D-AD89F67D13B8}"/>
            </c:ext>
          </c:extLst>
        </c:ser>
        <c:ser>
          <c:idx val="9"/>
          <c:order val="9"/>
          <c:tx>
            <c:strRef>
              <c:f>'rash.i izdaci 2017-2026'!$K$8</c:f>
              <c:strCache>
                <c:ptCount val="1"/>
                <c:pt idx="0">
                  <c:v>Projekcija 2026.</c:v>
                </c:pt>
              </c:strCache>
            </c:strRef>
          </c:tx>
          <c:spPr>
            <a:solidFill>
              <a:schemeClr val="accent4">
                <a:lumMod val="60000"/>
              </a:schemeClr>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2017-2026'!$K$9:$K$11</c:f>
              <c:numCache>
                <c:formatCode>#,##0.00</c:formatCode>
                <c:ptCount val="3"/>
                <c:pt idx="0">
                  <c:v>10996444.779999999</c:v>
                </c:pt>
                <c:pt idx="1">
                  <c:v>3716623.64</c:v>
                </c:pt>
                <c:pt idx="2">
                  <c:v>0</c:v>
                </c:pt>
              </c:numCache>
            </c:numRef>
          </c:val>
          <c:extLst>
            <c:ext xmlns:c16="http://schemas.microsoft.com/office/drawing/2014/chart" uri="{C3380CC4-5D6E-409C-BE32-E72D297353CC}">
              <c16:uniqueId val="{00000009-5AD4-494D-AA9D-AD89F67D13B8}"/>
            </c:ext>
          </c:extLst>
        </c:ser>
        <c:ser>
          <c:idx val="10"/>
          <c:order val="10"/>
          <c:tx>
            <c:strRef>
              <c:f>'rash.i izdaci 2017-2026'!$L$8</c:f>
              <c:strCache>
                <c:ptCount val="1"/>
                <c:pt idx="0">
                  <c:v>Projekcija 2027.</c:v>
                </c:pt>
              </c:strCache>
            </c:strRef>
          </c:tx>
          <c:spPr>
            <a:solidFill>
              <a:schemeClr val="accent5">
                <a:lumMod val="60000"/>
              </a:schemeClr>
            </a:solidFill>
            <a:ln>
              <a:noFill/>
            </a:ln>
            <a:effectLst/>
          </c:spPr>
          <c:invertIfNegative val="0"/>
          <c:cat>
            <c:strRef>
              <c:f>'rash.i izdaci 2017-2026'!$A$9:$A$11</c:f>
              <c:strCache>
                <c:ptCount val="3"/>
                <c:pt idx="0">
                  <c:v>Rashodi poslovanja</c:v>
                </c:pt>
                <c:pt idx="1">
                  <c:v>Rashodi za nabavu nefinancijske imovine</c:v>
                </c:pt>
                <c:pt idx="2">
                  <c:v>Izdaci za financijsku imovinu i otplate zajmova</c:v>
                </c:pt>
              </c:strCache>
            </c:strRef>
          </c:cat>
          <c:val>
            <c:numRef>
              <c:f>'rash.i izdaci 2017-2026'!$L$9:$L$11</c:f>
              <c:numCache>
                <c:formatCode>#,##0.00</c:formatCode>
                <c:ptCount val="3"/>
                <c:pt idx="0">
                  <c:v>10572699.300000001</c:v>
                </c:pt>
                <c:pt idx="1">
                  <c:v>2846735</c:v>
                </c:pt>
                <c:pt idx="2">
                  <c:v>0</c:v>
                </c:pt>
              </c:numCache>
            </c:numRef>
          </c:val>
          <c:extLst>
            <c:ext xmlns:c16="http://schemas.microsoft.com/office/drawing/2014/chart" uri="{C3380CC4-5D6E-409C-BE32-E72D297353CC}">
              <c16:uniqueId val="{0000000A-5AD4-494D-AA9D-AD89F67D13B8}"/>
            </c:ext>
          </c:extLst>
        </c:ser>
        <c:dLbls>
          <c:showLegendKey val="0"/>
          <c:showVal val="0"/>
          <c:showCatName val="0"/>
          <c:showSerName val="0"/>
          <c:showPercent val="0"/>
          <c:showBubbleSize val="0"/>
        </c:dLbls>
        <c:gapWidth val="219"/>
        <c:overlap val="-27"/>
        <c:axId val="296861664"/>
        <c:axId val="296862056"/>
      </c:barChart>
      <c:catAx>
        <c:axId val="29686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crossAx val="296862056"/>
        <c:crosses val="autoZero"/>
        <c:auto val="1"/>
        <c:lblAlgn val="ctr"/>
        <c:lblOffset val="100"/>
        <c:noMultiLvlLbl val="0"/>
      </c:catAx>
      <c:valAx>
        <c:axId val="29686205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crossAx val="2968616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accent5">
                    <a:lumMod val="75000"/>
                  </a:schemeClr>
                </a:solidFill>
                <a:latin typeface="+mn-lt"/>
                <a:ea typeface="+mn-ea"/>
                <a:cs typeface="+mn-cs"/>
              </a:defRPr>
            </a:pPr>
            <a:r>
              <a:rPr lang="hr-HR"/>
              <a:t>Planirani rashodi poslovanja za 2025. godinu</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accent5">
                  <a:lumMod val="75000"/>
                </a:schemeClr>
              </a:solidFill>
              <a:latin typeface="+mn-lt"/>
              <a:ea typeface="+mn-ea"/>
              <a:cs typeface="+mn-cs"/>
            </a:defRPr>
          </a:pPr>
          <a:endParaRPr lang="sr-Latn-R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273622493191875"/>
          <c:y val="0.24681680286487742"/>
          <c:w val="0.53908727549819324"/>
          <c:h val="0.63779000098899907"/>
        </c:manualLayout>
      </c:layout>
      <c:pie3DChart>
        <c:varyColors val="1"/>
        <c:ser>
          <c:idx val="0"/>
          <c:order val="0"/>
          <c:dPt>
            <c:idx val="0"/>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ACFE-4BD3-8DE1-706320BB2B67}"/>
              </c:ext>
            </c:extLst>
          </c:dPt>
          <c:dPt>
            <c:idx val="1"/>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ACFE-4BD3-8DE1-706320BB2B67}"/>
              </c:ext>
            </c:extLst>
          </c:dPt>
          <c:dPt>
            <c:idx val="2"/>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ACFE-4BD3-8DE1-706320BB2B67}"/>
              </c:ext>
            </c:extLst>
          </c:dPt>
          <c:dPt>
            <c:idx val="3"/>
            <c:bubble3D val="0"/>
            <c:spPr>
              <a:solidFill>
                <a:schemeClr val="accent6">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ACFE-4BD3-8DE1-706320BB2B67}"/>
              </c:ext>
            </c:extLst>
          </c:dPt>
          <c:dPt>
            <c:idx val="4"/>
            <c:bubble3D val="0"/>
            <c:spPr>
              <a:solidFill>
                <a:schemeClr val="accent5">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ACFE-4BD3-8DE1-706320BB2B67}"/>
              </c:ext>
            </c:extLst>
          </c:dPt>
          <c:dPt>
            <c:idx val="5"/>
            <c:bubble3D val="0"/>
            <c:spPr>
              <a:solidFill>
                <a:schemeClr val="accent4">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ACFE-4BD3-8DE1-706320BB2B67}"/>
              </c:ext>
            </c:extLst>
          </c:dPt>
          <c:dPt>
            <c:idx val="6"/>
            <c:bubble3D val="0"/>
            <c:spPr>
              <a:solidFill>
                <a:schemeClr val="accent6">
                  <a:lumMod val="80000"/>
                  <a:lumOff val="2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D-ACFE-4BD3-8DE1-706320BB2B67}"/>
              </c:ext>
            </c:extLst>
          </c:dPt>
          <c:dLbls>
            <c:dLbl>
              <c:idx val="0"/>
              <c:layout>
                <c:manualLayout>
                  <c:x val="-0.1916060839851022"/>
                  <c:y val="-0.30788117290694439"/>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ACFE-4BD3-8DE1-706320BB2B67}"/>
                </c:ext>
              </c:extLst>
            </c:dLbl>
            <c:dLbl>
              <c:idx val="1"/>
              <c:layout>
                <c:manualLayout>
                  <c:x val="2.3448309731302804E-2"/>
                  <c:y val="8.4859956959371985E-2"/>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ACFE-4BD3-8DE1-706320BB2B67}"/>
                </c:ext>
              </c:extLst>
            </c:dLbl>
            <c:dLbl>
              <c:idx val="2"/>
              <c:layout>
                <c:manualLayout>
                  <c:x val="-2.6262651865957155E-2"/>
                  <c:y val="1.8911157979957818E-2"/>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ACFE-4BD3-8DE1-706320BB2B67}"/>
                </c:ext>
              </c:extLst>
            </c:dLbl>
            <c:dLbl>
              <c:idx val="3"/>
              <c:layout>
                <c:manualLayout>
                  <c:x val="-2.3426447687138308E-2"/>
                  <c:y val="-3.3616578078413062E-2"/>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ACFE-4BD3-8DE1-706320BB2B67}"/>
                </c:ext>
              </c:extLst>
            </c:dLbl>
            <c:dLbl>
              <c:idx val="4"/>
              <c:layout>
                <c:manualLayout>
                  <c:x val="-2.5229432648269809E-2"/>
                  <c:y val="-8.0218561136628327E-2"/>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ACFE-4BD3-8DE1-706320BB2B67}"/>
                </c:ext>
              </c:extLst>
            </c:dLbl>
            <c:dLbl>
              <c:idx val="5"/>
              <c:layout>
                <c:manualLayout>
                  <c:x val="-4.5536895367939791E-2"/>
                  <c:y val="-0.13117654860777292"/>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ACFE-4BD3-8DE1-706320BB2B67}"/>
                </c:ext>
              </c:extLst>
            </c:dLbl>
            <c:dLbl>
              <c:idx val="6"/>
              <c:layout>
                <c:manualLayout>
                  <c:x val="7.4504544465824774E-2"/>
                  <c:y val="-4.9595238697618525E-2"/>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ACFE-4BD3-8DE1-706320BB2B67}"/>
                </c:ext>
              </c:extLst>
            </c:dLbl>
            <c:spPr>
              <a:no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1330" b="1" i="0" u="none" strike="noStrike" kern="1200" baseline="0">
                    <a:solidFill>
                      <a:schemeClr val="accent5">
                        <a:lumMod val="75000"/>
                      </a:schemeClr>
                    </a:solidFill>
                    <a:latin typeface="+mn-lt"/>
                    <a:ea typeface="+mn-ea"/>
                    <a:cs typeface="+mn-cs"/>
                  </a:defRPr>
                </a:pPr>
                <a:endParaRPr lang="sr-Latn-RS"/>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'rash.poslovanja'!$A$4:$A$10</c:f>
              <c:strCache>
                <c:ptCount val="7"/>
                <c:pt idx="0">
                  <c:v>Rashodi za zaposlene</c:v>
                </c:pt>
                <c:pt idx="1">
                  <c:v>Materijalni rashodi</c:v>
                </c:pt>
                <c:pt idx="2">
                  <c:v>Financijski rashodi</c:v>
                </c:pt>
                <c:pt idx="3">
                  <c:v>Subvencije</c:v>
                </c:pt>
                <c:pt idx="4">
                  <c:v>Pomoći dane u inozemstvo i unutar općeg proračuna</c:v>
                </c:pt>
                <c:pt idx="5">
                  <c:v>Naknade građanima i kućanstvima na temelju osiguranja i druge naknade</c:v>
                </c:pt>
                <c:pt idx="6">
                  <c:v>Donacije i ostali rashodi</c:v>
                </c:pt>
              </c:strCache>
            </c:strRef>
          </c:cat>
          <c:val>
            <c:numRef>
              <c:f>'rash.poslovanja'!$B$4:$B$10</c:f>
              <c:numCache>
                <c:formatCode>#,##0.00</c:formatCode>
                <c:ptCount val="7"/>
                <c:pt idx="0">
                  <c:v>5955026.4000000004</c:v>
                </c:pt>
                <c:pt idx="1">
                  <c:v>3585846.5</c:v>
                </c:pt>
                <c:pt idx="2">
                  <c:v>20957</c:v>
                </c:pt>
                <c:pt idx="3">
                  <c:v>285060</c:v>
                </c:pt>
                <c:pt idx="4">
                  <c:v>60399.56</c:v>
                </c:pt>
                <c:pt idx="5">
                  <c:v>241305</c:v>
                </c:pt>
                <c:pt idx="6">
                  <c:v>1194737.17</c:v>
                </c:pt>
              </c:numCache>
            </c:numRef>
          </c:val>
          <c:extLst>
            <c:ext xmlns:c16="http://schemas.microsoft.com/office/drawing/2014/chart" uri="{C3380CC4-5D6E-409C-BE32-E72D297353CC}">
              <c16:uniqueId val="{0000000E-ACFE-4BD3-8DE1-706320BB2B67}"/>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5350722974887498"/>
          <c:y val="0.1575153582361776"/>
          <c:w val="0.32658694933977284"/>
          <c:h val="0.8035380101491241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solidFill>
            <a:schemeClr val="accent5">
              <a:lumMod val="75000"/>
            </a:schemeClr>
          </a:solidFill>
        </a:defRPr>
      </a:pPr>
      <a:endParaRPr lang="sr-Latn-R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en-US"/>
              <a:t>Planirani rashodi za nabavu nefinancijske imovine </a:t>
            </a:r>
            <a:r>
              <a:rPr lang="hr-HR"/>
              <a:t>za 2025. godinu</a:t>
            </a:r>
            <a:endParaRPr lang="en-US"/>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plotArea>
      <c:layout/>
      <c:doughnutChart>
        <c:varyColors val="1"/>
        <c:ser>
          <c:idx val="0"/>
          <c:order val="0"/>
          <c:dPt>
            <c:idx val="0"/>
            <c:bubble3D val="0"/>
            <c:spPr>
              <a:gradFill rotWithShape="1">
                <a:gsLst>
                  <a:gs pos="0">
                    <a:schemeClr val="accent1">
                      <a:tint val="62000"/>
                      <a:hueMod val="94000"/>
                      <a:satMod val="140000"/>
                      <a:lumMod val="110000"/>
                    </a:schemeClr>
                  </a:gs>
                  <a:gs pos="100000">
                    <a:schemeClr val="accent1">
                      <a:tint val="84000"/>
                      <a:satMod val="160000"/>
                    </a:schemeClr>
                  </a:gs>
                </a:gsLst>
                <a:lin ang="5400000" scaled="0"/>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6E90-4385-9331-28D7ECE4E409}"/>
              </c:ext>
            </c:extLst>
          </c:dPt>
          <c:dPt>
            <c:idx val="1"/>
            <c:bubble3D val="0"/>
            <c:spPr>
              <a:gradFill rotWithShape="1">
                <a:gsLst>
                  <a:gs pos="0">
                    <a:schemeClr val="accent3">
                      <a:tint val="62000"/>
                      <a:hueMod val="94000"/>
                      <a:satMod val="140000"/>
                      <a:lumMod val="110000"/>
                    </a:schemeClr>
                  </a:gs>
                  <a:gs pos="100000">
                    <a:schemeClr val="accent3">
                      <a:tint val="84000"/>
                      <a:satMod val="160000"/>
                    </a:schemeClr>
                  </a:gs>
                </a:gsLst>
                <a:lin ang="5400000" scaled="0"/>
              </a:gradFill>
              <a:ln w="9525" cap="flat" cmpd="sng" algn="ctr">
                <a:solidFill>
                  <a:schemeClr val="accent3">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6E90-4385-9331-28D7ECE4E409}"/>
              </c:ext>
            </c:extLst>
          </c:dPt>
          <c:dPt>
            <c:idx val="2"/>
            <c:bubble3D val="0"/>
            <c:spPr>
              <a:gradFill rotWithShape="1">
                <a:gsLst>
                  <a:gs pos="0">
                    <a:schemeClr val="accent5">
                      <a:tint val="62000"/>
                      <a:hueMod val="94000"/>
                      <a:satMod val="140000"/>
                      <a:lumMod val="110000"/>
                    </a:schemeClr>
                  </a:gs>
                  <a:gs pos="100000">
                    <a:schemeClr val="accent5">
                      <a:tint val="84000"/>
                      <a:satMod val="160000"/>
                    </a:schemeClr>
                  </a:gs>
                </a:gsLst>
                <a:lin ang="5400000" scaled="0"/>
              </a:gradFill>
              <a:ln w="9525" cap="flat" cmpd="sng" algn="ctr">
                <a:solidFill>
                  <a:schemeClr val="accent5">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5-6E90-4385-9331-28D7ECE4E409}"/>
              </c:ext>
            </c:extLst>
          </c:dPt>
          <c:dLbls>
            <c:dLbl>
              <c:idx val="0"/>
              <c:layout>
                <c:manualLayout>
                  <c:x val="7.0199281203580498E-3"/>
                  <c:y val="-0.1062802134505332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E90-4385-9331-28D7ECE4E40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'rash.za nab.nefin.im.'!$A$3:$A$5</c:f>
              <c:strCache>
                <c:ptCount val="3"/>
                <c:pt idx="0">
                  <c:v>Rashodi za nabavu neproizvedene dugotrajne imovine</c:v>
                </c:pt>
                <c:pt idx="1">
                  <c:v>Rashodi za nabavu proizvedene imovine</c:v>
                </c:pt>
                <c:pt idx="2">
                  <c:v>Rashodi za dodatna ulaganja na nefinancijskoj imovini</c:v>
                </c:pt>
              </c:strCache>
            </c:strRef>
          </c:cat>
          <c:val>
            <c:numRef>
              <c:f>'rash.za nab.nefin.im.'!$B$3:$B$5</c:f>
              <c:numCache>
                <c:formatCode>#,##0.00</c:formatCode>
                <c:ptCount val="3"/>
                <c:pt idx="0">
                  <c:v>106250</c:v>
                </c:pt>
                <c:pt idx="1">
                  <c:v>7663629.0199999996</c:v>
                </c:pt>
                <c:pt idx="2">
                  <c:v>954396.91</c:v>
                </c:pt>
              </c:numCache>
            </c:numRef>
          </c:val>
          <c:extLst>
            <c:ext xmlns:c16="http://schemas.microsoft.com/office/drawing/2014/chart" uri="{C3380CC4-5D6E-409C-BE32-E72D297353CC}">
              <c16:uniqueId val="{00000006-6E90-4385-9331-28D7ECE4E409}"/>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dirty="0"/>
              <a:t>Udio razdjela u proračunu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9923454310634908"/>
          <c:y val="0.30631962671332752"/>
          <c:w val="0.63063258862306071"/>
          <c:h val="0.51312481773111696"/>
        </c:manualLayout>
      </c:layout>
      <c:pie3DChart>
        <c:varyColors val="1"/>
        <c:ser>
          <c:idx val="0"/>
          <c:order val="0"/>
          <c:tx>
            <c:strRef>
              <c:f>'udio razdjela'!$B$3</c:f>
              <c:strCache>
                <c:ptCount val="1"/>
                <c:pt idx="0">
                  <c:v>PLANIRANO U 2025.</c:v>
                </c:pt>
              </c:strCache>
            </c:strRef>
          </c:tx>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1A04-40B2-8706-B475D91C3522}"/>
              </c:ext>
            </c:extLst>
          </c:dPt>
          <c:dPt>
            <c:idx val="1"/>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1A04-40B2-8706-B475D91C3522}"/>
              </c:ext>
            </c:extLst>
          </c:dPt>
          <c:dPt>
            <c:idx val="2"/>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1A04-40B2-8706-B475D91C3522}"/>
              </c:ext>
            </c:extLst>
          </c:dPt>
          <c:dPt>
            <c:idx val="3"/>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1A04-40B2-8706-B475D91C3522}"/>
              </c:ext>
            </c:extLst>
          </c:dPt>
          <c:dLbls>
            <c:dLbl>
              <c:idx val="0"/>
              <c:layout>
                <c:manualLayout>
                  <c:x val="-2.0405544441923829E-2"/>
                  <c:y val="-5.2039953339165938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1A04-40B2-8706-B475D91C3522}"/>
                </c:ext>
              </c:extLst>
            </c:dLbl>
            <c:dLbl>
              <c:idx val="1"/>
              <c:layout>
                <c:manualLayout>
                  <c:x val="8.1127925216275154E-2"/>
                  <c:y val="-4.9000801983085492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1A04-40B2-8706-B475D91C3522}"/>
                </c:ext>
              </c:extLst>
            </c:dLbl>
            <c:dLbl>
              <c:idx val="2"/>
              <c:layout>
                <c:manualLayout>
                  <c:x val="0.13886152344359359"/>
                  <c:y val="-1.8163458734324876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1A04-40B2-8706-B475D91C3522}"/>
                </c:ext>
              </c:extLst>
            </c:dLbl>
            <c:dLbl>
              <c:idx val="3"/>
              <c:layout>
                <c:manualLayout>
                  <c:x val="-3.3811175430924247E-2"/>
                  <c:y val="-0.13675269757946923"/>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1A04-40B2-8706-B475D91C3522}"/>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1"/>
            <c:showCatName val="1"/>
            <c:showSerName val="0"/>
            <c:showPercent val="0"/>
            <c:showBubbleSize val="0"/>
            <c:showLeaderLines val="1"/>
            <c:leaderLines>
              <c:spPr>
                <a:ln w="9525">
                  <a:solidFill>
                    <a:schemeClr val="accent5">
                      <a:lumMod val="75000"/>
                    </a:schemeClr>
                  </a:solidFill>
                </a:ln>
                <a:effectLst/>
              </c:spPr>
            </c:leaderLines>
            <c:extLst>
              <c:ext xmlns:c15="http://schemas.microsoft.com/office/drawing/2012/chart" uri="{CE6537A1-D6FC-4f65-9D91-7224C49458BB}"/>
            </c:extLst>
          </c:dLbls>
          <c:cat>
            <c:strRef>
              <c:f>'udio razdjela'!$A$4:$A$7</c:f>
              <c:strCache>
                <c:ptCount val="4"/>
                <c:pt idx="0">
                  <c:v>Gradsko vijeće</c:v>
                </c:pt>
                <c:pt idx="1">
                  <c:v>Stručna služba Grada</c:v>
                </c:pt>
                <c:pt idx="2">
                  <c:v>Upravni odjel za financije</c:v>
                </c:pt>
                <c:pt idx="3">
                  <c:v>Upravni odjel za komunalne djelatnosti</c:v>
                </c:pt>
              </c:strCache>
            </c:strRef>
          </c:cat>
          <c:val>
            <c:numRef>
              <c:f>'udio razdjela'!$B$4:$B$7</c:f>
              <c:numCache>
                <c:formatCode>#,##0.00</c:formatCode>
                <c:ptCount val="4"/>
                <c:pt idx="0">
                  <c:v>90577</c:v>
                </c:pt>
                <c:pt idx="1">
                  <c:v>8879165.6300000008</c:v>
                </c:pt>
                <c:pt idx="2">
                  <c:v>217860</c:v>
                </c:pt>
                <c:pt idx="3">
                  <c:v>10880004.93</c:v>
                </c:pt>
              </c:numCache>
            </c:numRef>
          </c:val>
          <c:extLst>
            <c:ext xmlns:c16="http://schemas.microsoft.com/office/drawing/2014/chart" uri="{C3380CC4-5D6E-409C-BE32-E72D297353CC}">
              <c16:uniqueId val="{00000008-1A04-40B2-8706-B475D91C3522}"/>
            </c:ext>
          </c:extLst>
        </c:ser>
        <c:dLbls>
          <c:dLblPos val="ctr"/>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Udio glava proračuna za 2025. godinu </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4329159212880144"/>
          <c:y val="0.35155847005192464"/>
          <c:w val="0.57066189624329156"/>
          <c:h val="0.4791948839212436"/>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1F53-489D-AD87-B7DBA0A6CBD3}"/>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1F53-489D-AD87-B7DBA0A6CBD3}"/>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1F53-489D-AD87-B7DBA0A6CBD3}"/>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1F53-489D-AD87-B7DBA0A6CBD3}"/>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1F53-489D-AD87-B7DBA0A6CBD3}"/>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B-1F53-489D-AD87-B7DBA0A6CBD3}"/>
              </c:ext>
            </c:extLst>
          </c:dPt>
          <c:dPt>
            <c:idx val="6"/>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D-1F53-489D-AD87-B7DBA0A6CBD3}"/>
              </c:ext>
            </c:extLst>
          </c:dPt>
          <c:dPt>
            <c:idx val="7"/>
            <c:bubble3D val="0"/>
            <c:spPr>
              <a:gradFill rotWithShape="1">
                <a:gsLst>
                  <a:gs pos="0">
                    <a:schemeClr val="accent2">
                      <a:lumMod val="60000"/>
                      <a:tint val="50000"/>
                      <a:satMod val="300000"/>
                    </a:schemeClr>
                  </a:gs>
                  <a:gs pos="35000">
                    <a:schemeClr val="accent2">
                      <a:lumMod val="60000"/>
                      <a:tint val="37000"/>
                      <a:satMod val="300000"/>
                    </a:schemeClr>
                  </a:gs>
                  <a:gs pos="100000">
                    <a:schemeClr val="accent2">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F-1F53-489D-AD87-B7DBA0A6CBD3}"/>
              </c:ext>
            </c:extLst>
          </c:dPt>
          <c:dPt>
            <c:idx val="8"/>
            <c:bubble3D val="0"/>
            <c:spPr>
              <a:gradFill rotWithShape="1">
                <a:gsLst>
                  <a:gs pos="0">
                    <a:schemeClr val="accent3">
                      <a:lumMod val="60000"/>
                      <a:tint val="50000"/>
                      <a:satMod val="300000"/>
                    </a:schemeClr>
                  </a:gs>
                  <a:gs pos="35000">
                    <a:schemeClr val="accent3">
                      <a:lumMod val="60000"/>
                      <a:tint val="37000"/>
                      <a:satMod val="300000"/>
                    </a:schemeClr>
                  </a:gs>
                  <a:gs pos="100000">
                    <a:schemeClr val="accent3">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11-1F53-489D-AD87-B7DBA0A6CBD3}"/>
              </c:ext>
            </c:extLst>
          </c:dPt>
          <c:dLbls>
            <c:dLbl>
              <c:idx val="0"/>
              <c:layout>
                <c:manualLayout>
                  <c:x val="0.34910235792249028"/>
                  <c:y val="-0.10621454051989633"/>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1F53-489D-AD87-B7DBA0A6CBD3}"/>
                </c:ext>
              </c:extLst>
            </c:dLbl>
            <c:dLbl>
              <c:idx val="1"/>
              <c:layout>
                <c:manualLayout>
                  <c:x val="0.2155269052692193"/>
                  <c:y val="1.5027099940680752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1F53-489D-AD87-B7DBA0A6CBD3}"/>
                </c:ext>
              </c:extLst>
            </c:dLbl>
            <c:dLbl>
              <c:idx val="2"/>
              <c:layout>
                <c:manualLayout>
                  <c:x val="0.13792453634988863"/>
                  <c:y val="8.7556129787182177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1F53-489D-AD87-B7DBA0A6CBD3}"/>
                </c:ext>
              </c:extLst>
            </c:dLbl>
            <c:dLbl>
              <c:idx val="3"/>
              <c:layout>
                <c:manualLayout>
                  <c:x val="0.15101564003962831"/>
                  <c:y val="-4.1279669762641896E-3"/>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1F53-489D-AD87-B7DBA0A6CBD3}"/>
                </c:ext>
              </c:extLst>
            </c:dLbl>
            <c:dLbl>
              <c:idx val="4"/>
              <c:layout>
                <c:manualLayout>
                  <c:x val="-0.13592457472332953"/>
                  <c:y val="0.16369111755767371"/>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1F53-489D-AD87-B7DBA0A6CBD3}"/>
                </c:ext>
              </c:extLst>
            </c:dLbl>
            <c:dLbl>
              <c:idx val="5"/>
              <c:layout>
                <c:manualLayout>
                  <c:x val="-0.12065659055587639"/>
                  <c:y val="0.10127105628824261"/>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1F53-489D-AD87-B7DBA0A6CBD3}"/>
                </c:ext>
              </c:extLst>
            </c:dLbl>
            <c:dLbl>
              <c:idx val="6"/>
              <c:layout>
                <c:manualLayout>
                  <c:x val="-0.20028745073915427"/>
                  <c:y val="-4.4113340321623881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1F53-489D-AD87-B7DBA0A6CBD3}"/>
                </c:ext>
              </c:extLst>
            </c:dLbl>
            <c:dLbl>
              <c:idx val="7"/>
              <c:layout>
                <c:manualLayout>
                  <c:x val="8.7033325757732271E-3"/>
                  <c:y val="-4.2679603130104091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1F53-489D-AD87-B7DBA0A6CBD3}"/>
                </c:ext>
              </c:extLst>
            </c:dLbl>
            <c:dLbl>
              <c:idx val="8"/>
              <c:layout>
                <c:manualLayout>
                  <c:x val="0.12543795749354686"/>
                  <c:y val="-6.7047934797623998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1F53-489D-AD87-B7DBA0A6CBD3}"/>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1"/>
            <c:showCatName val="1"/>
            <c:showSerName val="0"/>
            <c:showPercent val="0"/>
            <c:showBubbleSize val="0"/>
            <c:showLeaderLines val="1"/>
            <c:leaderLines>
              <c:spPr>
                <a:ln w="9525">
                  <a:solidFill>
                    <a:schemeClr val="accent5">
                      <a:lumMod val="75000"/>
                      <a:alpha val="91000"/>
                    </a:schemeClr>
                  </a:solidFill>
                </a:ln>
                <a:effectLst/>
              </c:spPr>
            </c:leaderLines>
            <c:extLst>
              <c:ext xmlns:c15="http://schemas.microsoft.com/office/drawing/2012/chart" uri="{CE6537A1-D6FC-4f65-9D91-7224C49458BB}"/>
            </c:extLst>
          </c:dLbls>
          <c:cat>
            <c:strRef>
              <c:f>'Udio glava '!$A$3:$A$11</c:f>
              <c:strCache>
                <c:ptCount val="9"/>
                <c:pt idx="0">
                  <c:v>Gradsko vijeće</c:v>
                </c:pt>
                <c:pt idx="1">
                  <c:v>Stručna služba Grada</c:v>
                </c:pt>
                <c:pt idx="2">
                  <c:v>Upravni odjel za financije</c:v>
                </c:pt>
                <c:pt idx="3">
                  <c:v>Upravni odjel za komunalne djelatnosti</c:v>
                </c:pt>
                <c:pt idx="4">
                  <c:v>Dječji vrtić Nova Gradiška</c:v>
                </c:pt>
                <c:pt idx="5">
                  <c:v>Gradska knjižnica Nova Gradiška</c:v>
                </c:pt>
                <c:pt idx="6">
                  <c:v>Gradski muzej Nova Gradiška</c:v>
                </c:pt>
                <c:pt idx="7">
                  <c:v>Javna vatrogasna postrojba Nova Gradiška</c:v>
                </c:pt>
                <c:pt idx="8">
                  <c:v>Dom kulture Nova Gradiška</c:v>
                </c:pt>
              </c:strCache>
            </c:strRef>
          </c:cat>
          <c:val>
            <c:numRef>
              <c:f>'Udio glava '!$B$3:$B$11</c:f>
              <c:numCache>
                <c:formatCode>#,##0.00</c:formatCode>
                <c:ptCount val="9"/>
                <c:pt idx="0">
                  <c:v>90577</c:v>
                </c:pt>
                <c:pt idx="1">
                  <c:v>3396767.23</c:v>
                </c:pt>
                <c:pt idx="2">
                  <c:v>217860</c:v>
                </c:pt>
                <c:pt idx="3">
                  <c:v>10880004.93</c:v>
                </c:pt>
                <c:pt idx="4">
                  <c:v>3122917.4</c:v>
                </c:pt>
                <c:pt idx="5">
                  <c:v>700334</c:v>
                </c:pt>
                <c:pt idx="6">
                  <c:v>364112</c:v>
                </c:pt>
                <c:pt idx="7">
                  <c:v>828646</c:v>
                </c:pt>
                <c:pt idx="8">
                  <c:v>466389</c:v>
                </c:pt>
              </c:numCache>
            </c:numRef>
          </c:val>
          <c:extLst>
            <c:ext xmlns:c16="http://schemas.microsoft.com/office/drawing/2014/chart" uri="{C3380CC4-5D6E-409C-BE32-E72D297353CC}">
              <c16:uniqueId val="{00000012-1F53-489D-AD87-B7DBA0A6CBD3}"/>
            </c:ext>
          </c:extLst>
        </c:ser>
        <c:dLbls>
          <c:dLblPos val="ctr"/>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accent5">
                    <a:lumMod val="75000"/>
                  </a:schemeClr>
                </a:solidFill>
                <a:latin typeface="+mn-lt"/>
                <a:ea typeface="+mn-ea"/>
                <a:cs typeface="+mn-cs"/>
              </a:defRPr>
            </a:pPr>
            <a:r>
              <a:rPr lang="hr-HR"/>
              <a:t>PROGRAMSKA KLASIFIKACIJA PRORAČUNA ZA</a:t>
            </a:r>
            <a:r>
              <a:rPr lang="en-US"/>
              <a:t> 202</a:t>
            </a:r>
            <a:r>
              <a:rPr lang="hr-HR"/>
              <a:t>5</a:t>
            </a:r>
            <a:r>
              <a:rPr lang="en-US"/>
              <a:t>.</a:t>
            </a:r>
            <a:r>
              <a:rPr lang="hr-HR"/>
              <a:t> GODINU </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5">
                  <a:lumMod val="75000"/>
                </a:schemeClr>
              </a:solidFill>
              <a:latin typeface="+mn-lt"/>
              <a:ea typeface="+mn-ea"/>
              <a:cs typeface="+mn-cs"/>
            </a:defRPr>
          </a:pPr>
          <a:endParaRPr lang="sr-Latn-RS"/>
        </a:p>
      </c:txPr>
    </c:title>
    <c:autoTitleDeleted val="0"/>
    <c:plotArea>
      <c:layout/>
      <c:barChart>
        <c:barDir val="bar"/>
        <c:grouping val="clustered"/>
        <c:varyColors val="0"/>
        <c:ser>
          <c:idx val="0"/>
          <c:order val="0"/>
          <c:tx>
            <c:strRef>
              <c:f>'Programi unutar proračuna'!$D$1</c:f>
              <c:strCache>
                <c:ptCount val="1"/>
                <c:pt idx="0">
                  <c:v>PLAN 2025.</c:v>
                </c:pt>
              </c:strCache>
            </c:strRef>
          </c:tx>
          <c:spPr>
            <a:solidFill>
              <a:schemeClr val="accent3"/>
            </a:solidFill>
            <a:ln w="19050">
              <a:solidFill>
                <a:schemeClr val="lt1"/>
              </a:solidFill>
            </a:ln>
            <a:effectLst/>
          </c:spPr>
          <c:invertIfNegative val="0"/>
          <c:dPt>
            <c:idx val="0"/>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1-EDE8-4C7F-98A9-286B736D0153}"/>
              </c:ext>
            </c:extLst>
          </c:dPt>
          <c:dPt>
            <c:idx val="1"/>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3-EDE8-4C7F-98A9-286B736D0153}"/>
              </c:ext>
            </c:extLst>
          </c:dPt>
          <c:dPt>
            <c:idx val="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5-EDE8-4C7F-98A9-286B736D0153}"/>
              </c:ext>
            </c:extLst>
          </c:dPt>
          <c:dPt>
            <c:idx val="3"/>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7-EDE8-4C7F-98A9-286B736D0153}"/>
              </c:ext>
            </c:extLst>
          </c:dPt>
          <c:dPt>
            <c:idx val="4"/>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9-EDE8-4C7F-98A9-286B736D0153}"/>
              </c:ext>
            </c:extLst>
          </c:dPt>
          <c:dPt>
            <c:idx val="5"/>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B-EDE8-4C7F-98A9-286B736D0153}"/>
              </c:ext>
            </c:extLst>
          </c:dPt>
          <c:dPt>
            <c:idx val="6"/>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D-EDE8-4C7F-98A9-286B736D0153}"/>
              </c:ext>
            </c:extLst>
          </c:dPt>
          <c:dPt>
            <c:idx val="7"/>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F-EDE8-4C7F-98A9-286B736D0153}"/>
              </c:ext>
            </c:extLst>
          </c:dPt>
          <c:dPt>
            <c:idx val="8"/>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1-EDE8-4C7F-98A9-286B736D0153}"/>
              </c:ext>
            </c:extLst>
          </c:dPt>
          <c:dPt>
            <c:idx val="9"/>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3-EDE8-4C7F-98A9-286B736D0153}"/>
              </c:ext>
            </c:extLst>
          </c:dPt>
          <c:dPt>
            <c:idx val="10"/>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5-EDE8-4C7F-98A9-286B736D0153}"/>
              </c:ext>
            </c:extLst>
          </c:dPt>
          <c:dPt>
            <c:idx val="11"/>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7-EDE8-4C7F-98A9-286B736D0153}"/>
              </c:ext>
            </c:extLst>
          </c:dPt>
          <c:dPt>
            <c:idx val="1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9-EDE8-4C7F-98A9-286B736D0153}"/>
              </c:ext>
            </c:extLst>
          </c:dPt>
          <c:dPt>
            <c:idx val="13"/>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B-EDE8-4C7F-98A9-286B736D0153}"/>
              </c:ext>
            </c:extLst>
          </c:dPt>
          <c:dPt>
            <c:idx val="14"/>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D-EDE8-4C7F-98A9-286B736D0153}"/>
              </c:ext>
            </c:extLst>
          </c:dPt>
          <c:dPt>
            <c:idx val="15"/>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1F-EDE8-4C7F-98A9-286B736D0153}"/>
              </c:ext>
            </c:extLst>
          </c:dPt>
          <c:dPt>
            <c:idx val="16"/>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21-EDE8-4C7F-98A9-286B736D0153}"/>
              </c:ext>
            </c:extLst>
          </c:dPt>
          <c:dPt>
            <c:idx val="17"/>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23-EDE8-4C7F-98A9-286B736D0153}"/>
              </c:ext>
            </c:extLst>
          </c:dPt>
          <c:dPt>
            <c:idx val="18"/>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25-EDE8-4C7F-98A9-286B736D0153}"/>
              </c:ext>
            </c:extLst>
          </c:dPt>
          <c:dPt>
            <c:idx val="19"/>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27-EDE8-4C7F-98A9-286B736D0153}"/>
              </c:ext>
            </c:extLst>
          </c:dPt>
          <c:dPt>
            <c:idx val="20"/>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29-EDE8-4C7F-98A9-286B736D0153}"/>
              </c:ext>
            </c:extLst>
          </c:dPt>
          <c:dPt>
            <c:idx val="21"/>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2B-EDE8-4C7F-98A9-286B736D0153}"/>
              </c:ext>
            </c:extLst>
          </c:dPt>
          <c:dPt>
            <c:idx val="2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2D-EDE8-4C7F-98A9-286B736D0153}"/>
              </c:ext>
            </c:extLst>
          </c:dPt>
          <c:cat>
            <c:strRef>
              <c:f>'Programi unutar proračuna'!$C$2:$C$22</c:f>
              <c:strCache>
                <c:ptCount val="21"/>
                <c:pt idx="0">
                  <c:v>Donošenja akata i mjera iz djelokruga predstavničkog tijela</c:v>
                </c:pt>
                <c:pt idx="1">
                  <c:v>Program političkih stranaka</c:v>
                </c:pt>
                <c:pt idx="2">
                  <c:v>Javna uprava i administracija</c:v>
                </c:pt>
                <c:pt idx="3">
                  <c:v>Program osnovnoškolskog, srednjoškolskog i visokog obrazovanja</c:v>
                </c:pt>
                <c:pt idx="4">
                  <c:v>Program stipendiranja učenika i sudenata</c:v>
                </c:pt>
                <c:pt idx="5">
                  <c:v>Poticanje razvoja turizma</c:v>
                </c:pt>
                <c:pt idx="6">
                  <c:v>Razvoj civilnog društva</c:v>
                </c:pt>
                <c:pt idx="7">
                  <c:v>Razvoj športa</c:v>
                </c:pt>
                <c:pt idx="8">
                  <c:v>Organiziranje i provođenje zaštite i spašavanja</c:v>
                </c:pt>
                <c:pt idx="9">
                  <c:v>Program socijalne skrbi</c:v>
                </c:pt>
                <c:pt idx="10">
                  <c:v>Dodatne usluge u zdravstvu i preventiva</c:v>
                </c:pt>
                <c:pt idx="11">
                  <c:v>Program predškolskog odgoja i obrazovanja</c:v>
                </c:pt>
                <c:pt idx="12">
                  <c:v>Promicanje kulture</c:v>
                </c:pt>
                <c:pt idx="13">
                  <c:v>Poticanje razvoja gospodarstva</c:v>
                </c:pt>
                <c:pt idx="14">
                  <c:v>Unapređenje poljoprivrede</c:v>
                </c:pt>
                <c:pt idx="15">
                  <c:v>Upravljanje imovinom</c:v>
                </c:pt>
                <c:pt idx="16">
                  <c:v>Održavanje komunalne infrastrukture</c:v>
                </c:pt>
                <c:pt idx="17">
                  <c:v>Građenje komunalne infrastrukture</c:v>
                </c:pt>
                <c:pt idx="18">
                  <c:v>Zaštita okoliša</c:v>
                </c:pt>
                <c:pt idx="19">
                  <c:v>Prostorno uređenje</c:v>
                </c:pt>
                <c:pt idx="20">
                  <c:v>Razvoj sustava vodoopskrbe i odvodnje</c:v>
                </c:pt>
              </c:strCache>
            </c:strRef>
          </c:cat>
          <c:val>
            <c:numRef>
              <c:f>'Programi unutar proračuna'!$D$2:$D$22</c:f>
              <c:numCache>
                <c:formatCode>#,##0.00</c:formatCode>
                <c:ptCount val="21"/>
                <c:pt idx="0">
                  <c:v>66277</c:v>
                </c:pt>
                <c:pt idx="1">
                  <c:v>24300</c:v>
                </c:pt>
                <c:pt idx="2">
                  <c:v>2948245.97</c:v>
                </c:pt>
                <c:pt idx="3">
                  <c:v>53313.56</c:v>
                </c:pt>
                <c:pt idx="4">
                  <c:v>63700</c:v>
                </c:pt>
                <c:pt idx="5">
                  <c:v>459772.2</c:v>
                </c:pt>
                <c:pt idx="6">
                  <c:v>226025</c:v>
                </c:pt>
                <c:pt idx="7">
                  <c:v>235000</c:v>
                </c:pt>
                <c:pt idx="8">
                  <c:v>929939.5</c:v>
                </c:pt>
                <c:pt idx="9">
                  <c:v>201324</c:v>
                </c:pt>
                <c:pt idx="10">
                  <c:v>41500</c:v>
                </c:pt>
                <c:pt idx="11">
                  <c:v>3122917.4</c:v>
                </c:pt>
                <c:pt idx="12">
                  <c:v>1530835</c:v>
                </c:pt>
                <c:pt idx="13">
                  <c:v>156164</c:v>
                </c:pt>
                <c:pt idx="14">
                  <c:v>45000</c:v>
                </c:pt>
                <c:pt idx="15">
                  <c:v>4111701.21</c:v>
                </c:pt>
                <c:pt idx="16">
                  <c:v>1520128</c:v>
                </c:pt>
                <c:pt idx="17">
                  <c:v>4061564.72</c:v>
                </c:pt>
                <c:pt idx="18">
                  <c:v>119900</c:v>
                </c:pt>
                <c:pt idx="19">
                  <c:v>50000</c:v>
                </c:pt>
                <c:pt idx="20">
                  <c:v>100000</c:v>
                </c:pt>
              </c:numCache>
            </c:numRef>
          </c:val>
          <c:extLst>
            <c:ext xmlns:c16="http://schemas.microsoft.com/office/drawing/2014/chart" uri="{C3380CC4-5D6E-409C-BE32-E72D297353CC}">
              <c16:uniqueId val="{0000002E-EDE8-4C7F-98A9-286B736D0153}"/>
            </c:ext>
          </c:extLst>
        </c:ser>
        <c:dLbls>
          <c:showLegendKey val="0"/>
          <c:showVal val="0"/>
          <c:showCatName val="0"/>
          <c:showSerName val="0"/>
          <c:showPercent val="0"/>
          <c:showBubbleSize val="0"/>
        </c:dLbls>
        <c:gapWidth val="100"/>
        <c:axId val="333077840"/>
        <c:axId val="333074312"/>
      </c:barChart>
      <c:valAx>
        <c:axId val="333074312"/>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crossAx val="333077840"/>
        <c:crosses val="autoZero"/>
        <c:crossBetween val="between"/>
      </c:valAx>
      <c:catAx>
        <c:axId val="33307784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crossAx val="33307431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Upravljanje imovinom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plotArea>
      <c:layout/>
      <c:barChart>
        <c:barDir val="bar"/>
        <c:grouping val="clustered"/>
        <c:varyColors val="0"/>
        <c:ser>
          <c:idx val="0"/>
          <c:order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invertIfNegative val="0"/>
          <c:cat>
            <c:strRef>
              <c:f>'Program upravljanje imovinom'!$A$4:$A$16</c:f>
              <c:strCache>
                <c:ptCount val="13"/>
                <c:pt idx="0">
                  <c:v>Održavanje zgrada i objekata za redovno korištenje</c:v>
                </c:pt>
                <c:pt idx="1">
                  <c:v>Rekonstrukcija Društvenog doma Prvča</c:v>
                </c:pt>
                <c:pt idx="2">
                  <c:v>Održavanje stanova</c:v>
                </c:pt>
                <c:pt idx="3">
                  <c:v>Energetska učinkovitost objekata</c:v>
                </c:pt>
                <c:pt idx="4">
                  <c:v>Izgradnja i uređenje dječjih igrališta</c:v>
                </c:pt>
                <c:pt idx="5">
                  <c:v>Adaptacija Društvenog doma Ljupina</c:v>
                </c:pt>
                <c:pt idx="6">
                  <c:v>Adaptacija klupskih prostorija NK Sloga i nogometnog igrališta</c:v>
                </c:pt>
                <c:pt idx="7">
                  <c:v>Adaptacija Društvenog doma Nova Gradiška</c:v>
                </c:pt>
                <c:pt idx="8">
                  <c:v>Kupovina zemljišta, objekata i opreme</c:v>
                </c:pt>
                <c:pt idx="9">
                  <c:v>Uređenje poslovnog objekta društvene namjene</c:v>
                </c:pt>
                <c:pt idx="10">
                  <c:v>Izgradnja dječjeg vrtića</c:v>
                </c:pt>
                <c:pt idx="11">
                  <c:v>Uređenje gradskog objekta u Zvonimirovoj ulici</c:v>
                </c:pt>
                <c:pt idx="12">
                  <c:v>Uređenje zgrade Starog zatvora</c:v>
                </c:pt>
              </c:strCache>
            </c:strRef>
          </c:cat>
          <c:val>
            <c:numRef>
              <c:f>'Program upravljanje imovinom'!$B$4:$B$16</c:f>
              <c:numCache>
                <c:formatCode>#,##0.00</c:formatCode>
                <c:ptCount val="13"/>
                <c:pt idx="0">
                  <c:v>120000</c:v>
                </c:pt>
                <c:pt idx="1">
                  <c:v>29000</c:v>
                </c:pt>
                <c:pt idx="2">
                  <c:v>2000</c:v>
                </c:pt>
                <c:pt idx="3">
                  <c:v>26545</c:v>
                </c:pt>
                <c:pt idx="4">
                  <c:v>40000</c:v>
                </c:pt>
                <c:pt idx="5">
                  <c:v>10000</c:v>
                </c:pt>
                <c:pt idx="6">
                  <c:v>3781.41</c:v>
                </c:pt>
                <c:pt idx="7">
                  <c:v>260000</c:v>
                </c:pt>
                <c:pt idx="8">
                  <c:v>20000</c:v>
                </c:pt>
                <c:pt idx="9">
                  <c:v>1615.5</c:v>
                </c:pt>
                <c:pt idx="10">
                  <c:v>2948759.3</c:v>
                </c:pt>
                <c:pt idx="11">
                  <c:v>150000</c:v>
                </c:pt>
                <c:pt idx="12">
                  <c:v>500000</c:v>
                </c:pt>
              </c:numCache>
            </c:numRef>
          </c:val>
          <c:extLst>
            <c:ext xmlns:c16="http://schemas.microsoft.com/office/drawing/2014/chart" uri="{C3380CC4-5D6E-409C-BE32-E72D297353CC}">
              <c16:uniqueId val="{00000000-AA5D-4BA9-96C7-1663B5E571B3}"/>
            </c:ext>
          </c:extLst>
        </c:ser>
        <c:dLbls>
          <c:showLegendKey val="0"/>
          <c:showVal val="0"/>
          <c:showCatName val="0"/>
          <c:showSerName val="0"/>
          <c:showPercent val="0"/>
          <c:showBubbleSize val="0"/>
        </c:dLbls>
        <c:gapWidth val="100"/>
        <c:axId val="333075488"/>
        <c:axId val="333076272"/>
      </c:barChart>
      <c:catAx>
        <c:axId val="333075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crossAx val="333076272"/>
        <c:crosses val="autoZero"/>
        <c:auto val="1"/>
        <c:lblAlgn val="ctr"/>
        <c:lblOffset val="100"/>
        <c:noMultiLvlLbl val="0"/>
      </c:catAx>
      <c:valAx>
        <c:axId val="333076272"/>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crossAx val="3330754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cap="none" spc="20" baseline="0">
                <a:solidFill>
                  <a:schemeClr val="accent5">
                    <a:lumMod val="75000"/>
                  </a:schemeClr>
                </a:solidFill>
                <a:latin typeface="+mn-lt"/>
                <a:ea typeface="+mn-ea"/>
                <a:cs typeface="+mn-cs"/>
              </a:defRPr>
            </a:pPr>
            <a:r>
              <a:rPr lang="hr-HR" sz="1200"/>
              <a:t>Program građenja komunalne infrastrukture za 2025. godinu</a:t>
            </a:r>
          </a:p>
        </c:rich>
      </c:tx>
      <c:layout/>
      <c:overlay val="0"/>
      <c:spPr>
        <a:noFill/>
        <a:ln>
          <a:noFill/>
        </a:ln>
        <a:effectLst/>
      </c:spPr>
      <c:txPr>
        <a:bodyPr rot="0" spcFirstLastPara="1" vertOverflow="ellipsis" vert="horz" wrap="square" anchor="ctr" anchorCtr="1"/>
        <a:lstStyle/>
        <a:p>
          <a:pPr>
            <a:defRPr sz="12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5980335408611948E-3"/>
          <c:y val="0.33692390510371062"/>
          <c:w val="0.83524409801748201"/>
          <c:h val="0.46991889816140175"/>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30A3-46BF-82E0-41F57C836577}"/>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30A3-46BF-82E0-41F57C836577}"/>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30A3-46BF-82E0-41F57C836577}"/>
              </c:ext>
            </c:extLst>
          </c:dPt>
          <c:dLbls>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'Program građenja komun.infrastr'!$A$3:$A$5</c:f>
              <c:strCache>
                <c:ptCount val="3"/>
                <c:pt idx="0">
                  <c:v>Javne površine</c:v>
                </c:pt>
                <c:pt idx="1">
                  <c:v>Nerazvrstane ceste</c:v>
                </c:pt>
                <c:pt idx="2">
                  <c:v>Sanacija deponije komunalnog otpada</c:v>
                </c:pt>
              </c:strCache>
            </c:strRef>
          </c:cat>
          <c:val>
            <c:numRef>
              <c:f>'Program građenja komun.infrastr'!$B$3:$B$5</c:f>
              <c:numCache>
                <c:formatCode>#,##0.00</c:formatCode>
                <c:ptCount val="3"/>
                <c:pt idx="0">
                  <c:v>1531954.49</c:v>
                </c:pt>
                <c:pt idx="1">
                  <c:v>1115856.6000000001</c:v>
                </c:pt>
                <c:pt idx="2">
                  <c:v>1413753.63</c:v>
                </c:pt>
              </c:numCache>
            </c:numRef>
          </c:val>
          <c:extLst>
            <c:ext xmlns:c16="http://schemas.microsoft.com/office/drawing/2014/chart" uri="{C3380CC4-5D6E-409C-BE32-E72D297353CC}">
              <c16:uniqueId val="{00000006-30A3-46BF-82E0-41F57C836577}"/>
            </c:ext>
          </c:extLst>
        </c:ser>
        <c:dLbls>
          <c:dLblPos val="ctr"/>
          <c:showLegendKey val="0"/>
          <c:showVal val="0"/>
          <c:showCatName val="0"/>
          <c:showSerName val="0"/>
          <c:showPercent val="1"/>
          <c:showBubbleSize val="0"/>
          <c:showLeaderLines val="1"/>
        </c:dLbls>
      </c:pie3DChart>
      <c:spPr>
        <a:noFill/>
        <a:ln>
          <a:noFill/>
        </a:ln>
        <a:effectLst/>
      </c:spPr>
    </c:plotArea>
    <c:legend>
      <c:legendPos val="b"/>
      <c:layout>
        <c:manualLayout>
          <c:xMode val="edge"/>
          <c:yMode val="edge"/>
          <c:x val="0.62620717908895673"/>
          <c:y val="0.31607765725121068"/>
          <c:w val="0.36343593626993703"/>
          <c:h val="0.50670159557710259"/>
        </c:manualLayout>
      </c:layout>
      <c:overlay val="0"/>
      <c:spPr>
        <a:noFill/>
        <a:ln>
          <a:noFill/>
        </a:ln>
        <a:effectLst/>
      </c:spPr>
      <c:txPr>
        <a:bodyPr rot="0" spcFirstLastPara="1" vertOverflow="ellipsis" vert="horz" wrap="square" anchor="t" anchorCtr="1"/>
        <a:lstStyle/>
        <a:p>
          <a:pPr>
            <a:defRPr sz="900"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Planirana izgradnja ili uređenje javnih površina u 2025. godini</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plotArea>
      <c:layout>
        <c:manualLayout>
          <c:layoutTarget val="inner"/>
          <c:xMode val="edge"/>
          <c:yMode val="edge"/>
          <c:x val="0.29748136782305967"/>
          <c:y val="0.37315982736253039"/>
          <c:w val="0.32905669407861449"/>
          <c:h val="0.53425508737436367"/>
        </c:manualLayout>
      </c:layout>
      <c:doughnut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FEB6-4249-A3A6-64D9F319DEBA}"/>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FEB6-4249-A3A6-64D9F319DEBA}"/>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5-FEB6-4249-A3A6-64D9F319DEBA}"/>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7-FEB6-4249-A3A6-64D9F319DEBA}"/>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9-FEB6-4249-A3A6-64D9F319DEBA}"/>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B-FEB6-4249-A3A6-64D9F319DEBA}"/>
              </c:ext>
            </c:extLst>
          </c:dPt>
          <c:dPt>
            <c:idx val="6"/>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w="9525" cap="flat" cmpd="sng" algn="ctr">
                <a:solidFill>
                  <a:schemeClr val="accent1">
                    <a:lumMod val="60000"/>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D-FEB6-4249-A3A6-64D9F319DEBA}"/>
              </c:ext>
            </c:extLst>
          </c:dPt>
          <c:dLbls>
            <c:dLbl>
              <c:idx val="0"/>
              <c:layout>
                <c:manualLayout>
                  <c:x val="-7.5661199233861429E-2"/>
                  <c:y val="-0.1530590526537425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EB6-4249-A3A6-64D9F319DEBA}"/>
                </c:ext>
              </c:extLst>
            </c:dLbl>
            <c:dLbl>
              <c:idx val="1"/>
              <c:layout>
                <c:manualLayout>
                  <c:x val="0.1892738839829704"/>
                  <c:y val="-0.1825078143681525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EB6-4249-A3A6-64D9F319DEBA}"/>
                </c:ext>
              </c:extLst>
            </c:dLbl>
            <c:dLbl>
              <c:idx val="2"/>
              <c:layout>
                <c:manualLayout>
                  <c:x val="0.2996691034471835"/>
                  <c:y val="-9.30679033666706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FEB6-4249-A3A6-64D9F319DEBA}"/>
                </c:ext>
              </c:extLst>
            </c:dLbl>
            <c:dLbl>
              <c:idx val="3"/>
              <c:layout>
                <c:manualLayout>
                  <c:x val="0.18221235270880312"/>
                  <c:y val="-5.64682912781623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EB6-4249-A3A6-64D9F319DEBA}"/>
                </c:ext>
              </c:extLst>
            </c:dLbl>
            <c:dLbl>
              <c:idx val="4"/>
              <c:layout>
                <c:manualLayout>
                  <c:x val="0.35088284537602643"/>
                  <c:y val="4.57745845121665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FEB6-4249-A3A6-64D9F319DEBA}"/>
                </c:ext>
              </c:extLst>
            </c:dLbl>
            <c:dLbl>
              <c:idx val="5"/>
              <c:layout>
                <c:manualLayout>
                  <c:x val="-0.22427603203943314"/>
                  <c:y val="7.045353492290192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FEB6-4249-A3A6-64D9F319DEBA}"/>
                </c:ext>
              </c:extLst>
            </c:dLbl>
            <c:dLbl>
              <c:idx val="6"/>
              <c:layout>
                <c:manualLayout>
                  <c:x val="-0.18730745532963647"/>
                  <c:y val="-7.749888841519211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FEB6-4249-A3A6-64D9F319DEBA}"/>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1"/>
            <c:showCatName val="1"/>
            <c:showSerName val="0"/>
            <c:showPercent val="0"/>
            <c:showBubbleSize val="0"/>
            <c:showLeaderLines val="1"/>
            <c:leaderLines>
              <c:spPr>
                <a:ln w="9525">
                  <a:solidFill>
                    <a:schemeClr val="accent5">
                      <a:lumMod val="75000"/>
                    </a:schemeClr>
                  </a:solidFill>
                </a:ln>
                <a:effectLst/>
              </c:spPr>
            </c:leaderLines>
            <c:extLst>
              <c:ext xmlns:c15="http://schemas.microsoft.com/office/drawing/2012/chart" uri="{CE6537A1-D6FC-4f65-9D91-7224C49458BB}"/>
            </c:extLst>
          </c:dLbls>
          <c:cat>
            <c:strRef>
              <c:f>'Program građenja komun.infrastr'!$A$10:$A$16</c:f>
              <c:strCache>
                <c:ptCount val="7"/>
                <c:pt idx="0">
                  <c:v>Izgradnja parkirališta između Cvjetnog trga i tržnog centra</c:v>
                </c:pt>
                <c:pt idx="1">
                  <c:v>Izgradnja šetnice između kanala Laminac i Ulice Prkos</c:v>
                </c:pt>
                <c:pt idx="2">
                  <c:v>Izgradnja dijela sjevernog nogostupa u Kovačevcu</c:v>
                </c:pt>
                <c:pt idx="3">
                  <c:v>Izgradnja nogostupa u Ljupini</c:v>
                </c:pt>
                <c:pt idx="4">
                  <c:v>Projekt za izmjenu građevinske dozvole šetnice uz potok, Potočna ulica</c:v>
                </c:pt>
                <c:pt idx="5">
                  <c:v>Rekonstrukcija dijela Gajeve ulice: od KT Paun do križanja sa Slavčom</c:v>
                </c:pt>
                <c:pt idx="6">
                  <c:v>Rekonstrukcija zapadnog dijela Trga kralja Tomislava</c:v>
                </c:pt>
              </c:strCache>
            </c:strRef>
          </c:cat>
          <c:val>
            <c:numRef>
              <c:f>'Program građenja komun.infrastr'!$B$10:$B$16</c:f>
              <c:numCache>
                <c:formatCode>#,##0.00</c:formatCode>
                <c:ptCount val="7"/>
                <c:pt idx="0">
                  <c:v>24000</c:v>
                </c:pt>
                <c:pt idx="1">
                  <c:v>225800</c:v>
                </c:pt>
                <c:pt idx="2">
                  <c:v>152816.25</c:v>
                </c:pt>
                <c:pt idx="3">
                  <c:v>195000</c:v>
                </c:pt>
                <c:pt idx="4">
                  <c:v>3250</c:v>
                </c:pt>
                <c:pt idx="5">
                  <c:v>656088.24</c:v>
                </c:pt>
                <c:pt idx="6">
                  <c:v>275000</c:v>
                </c:pt>
              </c:numCache>
            </c:numRef>
          </c:val>
          <c:extLst>
            <c:ext xmlns:c16="http://schemas.microsoft.com/office/drawing/2014/chart" uri="{C3380CC4-5D6E-409C-BE32-E72D297353CC}">
              <c16:uniqueId val="{0000000E-FEB6-4249-A3A6-64D9F319DEBA}"/>
            </c:ext>
          </c:extLst>
        </c:ser>
        <c:dLbls>
          <c:showLegendKey val="0"/>
          <c:showVal val="0"/>
          <c:showCatName val="0"/>
          <c:showSerName val="0"/>
          <c:showPercent val="1"/>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PLANIRANA IZGRADNJA ILI REKONSTRUKCIJA NERAZVRSTANIH CESTA U 2025. GODINI</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plotArea>
      <c:layout>
        <c:manualLayout>
          <c:layoutTarget val="inner"/>
          <c:xMode val="edge"/>
          <c:yMode val="edge"/>
          <c:x val="0.36541939476621504"/>
          <c:y val="0.30998699494421927"/>
          <c:w val="0.33409796501795835"/>
          <c:h val="0.46071768060836493"/>
        </c:manualLayout>
      </c:layout>
      <c:doughnut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A2F6-46F1-98F9-CB3301765CE2}"/>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A2F6-46F1-98F9-CB3301765CE2}"/>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5-A2F6-46F1-98F9-CB3301765CE2}"/>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7-A2F6-46F1-98F9-CB3301765CE2}"/>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9-A2F6-46F1-98F9-CB3301765CE2}"/>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B-A2F6-46F1-98F9-CB3301765CE2}"/>
              </c:ext>
            </c:extLst>
          </c:dPt>
          <c:dPt>
            <c:idx val="6"/>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w="9525" cap="flat" cmpd="sng" algn="ctr">
                <a:solidFill>
                  <a:schemeClr val="accent1">
                    <a:lumMod val="60000"/>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D-A2F6-46F1-98F9-CB3301765CE2}"/>
              </c:ext>
            </c:extLst>
          </c:dPt>
          <c:dPt>
            <c:idx val="7"/>
            <c:bubble3D val="0"/>
            <c:spPr>
              <a:gradFill rotWithShape="1">
                <a:gsLst>
                  <a:gs pos="0">
                    <a:schemeClr val="accent2">
                      <a:lumMod val="60000"/>
                      <a:tint val="50000"/>
                      <a:satMod val="300000"/>
                    </a:schemeClr>
                  </a:gs>
                  <a:gs pos="35000">
                    <a:schemeClr val="accent2">
                      <a:lumMod val="60000"/>
                      <a:tint val="37000"/>
                      <a:satMod val="300000"/>
                    </a:schemeClr>
                  </a:gs>
                  <a:gs pos="100000">
                    <a:schemeClr val="accent2">
                      <a:lumMod val="60000"/>
                      <a:tint val="15000"/>
                      <a:satMod val="350000"/>
                    </a:schemeClr>
                  </a:gs>
                </a:gsLst>
                <a:lin ang="16200000" scaled="1"/>
              </a:gradFill>
              <a:ln w="9525" cap="flat" cmpd="sng" algn="ctr">
                <a:solidFill>
                  <a:schemeClr val="accent2">
                    <a:lumMod val="60000"/>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F-A2F6-46F1-98F9-CB3301765CE2}"/>
              </c:ext>
            </c:extLst>
          </c:dPt>
          <c:dPt>
            <c:idx val="8"/>
            <c:bubble3D val="0"/>
            <c:spPr>
              <a:gradFill rotWithShape="1">
                <a:gsLst>
                  <a:gs pos="0">
                    <a:schemeClr val="accent3">
                      <a:lumMod val="60000"/>
                      <a:tint val="50000"/>
                      <a:satMod val="300000"/>
                    </a:schemeClr>
                  </a:gs>
                  <a:gs pos="35000">
                    <a:schemeClr val="accent3">
                      <a:lumMod val="60000"/>
                      <a:tint val="37000"/>
                      <a:satMod val="300000"/>
                    </a:schemeClr>
                  </a:gs>
                  <a:gs pos="100000">
                    <a:schemeClr val="accent3">
                      <a:lumMod val="60000"/>
                      <a:tint val="15000"/>
                      <a:satMod val="350000"/>
                    </a:schemeClr>
                  </a:gs>
                </a:gsLst>
                <a:lin ang="16200000" scaled="1"/>
              </a:gradFill>
              <a:ln w="9525" cap="flat" cmpd="sng" algn="ctr">
                <a:solidFill>
                  <a:schemeClr val="accent3">
                    <a:lumMod val="60000"/>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11-A2F6-46F1-98F9-CB3301765CE2}"/>
              </c:ext>
            </c:extLst>
          </c:dPt>
          <c:dLbls>
            <c:dLbl>
              <c:idx val="0"/>
              <c:layout>
                <c:manualLayout>
                  <c:x val="0.21984075496393071"/>
                  <c:y val="-0.13955651067332075"/>
                </c:manualLayout>
              </c:layout>
              <c:showLegendKey val="0"/>
              <c:showVal val="1"/>
              <c:showCatName val="1"/>
              <c:showSerName val="0"/>
              <c:showPercent val="0"/>
              <c:showBubbleSize val="0"/>
              <c:extLst>
                <c:ext xmlns:c15="http://schemas.microsoft.com/office/drawing/2012/chart" uri="{CE6537A1-D6FC-4f65-9D91-7224C49458BB}">
                  <c15:layout>
                    <c:manualLayout>
                      <c:w val="0.26383766065050168"/>
                      <c:h val="0.13319523521098325"/>
                    </c:manualLayout>
                  </c15:layout>
                </c:ext>
                <c:ext xmlns:c16="http://schemas.microsoft.com/office/drawing/2014/chart" uri="{C3380CC4-5D6E-409C-BE32-E72D297353CC}">
                  <c16:uniqueId val="{00000001-A2F6-46F1-98F9-CB3301765CE2}"/>
                </c:ext>
              </c:extLst>
            </c:dLbl>
            <c:dLbl>
              <c:idx val="1"/>
              <c:layout>
                <c:manualLayout>
                  <c:x val="0.21269894592450095"/>
                  <c:y val="9.8993034524530593E-2"/>
                </c:manualLayout>
              </c:layout>
              <c:showLegendKey val="0"/>
              <c:showVal val="1"/>
              <c:showCatName val="1"/>
              <c:showSerName val="0"/>
              <c:showPercent val="0"/>
              <c:showBubbleSize val="0"/>
              <c:extLst>
                <c:ext xmlns:c15="http://schemas.microsoft.com/office/drawing/2012/chart" uri="{CE6537A1-D6FC-4f65-9D91-7224C49458BB}">
                  <c15:layout>
                    <c:manualLayout>
                      <c:w val="0.25013795942761891"/>
                      <c:h val="0.24642270307469155"/>
                    </c:manualLayout>
                  </c15:layout>
                </c:ext>
                <c:ext xmlns:c16="http://schemas.microsoft.com/office/drawing/2014/chart" uri="{C3380CC4-5D6E-409C-BE32-E72D297353CC}">
                  <c16:uniqueId val="{00000003-A2F6-46F1-98F9-CB3301765CE2}"/>
                </c:ext>
              </c:extLst>
            </c:dLbl>
            <c:dLbl>
              <c:idx val="2"/>
              <c:layout>
                <c:manualLayout>
                  <c:x val="-8.0542775834210378E-2"/>
                  <c:y val="0.19602281445588524"/>
                </c:manualLayout>
              </c:layout>
              <c:showLegendKey val="0"/>
              <c:showVal val="1"/>
              <c:showCatName val="1"/>
              <c:showSerName val="0"/>
              <c:showPercent val="0"/>
              <c:showBubbleSize val="0"/>
              <c:extLst>
                <c:ext xmlns:c15="http://schemas.microsoft.com/office/drawing/2012/chart" uri="{CE6537A1-D6FC-4f65-9D91-7224C49458BB}">
                  <c15:layout>
                    <c:manualLayout>
                      <c:w val="0.31786439184795179"/>
                      <c:h val="0.17375134419930074"/>
                    </c:manualLayout>
                  </c15:layout>
                </c:ext>
                <c:ext xmlns:c16="http://schemas.microsoft.com/office/drawing/2014/chart" uri="{C3380CC4-5D6E-409C-BE32-E72D297353CC}">
                  <c16:uniqueId val="{00000005-A2F6-46F1-98F9-CB3301765CE2}"/>
                </c:ext>
              </c:extLst>
            </c:dLbl>
            <c:dLbl>
              <c:idx val="3"/>
              <c:layout>
                <c:manualLayout>
                  <c:x val="-0.22950790272306482"/>
                  <c:y val="0.13530173632142137"/>
                </c:manualLayout>
              </c:layout>
              <c:showLegendKey val="0"/>
              <c:showVal val="1"/>
              <c:showCatName val="1"/>
              <c:showSerName val="0"/>
              <c:showPercent val="0"/>
              <c:showBubbleSize val="0"/>
              <c:extLst>
                <c:ext xmlns:c15="http://schemas.microsoft.com/office/drawing/2012/chart" uri="{CE6537A1-D6FC-4f65-9D91-7224C49458BB}">
                  <c15:layout>
                    <c:manualLayout>
                      <c:w val="0.32052206000068229"/>
                      <c:h val="9.9747829598223273E-2"/>
                    </c:manualLayout>
                  </c15:layout>
                </c:ext>
                <c:ext xmlns:c16="http://schemas.microsoft.com/office/drawing/2014/chart" uri="{C3380CC4-5D6E-409C-BE32-E72D297353CC}">
                  <c16:uniqueId val="{00000007-A2F6-46F1-98F9-CB3301765CE2}"/>
                </c:ext>
              </c:extLst>
            </c:dLbl>
            <c:dLbl>
              <c:idx val="4"/>
              <c:layout>
                <c:manualLayout>
                  <c:x val="-0.25372067043015972"/>
                  <c:y val="3.5019483141530389E-2"/>
                </c:manualLayout>
              </c:layout>
              <c:showLegendKey val="0"/>
              <c:showVal val="1"/>
              <c:showCatName val="1"/>
              <c:showSerName val="0"/>
              <c:showPercent val="0"/>
              <c:showBubbleSize val="0"/>
              <c:extLst>
                <c:ext xmlns:c15="http://schemas.microsoft.com/office/drawing/2012/chart" uri="{CE6537A1-D6FC-4f65-9D91-7224C49458BB}">
                  <c15:layout>
                    <c:manualLayout>
                      <c:w val="0.27758849501394034"/>
                      <c:h val="0.1051108419139915"/>
                    </c:manualLayout>
                  </c15:layout>
                </c:ext>
                <c:ext xmlns:c16="http://schemas.microsoft.com/office/drawing/2014/chart" uri="{C3380CC4-5D6E-409C-BE32-E72D297353CC}">
                  <c16:uniqueId val="{00000009-A2F6-46F1-98F9-CB3301765CE2}"/>
                </c:ext>
              </c:extLst>
            </c:dLbl>
            <c:dLbl>
              <c:idx val="5"/>
              <c:layout>
                <c:manualLayout>
                  <c:x val="-0.24051423907366631"/>
                  <c:y val="-5.402927518675555E-2"/>
                </c:manualLayout>
              </c:layout>
              <c:showLegendKey val="0"/>
              <c:showVal val="1"/>
              <c:showCatName val="1"/>
              <c:showSerName val="0"/>
              <c:showPercent val="0"/>
              <c:showBubbleSize val="0"/>
              <c:extLst>
                <c:ext xmlns:c15="http://schemas.microsoft.com/office/drawing/2012/chart" uri="{CE6537A1-D6FC-4f65-9D91-7224C49458BB}">
                  <c15:layout>
                    <c:manualLayout>
                      <c:w val="0.31256641008077246"/>
                      <c:h val="0.13075186755501716"/>
                    </c:manualLayout>
                  </c15:layout>
                </c:ext>
                <c:ext xmlns:c16="http://schemas.microsoft.com/office/drawing/2014/chart" uri="{C3380CC4-5D6E-409C-BE32-E72D297353CC}">
                  <c16:uniqueId val="{0000000B-A2F6-46F1-98F9-CB3301765CE2}"/>
                </c:ext>
              </c:extLst>
            </c:dLbl>
            <c:dLbl>
              <c:idx val="6"/>
              <c:layout>
                <c:manualLayout>
                  <c:x val="-0.2335776716907812"/>
                  <c:y val="-0.13765667272360191"/>
                </c:manualLayout>
              </c:layout>
              <c:showLegendKey val="0"/>
              <c:showVal val="1"/>
              <c:showCatName val="1"/>
              <c:showSerName val="0"/>
              <c:showPercent val="0"/>
              <c:showBubbleSize val="0"/>
              <c:extLst>
                <c:ext xmlns:c15="http://schemas.microsoft.com/office/drawing/2012/chart" uri="{CE6537A1-D6FC-4f65-9D91-7224C49458BB}">
                  <c15:layout>
                    <c:manualLayout>
                      <c:w val="0.3426125920424255"/>
                      <c:h val="9.307712497476274E-2"/>
                    </c:manualLayout>
                  </c15:layout>
                </c:ext>
                <c:ext xmlns:c16="http://schemas.microsoft.com/office/drawing/2014/chart" uri="{C3380CC4-5D6E-409C-BE32-E72D297353CC}">
                  <c16:uniqueId val="{0000000D-A2F6-46F1-98F9-CB3301765CE2}"/>
                </c:ext>
              </c:extLst>
            </c:dLbl>
            <c:dLbl>
              <c:idx val="7"/>
              <c:layout>
                <c:manualLayout>
                  <c:x val="-4.3116053283783297E-2"/>
                  <c:y val="-0.19240702604482132"/>
                </c:manualLayout>
              </c:layout>
              <c:showLegendKey val="0"/>
              <c:showVal val="1"/>
              <c:showCatName val="1"/>
              <c:showSerName val="0"/>
              <c:showPercent val="0"/>
              <c:showBubbleSize val="0"/>
              <c:extLst>
                <c:ext xmlns:c15="http://schemas.microsoft.com/office/drawing/2012/chart" uri="{CE6537A1-D6FC-4f65-9D91-7224C49458BB}">
                  <c15:layout>
                    <c:manualLayout>
                      <c:w val="0.34879392382207131"/>
                      <c:h val="9.891621239652737E-2"/>
                    </c:manualLayout>
                  </c15:layout>
                </c:ext>
                <c:ext xmlns:c16="http://schemas.microsoft.com/office/drawing/2014/chart" uri="{C3380CC4-5D6E-409C-BE32-E72D297353CC}">
                  <c16:uniqueId val="{0000000F-A2F6-46F1-98F9-CB3301765CE2}"/>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1"/>
            <c:showCatName val="1"/>
            <c:showSerName val="0"/>
            <c:showPercent val="0"/>
            <c:showBubbleSize val="0"/>
            <c:showLeaderLines val="1"/>
            <c:leaderLines>
              <c:spPr>
                <a:ln w="9525">
                  <a:solidFill>
                    <a:schemeClr val="accent5">
                      <a:lumMod val="75000"/>
                    </a:schemeClr>
                  </a:solidFill>
                </a:ln>
                <a:effectLst/>
              </c:spPr>
            </c:leaderLines>
            <c:extLst>
              <c:ext xmlns:c15="http://schemas.microsoft.com/office/drawing/2012/chart" uri="{CE6537A1-D6FC-4f65-9D91-7224C49458BB}"/>
            </c:extLst>
          </c:dLbls>
          <c:cat>
            <c:strRef>
              <c:f>'Program građenja komun.infrastr'!$A$21:$A$28</c:f>
              <c:strCache>
                <c:ptCount val="8"/>
                <c:pt idx="0">
                  <c:v>Rekonstrukcija Ulice Ernesta Purgarića</c:v>
                </c:pt>
                <c:pt idx="1">
                  <c:v>Gradnja prometnice u Ulici Ivana Meštrovića, prema crkvi Kraljice Svete Krunice</c:v>
                </c:pt>
                <c:pt idx="2">
                  <c:v>Izgradnja mosta preko Šumetlice između ulica Prkos i Vinogradska</c:v>
                </c:pt>
                <c:pt idx="3">
                  <c:v>Idejni projekt i otkup zemljišta za gradnju dijela ceste U Matakovom dolu</c:v>
                </c:pt>
                <c:pt idx="4">
                  <c:v>Glavni projekt rekonstrukcije Ulice Grgura Ninskog</c:v>
                </c:pt>
                <c:pt idx="5">
                  <c:v>Glavni projekt rekonstrukcije Ulice Matije Gupca</c:v>
                </c:pt>
                <c:pt idx="6">
                  <c:v>Izgradnja prometnice - odvojak Gajeve prema jugu</c:v>
                </c:pt>
                <c:pt idx="7">
                  <c:v>Rekonstrukcija preostalog dijela kolnika Ulice Mala</c:v>
                </c:pt>
              </c:strCache>
            </c:strRef>
          </c:cat>
          <c:val>
            <c:numRef>
              <c:f>'Program građenja komun.infrastr'!$B$21:$B$28</c:f>
              <c:numCache>
                <c:formatCode>#,##0.00</c:formatCode>
                <c:ptCount val="8"/>
                <c:pt idx="0">
                  <c:v>253760</c:v>
                </c:pt>
                <c:pt idx="1">
                  <c:v>220298</c:v>
                </c:pt>
                <c:pt idx="2">
                  <c:v>384523.6</c:v>
                </c:pt>
                <c:pt idx="3">
                  <c:v>34150</c:v>
                </c:pt>
                <c:pt idx="4">
                  <c:v>5625</c:v>
                </c:pt>
                <c:pt idx="5">
                  <c:v>12500</c:v>
                </c:pt>
                <c:pt idx="6">
                  <c:v>35000</c:v>
                </c:pt>
                <c:pt idx="7">
                  <c:v>170000</c:v>
                </c:pt>
              </c:numCache>
            </c:numRef>
          </c:val>
          <c:extLst>
            <c:ext xmlns:c16="http://schemas.microsoft.com/office/drawing/2014/chart" uri="{C3380CC4-5D6E-409C-BE32-E72D297353CC}">
              <c16:uniqueId val="{00000012-A2F6-46F1-98F9-CB3301765CE2}"/>
            </c:ext>
          </c:extLst>
        </c:ser>
        <c:dLbls>
          <c:showLegendKey val="0"/>
          <c:showVal val="0"/>
          <c:showCatName val="0"/>
          <c:showSerName val="0"/>
          <c:showPercent val="1"/>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en-US"/>
              <a:t>Struktura </a:t>
            </a:r>
            <a:r>
              <a:rPr lang="hr-HR"/>
              <a:t>Programa za predškolski odgoj i obrazovanje za </a:t>
            </a:r>
            <a:r>
              <a:rPr lang="en-US"/>
              <a:t>202</a:t>
            </a:r>
            <a:r>
              <a:rPr lang="hr-HR"/>
              <a:t>5</a:t>
            </a:r>
            <a:r>
              <a:rPr lang="en-US"/>
              <a:t>. godin</a:t>
            </a:r>
            <a:r>
              <a:rPr lang="hr-HR"/>
              <a:t>u</a:t>
            </a:r>
            <a:endParaRPr lang="en-US"/>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plotArea>
      <c:layout>
        <c:manualLayout>
          <c:layoutTarget val="inner"/>
          <c:xMode val="edge"/>
          <c:yMode val="edge"/>
          <c:x val="0.34530497914983405"/>
          <c:y val="0.48692233389454026"/>
          <c:w val="0.4600920989327128"/>
          <c:h val="0.48700451741145862"/>
        </c:manualLayout>
      </c:layout>
      <c:pieChart>
        <c:varyColors val="1"/>
        <c:ser>
          <c:idx val="0"/>
          <c:order val="0"/>
          <c:dPt>
            <c:idx val="0"/>
            <c:bubble3D val="0"/>
            <c:spPr>
              <a:gradFill rotWithShape="1">
                <a:gsLst>
                  <a:gs pos="0">
                    <a:schemeClr val="accent1">
                      <a:tint val="62000"/>
                      <a:hueMod val="94000"/>
                      <a:satMod val="140000"/>
                      <a:lumMod val="110000"/>
                    </a:schemeClr>
                  </a:gs>
                  <a:gs pos="100000">
                    <a:schemeClr val="accent1">
                      <a:tint val="84000"/>
                      <a:satMod val="160000"/>
                    </a:schemeClr>
                  </a:gs>
                </a:gsLst>
                <a:lin ang="5400000" scaled="0"/>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950C-4FC0-B6B7-60DF9DACEF06}"/>
              </c:ext>
            </c:extLst>
          </c:dPt>
          <c:dPt>
            <c:idx val="1"/>
            <c:bubble3D val="0"/>
            <c:spPr>
              <a:gradFill rotWithShape="1">
                <a:gsLst>
                  <a:gs pos="0">
                    <a:schemeClr val="accent3">
                      <a:tint val="62000"/>
                      <a:hueMod val="94000"/>
                      <a:satMod val="140000"/>
                      <a:lumMod val="110000"/>
                    </a:schemeClr>
                  </a:gs>
                  <a:gs pos="100000">
                    <a:schemeClr val="accent3">
                      <a:tint val="84000"/>
                      <a:satMod val="160000"/>
                    </a:schemeClr>
                  </a:gs>
                </a:gsLst>
                <a:lin ang="5400000" scaled="0"/>
              </a:gradFill>
              <a:ln w="9525" cap="flat" cmpd="sng" algn="ctr">
                <a:solidFill>
                  <a:schemeClr val="accent3">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950C-4FC0-B6B7-60DF9DACEF06}"/>
              </c:ext>
            </c:extLst>
          </c:dPt>
          <c:dPt>
            <c:idx val="2"/>
            <c:bubble3D val="0"/>
            <c:spPr>
              <a:gradFill rotWithShape="1">
                <a:gsLst>
                  <a:gs pos="0">
                    <a:schemeClr val="accent5">
                      <a:tint val="62000"/>
                      <a:hueMod val="94000"/>
                      <a:satMod val="140000"/>
                      <a:lumMod val="110000"/>
                    </a:schemeClr>
                  </a:gs>
                  <a:gs pos="100000">
                    <a:schemeClr val="accent5">
                      <a:tint val="84000"/>
                      <a:satMod val="160000"/>
                    </a:schemeClr>
                  </a:gs>
                </a:gsLst>
                <a:lin ang="5400000" scaled="0"/>
              </a:gradFill>
              <a:ln w="9525" cap="flat" cmpd="sng" algn="ctr">
                <a:solidFill>
                  <a:schemeClr val="accent5">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5-950C-4FC0-B6B7-60DF9DACEF06}"/>
              </c:ext>
            </c:extLst>
          </c:dPt>
          <c:dPt>
            <c:idx val="3"/>
            <c:bubble3D val="0"/>
            <c:spPr>
              <a:gradFill rotWithShape="1">
                <a:gsLst>
                  <a:gs pos="0">
                    <a:schemeClr val="accent1">
                      <a:lumMod val="60000"/>
                      <a:tint val="62000"/>
                      <a:hueMod val="94000"/>
                      <a:satMod val="140000"/>
                      <a:lumMod val="110000"/>
                    </a:schemeClr>
                  </a:gs>
                  <a:gs pos="100000">
                    <a:schemeClr val="accent1">
                      <a:lumMod val="60000"/>
                      <a:tint val="84000"/>
                      <a:satMod val="160000"/>
                    </a:schemeClr>
                  </a:gs>
                </a:gsLst>
                <a:lin ang="5400000" scaled="0"/>
              </a:gradFill>
              <a:ln w="9525" cap="flat" cmpd="sng" algn="ctr">
                <a:solidFill>
                  <a:schemeClr val="accent1">
                    <a:lumMod val="60000"/>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7-950C-4FC0-B6B7-60DF9DACEF06}"/>
              </c:ext>
            </c:extLst>
          </c:dPt>
          <c:dLbls>
            <c:dLbl>
              <c:idx val="0"/>
              <c:layout>
                <c:manualLayout>
                  <c:x val="-9.8541633543337559E-3"/>
                  <c:y val="-7.1482981988143179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950C-4FC0-B6B7-60DF9DACEF06}"/>
                </c:ext>
              </c:extLst>
            </c:dLbl>
            <c:dLbl>
              <c:idx val="1"/>
              <c:layout>
                <c:manualLayout>
                  <c:x val="-0.16991801427631648"/>
                  <c:y val="-0.12974522813569309"/>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50C-4FC0-B6B7-60DF9DACEF06}"/>
                </c:ext>
              </c:extLst>
            </c:dLbl>
            <c:dLbl>
              <c:idx val="2"/>
              <c:layout>
                <c:manualLayout>
                  <c:x val="0.19758696530113323"/>
                  <c:y val="-1.9549630455897984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9251346932211114"/>
                      <c:h val="0.2491145576605075"/>
                    </c:manualLayout>
                  </c15:layout>
                </c:ext>
                <c:ext xmlns:c16="http://schemas.microsoft.com/office/drawing/2014/chart" uri="{C3380CC4-5D6E-409C-BE32-E72D297353CC}">
                  <c16:uniqueId val="{00000005-950C-4FC0-B6B7-60DF9DACEF06}"/>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1"/>
            <c:showCatName val="1"/>
            <c:showSerName val="0"/>
            <c:showPercent val="0"/>
            <c:showBubbleSize val="0"/>
            <c:showLeaderLines val="1"/>
            <c:leaderLines>
              <c:spPr>
                <a:ln w="9525">
                  <a:solidFill>
                    <a:schemeClr val="accent5">
                      <a:lumMod val="75000"/>
                    </a:schemeClr>
                  </a:solidFill>
                </a:ln>
                <a:effectLst/>
              </c:spPr>
            </c:leaderLines>
            <c:extLst>
              <c:ext xmlns:c15="http://schemas.microsoft.com/office/drawing/2012/chart" uri="{CE6537A1-D6FC-4f65-9D91-7224C49458BB}"/>
            </c:extLst>
          </c:dLbls>
          <c:cat>
            <c:strRef>
              <c:f>'Prog.predškol.odg.i obraz.'!$A$3:$A$5</c:f>
              <c:strCache>
                <c:ptCount val="3"/>
                <c:pt idx="0">
                  <c:v>Redovna djelatnost Dječjeg vrtića</c:v>
                </c:pt>
                <c:pt idx="1">
                  <c:v>Predškola</c:v>
                </c:pt>
                <c:pt idx="2">
                  <c:v>Sufinanciranje Programa za djecu s teškoćama u razvoju</c:v>
                </c:pt>
              </c:strCache>
            </c:strRef>
          </c:cat>
          <c:val>
            <c:numRef>
              <c:f>'Prog.predškol.odg.i obraz.'!$B$3:$B$5</c:f>
              <c:numCache>
                <c:formatCode>#,##0.00</c:formatCode>
                <c:ptCount val="3"/>
                <c:pt idx="0">
                  <c:v>3094417.4</c:v>
                </c:pt>
                <c:pt idx="1">
                  <c:v>23500</c:v>
                </c:pt>
                <c:pt idx="2">
                  <c:v>5000</c:v>
                </c:pt>
              </c:numCache>
            </c:numRef>
          </c:val>
          <c:extLst>
            <c:ext xmlns:c16="http://schemas.microsoft.com/office/drawing/2014/chart" uri="{C3380CC4-5D6E-409C-BE32-E72D297353CC}">
              <c16:uniqueId val="{00000008-950C-4FC0-B6B7-60DF9DACEF06}"/>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Struktura Programa javna uprava i administracija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2E95-4A68-98B2-1F10AF48E11A}"/>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2E95-4A68-98B2-1F10AF48E11A}"/>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2E95-4A68-98B2-1F10AF48E11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'Program javna uprava i administ'!$A$13:$A$15</c:f>
              <c:strCache>
                <c:ptCount val="3"/>
                <c:pt idx="0">
                  <c:v>Stručna služba Grada</c:v>
                </c:pt>
                <c:pt idx="1">
                  <c:v>Upravni odjel za financije</c:v>
                </c:pt>
                <c:pt idx="2">
                  <c:v>Upravni odjel za komunalne djelatnosti</c:v>
                </c:pt>
              </c:strCache>
            </c:strRef>
          </c:cat>
          <c:val>
            <c:numRef>
              <c:f>'Program javna uprava i administ'!$B$13:$B$15</c:f>
              <c:numCache>
                <c:formatCode>#,##0.00</c:formatCode>
                <c:ptCount val="3"/>
                <c:pt idx="0">
                  <c:v>2118665.9700000002</c:v>
                </c:pt>
                <c:pt idx="1">
                  <c:v>217860</c:v>
                </c:pt>
                <c:pt idx="2">
                  <c:v>611720</c:v>
                </c:pt>
              </c:numCache>
            </c:numRef>
          </c:val>
          <c:extLst>
            <c:ext xmlns:c16="http://schemas.microsoft.com/office/drawing/2014/chart" uri="{C3380CC4-5D6E-409C-BE32-E72D297353CC}">
              <c16:uniqueId val="{00000006-2E95-4A68-98B2-1F10AF48E11A}"/>
            </c:ext>
          </c:extLst>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Struktura Programa Promicanje kulture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44DB-4651-A756-BF6E83808D82}"/>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44DB-4651-A756-BF6E83808D82}"/>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44DB-4651-A756-BF6E83808D8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'Program Promicanje kulture'!$A$4:$A$6</c:f>
              <c:strCache>
                <c:ptCount val="3"/>
                <c:pt idx="0">
                  <c:v>Gradska knjižnica Nova Gradiška</c:v>
                </c:pt>
                <c:pt idx="1">
                  <c:v>Gradski muzej Nova Gradiška</c:v>
                </c:pt>
                <c:pt idx="2">
                  <c:v>Dom kulture Nova Gradiška</c:v>
                </c:pt>
              </c:strCache>
            </c:strRef>
          </c:cat>
          <c:val>
            <c:numRef>
              <c:f>'Program Promicanje kulture'!$B$4:$B$6</c:f>
              <c:numCache>
                <c:formatCode>#,##0.00</c:formatCode>
                <c:ptCount val="3"/>
                <c:pt idx="0">
                  <c:v>700334</c:v>
                </c:pt>
                <c:pt idx="1">
                  <c:v>364112</c:v>
                </c:pt>
                <c:pt idx="2">
                  <c:v>466389</c:v>
                </c:pt>
              </c:numCache>
            </c:numRef>
          </c:val>
          <c:extLst>
            <c:ext xmlns:c16="http://schemas.microsoft.com/office/drawing/2014/chart" uri="{C3380CC4-5D6E-409C-BE32-E72D297353CC}">
              <c16:uniqueId val="{00000006-44DB-4651-A756-BF6E83808D82}"/>
            </c:ext>
          </c:extLst>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održavanja komunalne infrastrukture u 2025. godini</a:t>
            </a:r>
          </a:p>
        </c:rich>
      </c:tx>
      <c:layout>
        <c:manualLayout>
          <c:xMode val="edge"/>
          <c:yMode val="edge"/>
          <c:x val="8.5807377526085096E-2"/>
          <c:y val="3.2064108018173026E-2"/>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D663-4631-9593-F6C6B8060F65}"/>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D663-4631-9593-F6C6B8060F65}"/>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D663-4631-9593-F6C6B8060F65}"/>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D663-4631-9593-F6C6B8060F65}"/>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D663-4631-9593-F6C6B8060F65}"/>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B-D663-4631-9593-F6C6B8060F65}"/>
              </c:ext>
            </c:extLst>
          </c:dPt>
          <c:dPt>
            <c:idx val="6"/>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D-D663-4631-9593-F6C6B8060F65}"/>
              </c:ext>
            </c:extLst>
          </c:dPt>
          <c:dLbls>
            <c:dLbl>
              <c:idx val="3"/>
              <c:layout>
                <c:manualLayout>
                  <c:x val="5.1890201224846846E-2"/>
                  <c:y val="-0.154324146981627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663-4631-9593-F6C6B8060F65}"/>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'Prog.održavanja komun.infrast.'!$A$3:$A$4</c:f>
              <c:strCache>
                <c:ptCount val="2"/>
                <c:pt idx="0">
                  <c:v>Javna rasvjeta</c:v>
                </c:pt>
                <c:pt idx="1">
                  <c:v>Održavanje nerazvrstanih cesta i javnih površina</c:v>
                </c:pt>
              </c:strCache>
            </c:strRef>
          </c:cat>
          <c:val>
            <c:numRef>
              <c:f>'Prog.održavanja komun.infrast.'!$B$3:$B$4</c:f>
              <c:numCache>
                <c:formatCode>#,##0.00</c:formatCode>
                <c:ptCount val="2"/>
                <c:pt idx="0">
                  <c:v>300000</c:v>
                </c:pt>
                <c:pt idx="1">
                  <c:v>1220128</c:v>
                </c:pt>
              </c:numCache>
            </c:numRef>
          </c:val>
          <c:extLst>
            <c:ext xmlns:c16="http://schemas.microsoft.com/office/drawing/2014/chart" uri="{C3380CC4-5D6E-409C-BE32-E72D297353CC}">
              <c16:uniqueId val="{0000000E-D663-4631-9593-F6C6B8060F65}"/>
            </c:ext>
          </c:extLst>
        </c:ser>
        <c:dLbls>
          <c:dLblPos val="ctr"/>
          <c:showLegendKey val="0"/>
          <c:showVal val="0"/>
          <c:showCatName val="0"/>
          <c:showSerName val="0"/>
          <c:showPercent val="1"/>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organiziranja i provođenje zaštite i spašavanja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4408602150537633"/>
          <c:y val="0.3904966088115423"/>
          <c:w val="0.71182795698924728"/>
          <c:h val="0.54805946868585476"/>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8CF2-4F50-8BCE-5154DCD788AD}"/>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8CF2-4F50-8BCE-5154DCD788AD}"/>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8CF2-4F50-8BCE-5154DCD788AD}"/>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8CF2-4F50-8BCE-5154DCD788AD}"/>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8CF2-4F50-8BCE-5154DCD788AD}"/>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B-8CF2-4F50-8BCE-5154DCD788AD}"/>
              </c:ext>
            </c:extLst>
          </c:dPt>
          <c:dLbls>
            <c:dLbl>
              <c:idx val="0"/>
              <c:layout>
                <c:manualLayout>
                  <c:x val="5.9668106002878675E-2"/>
                  <c:y val="-1.2751307255737023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8CF2-4F50-8BCE-5154DCD788AD}"/>
                </c:ext>
              </c:extLst>
            </c:dLbl>
            <c:dLbl>
              <c:idx val="1"/>
              <c:layout>
                <c:manualLayout>
                  <c:x val="-6.7835069003471346E-2"/>
                  <c:y val="-5.0550124694070546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CF2-4F50-8BCE-5154DCD788AD}"/>
                </c:ext>
              </c:extLst>
            </c:dLbl>
            <c:dLbl>
              <c:idx val="2"/>
              <c:layout>
                <c:manualLayout>
                  <c:x val="-0.10191245449157565"/>
                  <c:y val="0.1095888643614928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CF2-4F50-8BCE-5154DCD788AD}"/>
                </c:ext>
              </c:extLst>
            </c:dLbl>
            <c:dLbl>
              <c:idx val="3"/>
              <c:layout>
                <c:manualLayout>
                  <c:x val="-0.10891863517060367"/>
                  <c:y val="5.3422345848325326E-3"/>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CF2-4F50-8BCE-5154DCD788AD}"/>
                </c:ext>
              </c:extLst>
            </c:dLbl>
            <c:dLbl>
              <c:idx val="4"/>
              <c:layout>
                <c:manualLayout>
                  <c:x val="-9.7107950215900435E-2"/>
                  <c:y val="-0.14075964040629757"/>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2011836423672848"/>
                      <c:h val="0.17663079588748243"/>
                    </c:manualLayout>
                  </c15:layout>
                </c:ext>
                <c:ext xmlns:c16="http://schemas.microsoft.com/office/drawing/2014/chart" uri="{C3380CC4-5D6E-409C-BE32-E72D297353CC}">
                  <c16:uniqueId val="{00000009-8CF2-4F50-8BCE-5154DCD788AD}"/>
                </c:ext>
              </c:extLst>
            </c:dLbl>
            <c:dLbl>
              <c:idx val="5"/>
              <c:layout>
                <c:manualLayout>
                  <c:x val="0.16174295148590295"/>
                  <c:y val="-3.5922278114868249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7447311827956988"/>
                      <c:h val="0.18072705738765599"/>
                    </c:manualLayout>
                  </c15:layout>
                </c:ext>
                <c:ext xmlns:c16="http://schemas.microsoft.com/office/drawing/2014/chart" uri="{C3380CC4-5D6E-409C-BE32-E72D297353CC}">
                  <c16:uniqueId val="{0000000B-8CF2-4F50-8BCE-5154DCD788AD}"/>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1"/>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Prog.org.iprov.zaš.ispaš.!$A$3:$A$8</c:f>
              <c:strCache>
                <c:ptCount val="6"/>
                <c:pt idx="0">
                  <c:v>Vatrogasna zajednica Grada (DVD Nova Gradiška i DVD Ljupina)</c:v>
                </c:pt>
                <c:pt idx="1">
                  <c:v>Obnova voznog parka i uređenje objekata</c:v>
                </c:pt>
                <c:pt idx="2">
                  <c:v>Civilna zaštita</c:v>
                </c:pt>
                <c:pt idx="3">
                  <c:v>Dokumenti civilne zaštite</c:v>
                </c:pt>
                <c:pt idx="4">
                  <c:v>Sufinanciranje Gorske službe spašavanja</c:v>
                </c:pt>
                <c:pt idx="5">
                  <c:v>Unutranje uređenje Policijske postaje Nova Gradiška</c:v>
                </c:pt>
              </c:strCache>
            </c:strRef>
          </c:cat>
          <c:val>
            <c:numRef>
              <c:f>Prog.org.iprov.zaš.ispaš.!$B$3:$B$8</c:f>
              <c:numCache>
                <c:formatCode>#,##0.00</c:formatCode>
                <c:ptCount val="6"/>
                <c:pt idx="0">
                  <c:v>47230</c:v>
                </c:pt>
                <c:pt idx="1">
                  <c:v>30000</c:v>
                </c:pt>
                <c:pt idx="2">
                  <c:v>4312</c:v>
                </c:pt>
                <c:pt idx="3">
                  <c:v>3375</c:v>
                </c:pt>
                <c:pt idx="4">
                  <c:v>2654</c:v>
                </c:pt>
                <c:pt idx="5">
                  <c:v>13722</c:v>
                </c:pt>
              </c:numCache>
            </c:numRef>
          </c:val>
          <c:extLst>
            <c:ext xmlns:c16="http://schemas.microsoft.com/office/drawing/2014/chart" uri="{C3380CC4-5D6E-409C-BE32-E72D297353CC}">
              <c16:uniqueId val="{0000000C-8CF2-4F50-8BCE-5154DCD788AD}"/>
            </c:ext>
          </c:extLst>
        </c:ser>
        <c:dLbls>
          <c:dLblPos val="ctr"/>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poticanja razvoja turizma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8611111111111112"/>
          <c:y val="0.45986111111111111"/>
          <c:w val="0.65277777777777779"/>
          <c:h val="0.48458333333333331"/>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4B8F-47BA-B1F5-6B3BFDD36853}"/>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4B8F-47BA-B1F5-6B3BFDD36853}"/>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4B8F-47BA-B1F5-6B3BFDD36853}"/>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4B8F-47BA-B1F5-6B3BFDD36853}"/>
              </c:ext>
            </c:extLst>
          </c:dPt>
          <c:dLbls>
            <c:dLbl>
              <c:idx val="0"/>
              <c:layout>
                <c:manualLayout>
                  <c:x val="7.9620155786970348E-2"/>
                  <c:y val="-0.21232450158237315"/>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2015891072363136"/>
                      <c:h val="0.240703100386888"/>
                    </c:manualLayout>
                  </c15:layout>
                </c:ext>
                <c:ext xmlns:c16="http://schemas.microsoft.com/office/drawing/2014/chart" uri="{C3380CC4-5D6E-409C-BE32-E72D297353CC}">
                  <c16:uniqueId val="{00000001-4B8F-47BA-B1F5-6B3BFDD36853}"/>
                </c:ext>
              </c:extLst>
            </c:dLbl>
            <c:dLbl>
              <c:idx val="1"/>
              <c:layout>
                <c:manualLayout>
                  <c:x val="-7.4948818897637826E-2"/>
                  <c:y val="-2.6103455818022748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4B8F-47BA-B1F5-6B3BFDD36853}"/>
                </c:ext>
              </c:extLst>
            </c:dLbl>
            <c:dLbl>
              <c:idx val="2"/>
              <c:layout>
                <c:manualLayout>
                  <c:x val="7.5352143482064746E-2"/>
                  <c:y val="-2.9826844561096574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4B8F-47BA-B1F5-6B3BFDD36853}"/>
                </c:ext>
              </c:extLst>
            </c:dLbl>
            <c:dLbl>
              <c:idx val="3"/>
              <c:layout>
                <c:manualLayout>
                  <c:x val="0.29189730971128608"/>
                  <c:y val="-6.911964129483814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3987510936132981"/>
                      <c:h val="0.17662037037037037"/>
                    </c:manualLayout>
                  </c15:layout>
                </c:ext>
                <c:ext xmlns:c16="http://schemas.microsoft.com/office/drawing/2014/chart" uri="{C3380CC4-5D6E-409C-BE32-E72D297353CC}">
                  <c16:uniqueId val="{00000007-4B8F-47BA-B1F5-6B3BFDD36853}"/>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'Program poticanja razvoja turiz'!$A$3:$A$6</c:f>
              <c:strCache>
                <c:ptCount val="4"/>
                <c:pt idx="0">
                  <c:v>Osnovna djelatnost Turističke zajednice</c:v>
                </c:pt>
                <c:pt idx="1">
                  <c:v>Unapređenje turističke ponude</c:v>
                </c:pt>
                <c:pt idx="2">
                  <c:v>Sufinanciranje rada Gradskih bazena</c:v>
                </c:pt>
                <c:pt idx="3">
                  <c:v>Sufinanciranje rada Slavonskog dućana</c:v>
                </c:pt>
              </c:strCache>
            </c:strRef>
          </c:cat>
          <c:val>
            <c:numRef>
              <c:f>'Program poticanja razvoja turiz'!$B$3:$B$6</c:f>
              <c:numCache>
                <c:formatCode>#,##0.00</c:formatCode>
                <c:ptCount val="4"/>
                <c:pt idx="0">
                  <c:v>345945.2</c:v>
                </c:pt>
                <c:pt idx="1">
                  <c:v>63827</c:v>
                </c:pt>
                <c:pt idx="2">
                  <c:v>40000</c:v>
                </c:pt>
                <c:pt idx="3">
                  <c:v>10000</c:v>
                </c:pt>
              </c:numCache>
            </c:numRef>
          </c:val>
          <c:extLst>
            <c:ext xmlns:c16="http://schemas.microsoft.com/office/drawing/2014/chart" uri="{C3380CC4-5D6E-409C-BE32-E72D297353CC}">
              <c16:uniqueId val="{00000008-4B8F-47BA-B1F5-6B3BFDD36853}"/>
            </c:ext>
          </c:extLst>
        </c:ser>
        <c:dLbls>
          <c:dLblPos val="ctr"/>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razvoja civilnog društva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7082704761426157"/>
          <c:y val="0.12587937321116099"/>
          <c:w val="0.61263449524130709"/>
          <c:h val="0.74548592884222797"/>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2A45-4629-B606-F08EF42B46D7}"/>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2A45-4629-B606-F08EF42B46D7}"/>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2A45-4629-B606-F08EF42B46D7}"/>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2A45-4629-B606-F08EF42B46D7}"/>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2A45-4629-B606-F08EF42B46D7}"/>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B-2A45-4629-B606-F08EF42B46D7}"/>
              </c:ext>
            </c:extLst>
          </c:dPt>
          <c:dPt>
            <c:idx val="6"/>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D-2A45-4629-B606-F08EF42B46D7}"/>
              </c:ext>
            </c:extLst>
          </c:dPt>
          <c:dPt>
            <c:idx val="7"/>
            <c:bubble3D val="0"/>
            <c:spPr>
              <a:gradFill rotWithShape="1">
                <a:gsLst>
                  <a:gs pos="0">
                    <a:schemeClr val="accent2">
                      <a:lumMod val="60000"/>
                      <a:tint val="50000"/>
                      <a:satMod val="300000"/>
                    </a:schemeClr>
                  </a:gs>
                  <a:gs pos="35000">
                    <a:schemeClr val="accent2">
                      <a:lumMod val="60000"/>
                      <a:tint val="37000"/>
                      <a:satMod val="300000"/>
                    </a:schemeClr>
                  </a:gs>
                  <a:gs pos="100000">
                    <a:schemeClr val="accent2">
                      <a:lumMod val="60000"/>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F-2A45-4629-B606-F08EF42B46D7}"/>
              </c:ext>
            </c:extLst>
          </c:dPt>
          <c:dLbls>
            <c:dLbl>
              <c:idx val="0"/>
              <c:layout>
                <c:manualLayout>
                  <c:x val="-4.155020570126397E-2"/>
                  <c:y val="-5.1044799136402211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2A45-4629-B606-F08EF42B46D7}"/>
                </c:ext>
              </c:extLst>
            </c:dLbl>
            <c:dLbl>
              <c:idx val="1"/>
              <c:layout>
                <c:manualLayout>
                  <c:x val="8.1062243839834236E-2"/>
                  <c:y val="-7.0523337911446518E-4"/>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2A45-4629-B606-F08EF42B46D7}"/>
                </c:ext>
              </c:extLst>
            </c:dLbl>
            <c:dLbl>
              <c:idx val="2"/>
              <c:layout>
                <c:manualLayout>
                  <c:x val="4.808529185225846E-2"/>
                  <c:y val="5.0304679783434947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2A45-4629-B606-F08EF42B46D7}"/>
                </c:ext>
              </c:extLst>
            </c:dLbl>
            <c:dLbl>
              <c:idx val="3"/>
              <c:layout>
                <c:manualLayout>
                  <c:x val="6.1829441422252371E-2"/>
                  <c:y val="5.8188552069283819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2A45-4629-B606-F08EF42B46D7}"/>
                </c:ext>
              </c:extLst>
            </c:dLbl>
            <c:dLbl>
              <c:idx val="4"/>
              <c:layout>
                <c:manualLayout>
                  <c:x val="0.1155458355762196"/>
                  <c:y val="0.14385150812064965"/>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2A45-4629-B606-F08EF42B46D7}"/>
                </c:ext>
              </c:extLst>
            </c:dLbl>
            <c:dLbl>
              <c:idx val="5"/>
              <c:layout>
                <c:manualLayout>
                  <c:x val="-6.7086734708669604E-2"/>
                  <c:y val="0.19279348809466945"/>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2A45-4629-B606-F08EF42B46D7}"/>
                </c:ext>
              </c:extLst>
            </c:dLbl>
            <c:dLbl>
              <c:idx val="6"/>
              <c:layout>
                <c:manualLayout>
                  <c:x val="-5.8210800065329624E-2"/>
                  <c:y val="6.4866800879269659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D-2A45-4629-B606-F08EF42B46D7}"/>
                </c:ext>
              </c:extLst>
            </c:dLbl>
            <c:dLbl>
              <c:idx val="7"/>
              <c:layout>
                <c:manualLayout>
                  <c:x val="2.2975917924374204E-2"/>
                  <c:y val="-0.11297795796830531"/>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F-2A45-4629-B606-F08EF42B46D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0"/>
            <c:showCatName val="1"/>
            <c:showSerName val="0"/>
            <c:showPercent val="1"/>
            <c:showBubbleSize val="0"/>
            <c:showLeaderLines val="1"/>
            <c:leaderLines>
              <c:spPr>
                <a:ln w="9525">
                  <a:solidFill>
                    <a:schemeClr val="accent5">
                      <a:lumMod val="75000"/>
                    </a:schemeClr>
                  </a:solidFill>
                </a:ln>
                <a:effectLst/>
              </c:spPr>
            </c:leaderLines>
            <c:extLst>
              <c:ext xmlns:c15="http://schemas.microsoft.com/office/drawing/2012/chart" uri="{CE6537A1-D6FC-4f65-9D91-7224C49458BB}"/>
            </c:extLst>
          </c:dLbls>
          <c:cat>
            <c:strRef>
              <c:f>'Program razv.civil.društva'!$A$3:$A$10</c:f>
              <c:strCache>
                <c:ptCount val="8"/>
                <c:pt idx="0">
                  <c:v>Djelatnosti udruga proizašlih iz Domovinskog rata</c:v>
                </c:pt>
                <c:pt idx="1">
                  <c:v>Djelatnosti tehničke kulture</c:v>
                </c:pt>
                <c:pt idx="2">
                  <c:v>Djelatnosti udruga u kulturi</c:v>
                </c:pt>
                <c:pt idx="3">
                  <c:v>Djelatnosti udruga u području zdravstvene skrbi i skrbi za obitelj i djecu</c:v>
                </c:pt>
                <c:pt idx="4">
                  <c:v>Sufinanciranje rada socijalne samoposluge</c:v>
                </c:pt>
                <c:pt idx="5">
                  <c:v>Grad Nova Gradiška - prijatelj djece</c:v>
                </c:pt>
                <c:pt idx="6">
                  <c:v>Javno informiranje građana</c:v>
                </c:pt>
                <c:pt idx="7">
                  <c:v>Kapitalni projekti: izgradnja i dodatna ulaganja na kulturnim i sakralnim objektima</c:v>
                </c:pt>
              </c:strCache>
            </c:strRef>
          </c:cat>
          <c:val>
            <c:numRef>
              <c:f>'Program razv.civil.društva'!$B$3:$B$10</c:f>
              <c:numCache>
                <c:formatCode>#,##0.00</c:formatCode>
                <c:ptCount val="8"/>
                <c:pt idx="0">
                  <c:v>19714</c:v>
                </c:pt>
                <c:pt idx="1">
                  <c:v>33563</c:v>
                </c:pt>
                <c:pt idx="2">
                  <c:v>42626</c:v>
                </c:pt>
                <c:pt idx="3">
                  <c:v>20908</c:v>
                </c:pt>
                <c:pt idx="4">
                  <c:v>3716</c:v>
                </c:pt>
                <c:pt idx="5">
                  <c:v>498</c:v>
                </c:pt>
                <c:pt idx="6">
                  <c:v>25000</c:v>
                </c:pt>
                <c:pt idx="7">
                  <c:v>80000</c:v>
                </c:pt>
              </c:numCache>
            </c:numRef>
          </c:val>
          <c:extLst>
            <c:ext xmlns:c16="http://schemas.microsoft.com/office/drawing/2014/chart" uri="{C3380CC4-5D6E-409C-BE32-E72D297353CC}">
              <c16:uniqueId val="{00000010-2A45-4629-B606-F08EF42B46D7}"/>
            </c:ext>
          </c:extLst>
        </c:ser>
        <c:dLbls>
          <c:dLblPos val="ctr"/>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dirty="0"/>
              <a:t>Program </a:t>
            </a:r>
            <a:r>
              <a:rPr lang="hr-HR" dirty="0" smtClean="0"/>
              <a:t>Javne </a:t>
            </a:r>
            <a:r>
              <a:rPr lang="hr-HR" dirty="0" smtClean="0"/>
              <a:t>potrebe </a:t>
            </a:r>
            <a:r>
              <a:rPr lang="hr-HR" dirty="0"/>
              <a:t>u području socijalne skrbi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3445825932504441"/>
          <c:y val="0.33976252240648569"/>
          <c:w val="0.50383164804221858"/>
          <c:h val="0.54056242238883789"/>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21B9-4EE0-9FFF-E63D27F5033A}"/>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21B9-4EE0-9FFF-E63D27F5033A}"/>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21B9-4EE0-9FFF-E63D27F5033A}"/>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21B9-4EE0-9FFF-E63D27F5033A}"/>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21B9-4EE0-9FFF-E63D27F5033A}"/>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B-21B9-4EE0-9FFF-E63D27F5033A}"/>
              </c:ext>
            </c:extLst>
          </c:dPt>
          <c:dLbls>
            <c:dLbl>
              <c:idx val="0"/>
              <c:layout>
                <c:manualLayout>
                  <c:x val="5.8823979151806732E-2"/>
                  <c:y val="-9.9565598592356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735938425103611"/>
                      <c:h val="0.26655306141236329"/>
                    </c:manualLayout>
                  </c15:layout>
                </c:ext>
                <c:ext xmlns:c16="http://schemas.microsoft.com/office/drawing/2014/chart" uri="{C3380CC4-5D6E-409C-BE32-E72D297353CC}">
                  <c16:uniqueId val="{00000001-21B9-4EE0-9FFF-E63D27F5033A}"/>
                </c:ext>
              </c:extLst>
            </c:dLbl>
            <c:dLbl>
              <c:idx val="1"/>
              <c:layout>
                <c:manualLayout>
                  <c:x val="0.16198738479182109"/>
                  <c:y val="-3.753234594046137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93902649380195"/>
                      <c:h val="0.27645754214670515"/>
                    </c:manualLayout>
                  </c15:layout>
                </c:ext>
                <c:ext xmlns:c16="http://schemas.microsoft.com/office/drawing/2014/chart" uri="{C3380CC4-5D6E-409C-BE32-E72D297353CC}">
                  <c16:uniqueId val="{00000003-21B9-4EE0-9FFF-E63D27F5033A}"/>
                </c:ext>
              </c:extLst>
            </c:dLbl>
            <c:dLbl>
              <c:idx val="2"/>
              <c:layout>
                <c:manualLayout>
                  <c:x val="-0.12099476464198636"/>
                  <c:y val="-4.4092587076256622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182347100040554"/>
                      <c:h val="0.23546116055043476"/>
                    </c:manualLayout>
                  </c15:layout>
                </c:ext>
                <c:ext xmlns:c16="http://schemas.microsoft.com/office/drawing/2014/chart" uri="{C3380CC4-5D6E-409C-BE32-E72D297353CC}">
                  <c16:uniqueId val="{00000005-21B9-4EE0-9FFF-E63D27F5033A}"/>
                </c:ext>
              </c:extLst>
            </c:dLbl>
            <c:dLbl>
              <c:idx val="3"/>
              <c:layout>
                <c:manualLayout>
                  <c:x val="-4.1573311328979082E-2"/>
                  <c:y val="-6.8836703903944557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2088809946714033"/>
                      <c:h val="0.20482874590814051"/>
                    </c:manualLayout>
                  </c15:layout>
                </c:ext>
                <c:ext xmlns:c16="http://schemas.microsoft.com/office/drawing/2014/chart" uri="{C3380CC4-5D6E-409C-BE32-E72D297353CC}">
                  <c16:uniqueId val="{00000007-21B9-4EE0-9FFF-E63D27F5033A}"/>
                </c:ext>
              </c:extLst>
            </c:dLbl>
            <c:dLbl>
              <c:idx val="4"/>
              <c:layout>
                <c:manualLayout>
                  <c:x val="-0.10226104063812627"/>
                  <c:y val="7.765236711783148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7955002960331554"/>
                      <c:h val="0.25077736787158184"/>
                    </c:manualLayout>
                  </c15:layout>
                </c:ext>
                <c:ext xmlns:c16="http://schemas.microsoft.com/office/drawing/2014/chart" uri="{C3380CC4-5D6E-409C-BE32-E72D297353CC}">
                  <c16:uniqueId val="{00000009-21B9-4EE0-9FFF-E63D27F5033A}"/>
                </c:ext>
              </c:extLst>
            </c:dLbl>
            <c:dLbl>
              <c:idx val="5"/>
              <c:layout>
                <c:manualLayout>
                  <c:x val="4.5048880435238671E-2"/>
                  <c:y val="0.10181284631087781"/>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1B9-4EE0-9FFF-E63D27F5033A}"/>
                </c:ext>
              </c:extLst>
            </c:dLbl>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'Prog.jav.potreba u pod.soc.skrb'!$A$3:$A$7</c:f>
              <c:strCache>
                <c:ptCount val="5"/>
                <c:pt idx="0">
                  <c:v>Pomoć obiteljima, kućanstvima i socijalno ugroženim građanima</c:v>
                </c:pt>
                <c:pt idx="1">
                  <c:v>Sufinanciranje cijene usluga predškolskog odgoja</c:v>
                </c:pt>
                <c:pt idx="2">
                  <c:v>Pomoć djeci i mladima slabijeg imovnog stanja</c:v>
                </c:pt>
                <c:pt idx="3">
                  <c:v>Potpore za novorođeno dijete</c:v>
                </c:pt>
                <c:pt idx="4">
                  <c:v>Gradsko društvo Crvenog križa Nova Gradiška</c:v>
                </c:pt>
              </c:strCache>
            </c:strRef>
          </c:cat>
          <c:val>
            <c:numRef>
              <c:f>'Prog.jav.potreba u pod.soc.skrb'!$B$3:$B$7</c:f>
              <c:numCache>
                <c:formatCode>#,##0.00</c:formatCode>
                <c:ptCount val="5"/>
                <c:pt idx="0">
                  <c:v>80500</c:v>
                </c:pt>
                <c:pt idx="1">
                  <c:v>24000</c:v>
                </c:pt>
                <c:pt idx="2">
                  <c:v>20016</c:v>
                </c:pt>
                <c:pt idx="3">
                  <c:v>46453</c:v>
                </c:pt>
                <c:pt idx="4">
                  <c:v>30355</c:v>
                </c:pt>
              </c:numCache>
            </c:numRef>
          </c:val>
          <c:extLst>
            <c:ext xmlns:c16="http://schemas.microsoft.com/office/drawing/2014/chart" uri="{C3380CC4-5D6E-409C-BE32-E72D297353CC}">
              <c16:uniqueId val="{0000000C-21B9-4EE0-9FFF-E63D27F5033A}"/>
            </c:ext>
          </c:extLst>
        </c:ser>
        <c:dLbls>
          <c:dLblPos val="ctr"/>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Poticanje razvoja gospodarstva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4583333333333334"/>
          <c:y val="0.44500838436862061"/>
          <c:w val="0.70833333333333337"/>
          <c:h val="0.51891841644794401"/>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ED85-4348-8231-6AFEDB14B93D}"/>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ED85-4348-8231-6AFEDB14B93D}"/>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ED85-4348-8231-6AFEDB14B93D}"/>
              </c:ext>
            </c:extLst>
          </c:dPt>
          <c:dLbls>
            <c:dLbl>
              <c:idx val="0"/>
              <c:layout>
                <c:manualLayout>
                  <c:x val="4.0013388832086154E-2"/>
                  <c:y val="-7.1480823851440223E-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ED85-4348-8231-6AFEDB14B93D}"/>
                </c:ext>
              </c:extLst>
            </c:dLbl>
            <c:dLbl>
              <c:idx val="2"/>
              <c:layout>
                <c:manualLayout>
                  <c:x val="-2.5260753241924234E-2"/>
                  <c:y val="-6.8197819510630975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extLst>
                <c:ext xmlns:c15="http://schemas.microsoft.com/office/drawing/2012/chart" uri="{CE6537A1-D6FC-4f65-9D91-7224C49458BB}">
                  <c15:layout>
                    <c:manualLayout>
                      <c:w val="0.23626143218551171"/>
                      <c:h val="0.15896516206301933"/>
                    </c:manualLayout>
                  </c15:layout>
                </c:ext>
                <c:ext xmlns:c16="http://schemas.microsoft.com/office/drawing/2014/chart" uri="{C3380CC4-5D6E-409C-BE32-E72D297353CC}">
                  <c16:uniqueId val="{00000005-ED85-4348-8231-6AFEDB14B9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'Program Poticanje razvoja gospo'!$A$4:$A$6</c:f>
              <c:strCache>
                <c:ptCount val="3"/>
                <c:pt idx="0">
                  <c:v>Geotermalna energija</c:v>
                </c:pt>
                <c:pt idx="1">
                  <c:v>Poticanje malog i srednjeg poduzetništva</c:v>
                </c:pt>
                <c:pt idx="2">
                  <c:v>Poticanje obrtništva</c:v>
                </c:pt>
              </c:strCache>
            </c:strRef>
          </c:cat>
          <c:val>
            <c:numRef>
              <c:f>'Program Poticanje razvoja gospo'!$B$4:$B$6</c:f>
              <c:numCache>
                <c:formatCode>#,##0.00</c:formatCode>
                <c:ptCount val="3"/>
                <c:pt idx="0">
                  <c:v>664</c:v>
                </c:pt>
                <c:pt idx="1">
                  <c:v>140500</c:v>
                </c:pt>
                <c:pt idx="2">
                  <c:v>15000</c:v>
                </c:pt>
              </c:numCache>
            </c:numRef>
          </c:val>
          <c:extLst>
            <c:ext xmlns:c16="http://schemas.microsoft.com/office/drawing/2014/chart" uri="{C3380CC4-5D6E-409C-BE32-E72D297353CC}">
              <c16:uniqueId val="{00000006-ED85-4348-8231-6AFEDB14B93D}"/>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Zaštita okoliša za 2025. godinu</a:t>
            </a:r>
          </a:p>
        </c:rich>
      </c:tx>
      <c:layout>
        <c:manualLayout>
          <c:xMode val="edge"/>
          <c:yMode val="edge"/>
          <c:x val="0.14500000000000002"/>
          <c:y val="1.8518518518518517E-2"/>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4861111111111111"/>
          <c:y val="0.36124854184893557"/>
          <c:w val="0.66111111111111109"/>
          <c:h val="0.5421558763487897"/>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11A0-4508-9FF0-ADA10CC9A6BB}"/>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11A0-4508-9FF0-ADA10CC9A6BB}"/>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11A0-4508-9FF0-ADA10CC9A6BB}"/>
              </c:ext>
            </c:extLst>
          </c:dPt>
          <c:dLbls>
            <c:dLbl>
              <c:idx val="0"/>
              <c:layout>
                <c:manualLayout>
                  <c:x val="-0.19722222222222227"/>
                  <c:y val="5.4176293433905523E-4"/>
                </c:manualLayout>
              </c:layout>
              <c:showLegendKey val="0"/>
              <c:showVal val="0"/>
              <c:showCatName val="1"/>
              <c:showSerName val="0"/>
              <c:showPercent val="1"/>
              <c:showBubbleSize val="0"/>
              <c:extLst>
                <c:ext xmlns:c15="http://schemas.microsoft.com/office/drawing/2012/chart" uri="{CE6537A1-D6FC-4f65-9D91-7224C49458BB}">
                  <c15:layout>
                    <c:manualLayout>
                      <c:w val="0.30555555555555558"/>
                      <c:h val="0.2409921370077899"/>
                    </c:manualLayout>
                  </c15:layout>
                </c:ext>
                <c:ext xmlns:c16="http://schemas.microsoft.com/office/drawing/2014/chart" uri="{C3380CC4-5D6E-409C-BE32-E72D297353CC}">
                  <c16:uniqueId val="{00000001-11A0-4508-9FF0-ADA10CC9A6BB}"/>
                </c:ext>
              </c:extLst>
            </c:dLbl>
            <c:dLbl>
              <c:idx val="1"/>
              <c:layout>
                <c:manualLayout>
                  <c:x val="7.4514435695538062E-2"/>
                  <c:y val="-2.9980092521382368E-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11A0-4508-9FF0-ADA10CC9A6B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'Program Zaštita okoliša'!$A$4:$A$6</c:f>
              <c:strCache>
                <c:ptCount val="3"/>
                <c:pt idx="0">
                  <c:v>Zaštita okoliša - informativne aktivnosti</c:v>
                </c:pt>
                <c:pt idx="1">
                  <c:v>Zaštita divljači</c:v>
                </c:pt>
                <c:pt idx="2">
                  <c:v>Gospodarenje otpadom</c:v>
                </c:pt>
              </c:strCache>
            </c:strRef>
          </c:cat>
          <c:val>
            <c:numRef>
              <c:f>'Program Zaštita okoliša'!$B$4:$B$6</c:f>
              <c:numCache>
                <c:formatCode>#,##0.00</c:formatCode>
                <c:ptCount val="3"/>
                <c:pt idx="0">
                  <c:v>5000</c:v>
                </c:pt>
                <c:pt idx="1">
                  <c:v>4900</c:v>
                </c:pt>
                <c:pt idx="2">
                  <c:v>110000</c:v>
                </c:pt>
              </c:numCache>
            </c:numRef>
          </c:val>
          <c:extLst>
            <c:ext xmlns:c16="http://schemas.microsoft.com/office/drawing/2014/chart" uri="{C3380CC4-5D6E-409C-BE32-E72D297353CC}">
              <c16:uniqueId val="{00000006-11A0-4508-9FF0-ADA10CC9A6BB}"/>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Donošenje akata i mjera iz djelokruga predstavničkog tijela za 2025. godinu</a:t>
            </a:r>
          </a:p>
        </c:rich>
      </c:tx>
      <c:layout>
        <c:manualLayout>
          <c:xMode val="edge"/>
          <c:yMode val="edge"/>
          <c:x val="0.14500000000000002"/>
          <c:y val="1.8518518518518517E-2"/>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2348-453C-94E2-07E1C8524CCD}"/>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2348-453C-94E2-07E1C8524CCD}"/>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2348-453C-94E2-07E1C8524CCD}"/>
              </c:ext>
            </c:extLst>
          </c:dPt>
          <c:dLbls>
            <c:dLbl>
              <c:idx val="0"/>
              <c:layout>
                <c:manualLayout>
                  <c:x val="-0.23335487751531059"/>
                  <c:y val="-0.15902230971128609"/>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2348-453C-94E2-07E1C8524CCD}"/>
                </c:ext>
              </c:extLst>
            </c:dLbl>
            <c:dLbl>
              <c:idx val="1"/>
              <c:layout>
                <c:manualLayout>
                  <c:x val="-4.2807305336832899E-2"/>
                  <c:y val="-6.5296004666083405E-3"/>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2348-453C-94E2-07E1C8524CC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'Program Donošenje akata i mjera'!$A$4:$A$6</c:f>
              <c:strCache>
                <c:ptCount val="3"/>
                <c:pt idx="0">
                  <c:v>Predstavnička tijela</c:v>
                </c:pt>
                <c:pt idx="1">
                  <c:v>Vijeće srpske nacionalne manjine</c:v>
                </c:pt>
                <c:pt idx="2">
                  <c:v>Program političkih stranaka</c:v>
                </c:pt>
              </c:strCache>
            </c:strRef>
          </c:cat>
          <c:val>
            <c:numRef>
              <c:f>'Program Donošenje akata i mjera'!$B$4:$B$6</c:f>
              <c:numCache>
                <c:formatCode>#,##0.00</c:formatCode>
                <c:ptCount val="3"/>
                <c:pt idx="0">
                  <c:v>62977</c:v>
                </c:pt>
                <c:pt idx="1">
                  <c:v>3300</c:v>
                </c:pt>
                <c:pt idx="2">
                  <c:v>24300</c:v>
                </c:pt>
              </c:numCache>
            </c:numRef>
          </c:val>
          <c:extLst>
            <c:ext xmlns:c16="http://schemas.microsoft.com/office/drawing/2014/chart" uri="{C3380CC4-5D6E-409C-BE32-E72D297353CC}">
              <c16:uniqueId val="{00000006-2348-453C-94E2-07E1C8524CCD}"/>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osnovnoškolskog, srednjoškolskog i visokog obrazovanja u 2025. godini</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9509655215749963"/>
          <c:y val="0.38482319918343538"/>
          <c:w val="0.60489590734859799"/>
          <c:h val="0.44021471274424023"/>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ECBA-4013-A67E-7C9A355DEB47}"/>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ECBA-4013-A67E-7C9A355DEB47}"/>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ECBA-4013-A67E-7C9A355DEB47}"/>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ECBA-4013-A67E-7C9A355DEB47}"/>
              </c:ext>
            </c:extLst>
          </c:dPt>
          <c:dLbls>
            <c:dLbl>
              <c:idx val="0"/>
              <c:layout>
                <c:manualLayout>
                  <c:x val="0"/>
                  <c:y val="-2.007509477981919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extLst>
                <c:ext xmlns:c15="http://schemas.microsoft.com/office/drawing/2012/chart" uri="{CE6537A1-D6FC-4f65-9D91-7224C49458BB}">
                  <c15:layout>
                    <c:manualLayout>
                      <c:w val="0.33885819521178639"/>
                      <c:h val="0.22800925925925927"/>
                    </c:manualLayout>
                  </c15:layout>
                </c:ext>
                <c:ext xmlns:c16="http://schemas.microsoft.com/office/drawing/2014/chart" uri="{C3380CC4-5D6E-409C-BE32-E72D297353CC}">
                  <c16:uniqueId val="{00000001-ECBA-4013-A67E-7C9A355DEB47}"/>
                </c:ext>
              </c:extLst>
            </c:dLbl>
            <c:dLbl>
              <c:idx val="1"/>
              <c:layout>
                <c:manualLayout>
                  <c:x val="7.2437077961939836E-2"/>
                  <c:y val="-4.9273840769903932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extLst>
                <c:ext xmlns:c15="http://schemas.microsoft.com/office/drawing/2012/chart" uri="{CE6537A1-D6FC-4f65-9D91-7224C49458BB}">
                  <c15:layout>
                    <c:manualLayout>
                      <c:w val="0.32903621853898096"/>
                      <c:h val="0.23726851851851852"/>
                    </c:manualLayout>
                  </c15:layout>
                </c:ext>
                <c:ext xmlns:c16="http://schemas.microsoft.com/office/drawing/2014/chart" uri="{C3380CC4-5D6E-409C-BE32-E72D297353CC}">
                  <c16:uniqueId val="{00000003-ECBA-4013-A67E-7C9A355DEB47}"/>
                </c:ext>
              </c:extLst>
            </c:dLbl>
            <c:dLbl>
              <c:idx val="2"/>
              <c:layout>
                <c:manualLayout>
                  <c:x val="-2.2562801196811724E-2"/>
                  <c:y val="-0.16852690288713915"/>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extLst>
                <c:ext xmlns:c15="http://schemas.microsoft.com/office/drawing/2012/chart" uri="{CE6537A1-D6FC-4f65-9D91-7224C49458BB}">
                  <c15:layout>
                    <c:manualLayout>
                      <c:w val="0.27133210558624921"/>
                      <c:h val="0.2986111111111111"/>
                    </c:manualLayout>
                  </c15:layout>
                </c:ext>
                <c:ext xmlns:c16="http://schemas.microsoft.com/office/drawing/2014/chart" uri="{C3380CC4-5D6E-409C-BE32-E72D297353CC}">
                  <c16:uniqueId val="{00000005-ECBA-4013-A67E-7C9A355DEB47}"/>
                </c:ext>
              </c:extLst>
            </c:dLbl>
            <c:dLbl>
              <c:idx val="3"/>
              <c:layout>
                <c:manualLayout>
                  <c:x val="7.9780358946844356E-3"/>
                  <c:y val="-1.650061971420239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extLst>
                <c:ext xmlns:c15="http://schemas.microsoft.com/office/drawing/2012/chart" uri="{CE6537A1-D6FC-4f65-9D91-7224C49458BB}">
                  <c15:layout>
                    <c:manualLayout>
                      <c:w val="0.22624923265807242"/>
                      <c:h val="0.15319444444444441"/>
                    </c:manualLayout>
                  </c15:layout>
                </c:ext>
                <c:ext xmlns:c16="http://schemas.microsoft.com/office/drawing/2014/chart" uri="{C3380CC4-5D6E-409C-BE32-E72D297353CC}">
                  <c16:uniqueId val="{00000007-ECBA-4013-A67E-7C9A355DEB4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5">
                        <a:lumMod val="75000"/>
                      </a:schemeClr>
                    </a:solidFill>
                    <a:latin typeface="+mn-lt"/>
                    <a:ea typeface="+mn-ea"/>
                    <a:cs typeface="+mn-cs"/>
                  </a:defRPr>
                </a:pPr>
                <a:endParaRPr lang="sr-Latn-R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'Program osnovnošk.,srednj. i vi'!$A$3:$A$6</c:f>
              <c:strCache>
                <c:ptCount val="4"/>
                <c:pt idx="0">
                  <c:v>Brodsko - posavska županija: obrazovni programi osnovnih i srednjih škola</c:v>
                </c:pt>
                <c:pt idx="1">
                  <c:v>Nagrade učenicima i mentorima  osnovnih i srednjih škola</c:v>
                </c:pt>
                <c:pt idx="2">
                  <c:v>Fakultet za dentalnu medicinu i zdravstvo Sveučilišta J.J.Strossmayera Osijek</c:v>
                </c:pt>
                <c:pt idx="3">
                  <c:v>Studij robotike (IT)</c:v>
                </c:pt>
              </c:strCache>
            </c:strRef>
          </c:cat>
          <c:val>
            <c:numRef>
              <c:f>'Program osnovnošk.,srednj. i vi'!$B$3:$B$6</c:f>
              <c:numCache>
                <c:formatCode>#,##0.00</c:formatCode>
                <c:ptCount val="4"/>
                <c:pt idx="0">
                  <c:v>20000</c:v>
                </c:pt>
                <c:pt idx="1">
                  <c:v>6636</c:v>
                </c:pt>
                <c:pt idx="2">
                  <c:v>26544</c:v>
                </c:pt>
                <c:pt idx="3">
                  <c:v>133</c:v>
                </c:pt>
              </c:numCache>
            </c:numRef>
          </c:val>
          <c:extLst>
            <c:ext xmlns:c16="http://schemas.microsoft.com/office/drawing/2014/chart" uri="{C3380CC4-5D6E-409C-BE32-E72D297353CC}">
              <c16:uniqueId val="{00000008-ECBA-4013-A67E-7C9A355DEB47}"/>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r>
              <a:rPr lang="hr-HR"/>
              <a:t>Program javnih potreba u području dodatnih usluga u zdravstvu i preventivi za 2025. godinu</a:t>
            </a:r>
          </a:p>
        </c:rich>
      </c:tx>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accent5">
                  <a:lumMod val="75000"/>
                </a:schemeClr>
              </a:solidFill>
              <a:latin typeface="+mn-lt"/>
              <a:ea typeface="+mn-ea"/>
              <a:cs typeface="+mn-cs"/>
            </a:defRPr>
          </a:pPr>
          <a:endParaRPr lang="sr-Latn-R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tint val="62000"/>
                      <a:hueMod val="94000"/>
                      <a:satMod val="140000"/>
                      <a:lumMod val="110000"/>
                    </a:schemeClr>
                  </a:gs>
                  <a:gs pos="100000">
                    <a:schemeClr val="accent1">
                      <a:tint val="84000"/>
                      <a:satMod val="160000"/>
                    </a:schemeClr>
                  </a:gs>
                </a:gsLst>
                <a:lin ang="5400000" scaled="0"/>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B79B-4B9C-97E8-C085E4A3554C}"/>
              </c:ext>
            </c:extLst>
          </c:dPt>
          <c:dPt>
            <c:idx val="1"/>
            <c:bubble3D val="0"/>
            <c:spPr>
              <a:gradFill rotWithShape="1">
                <a:gsLst>
                  <a:gs pos="0">
                    <a:schemeClr val="accent3">
                      <a:tint val="62000"/>
                      <a:hueMod val="94000"/>
                      <a:satMod val="140000"/>
                      <a:lumMod val="110000"/>
                    </a:schemeClr>
                  </a:gs>
                  <a:gs pos="100000">
                    <a:schemeClr val="accent3">
                      <a:tint val="84000"/>
                      <a:satMod val="160000"/>
                    </a:schemeClr>
                  </a:gs>
                </a:gsLst>
                <a:lin ang="5400000" scaled="0"/>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B79B-4B9C-97E8-C085E4A3554C}"/>
              </c:ext>
            </c:extLst>
          </c:dPt>
          <c:dPt>
            <c:idx val="2"/>
            <c:bubble3D val="0"/>
            <c:spPr>
              <a:gradFill rotWithShape="1">
                <a:gsLst>
                  <a:gs pos="0">
                    <a:schemeClr val="accent5">
                      <a:tint val="62000"/>
                      <a:hueMod val="94000"/>
                      <a:satMod val="140000"/>
                      <a:lumMod val="110000"/>
                    </a:schemeClr>
                  </a:gs>
                  <a:gs pos="100000">
                    <a:schemeClr val="accent5">
                      <a:tint val="84000"/>
                      <a:satMod val="160000"/>
                    </a:schemeClr>
                  </a:gs>
                </a:gsLst>
                <a:lin ang="5400000" scaled="0"/>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B79B-4B9C-97E8-C085E4A3554C}"/>
              </c:ext>
            </c:extLst>
          </c:dPt>
          <c:dLbls>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layout/>
              </c:ext>
            </c:extLst>
          </c:dLbls>
          <c:cat>
            <c:strRef>
              <c:f>'Dodatne usluge u zdrav.'!$A$3:$A$4</c:f>
              <c:strCache>
                <c:ptCount val="2"/>
                <c:pt idx="0">
                  <c:v>Poslovi deratizacije, dezinsekcije i dezinfekcije</c:v>
                </c:pt>
                <c:pt idx="1">
                  <c:v>Prevencija kriminaliteta i ovisnosti</c:v>
                </c:pt>
              </c:strCache>
            </c:strRef>
          </c:cat>
          <c:val>
            <c:numRef>
              <c:f>'Dodatne usluge u zdrav.'!$B$3:$B$4</c:f>
              <c:numCache>
                <c:formatCode>#,##0.00</c:formatCode>
                <c:ptCount val="2"/>
                <c:pt idx="0">
                  <c:v>36500</c:v>
                </c:pt>
                <c:pt idx="1">
                  <c:v>5000</c:v>
                </c:pt>
              </c:numCache>
            </c:numRef>
          </c:val>
          <c:extLst>
            <c:ext xmlns:c16="http://schemas.microsoft.com/office/drawing/2014/chart" uri="{C3380CC4-5D6E-409C-BE32-E72D297353CC}">
              <c16:uniqueId val="{00000006-B79B-4B9C-97E8-C085E4A3554C}"/>
            </c:ext>
          </c:extLst>
        </c:ser>
        <c:dLbls>
          <c:dLblPos val="ctr"/>
          <c:showLegendKey val="0"/>
          <c:showVal val="0"/>
          <c:showCatName val="0"/>
          <c:showSerName val="0"/>
          <c:showPercent val="1"/>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5">
                  <a:lumMod val="7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solidFill>
            <a:schemeClr val="accent5">
              <a:lumMod val="75000"/>
            </a:schemeClr>
          </a:solidFill>
        </a:defRPr>
      </a:pPr>
      <a:endParaRPr lang="sr-Latn-R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6">
  <a:schemeClr val="accent3"/>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2" Type="http://schemas.openxmlformats.org/officeDocument/2006/relationships/hyperlink" Target="mailto:anja.basic@novagradiska.hr" TargetMode="External"/><Relationship Id="rId1" Type="http://schemas.openxmlformats.org/officeDocument/2006/relationships/hyperlink" Target="http://www.novagradiska.hr/" TargetMode="External"/></Relationships>
</file>

<file path=ppt/diagrams/_rels/data4.xml.rels><?xml version="1.0" encoding="UTF-8" standalone="yes"?>
<Relationships xmlns="http://schemas.openxmlformats.org/package/2006/relationships"><Relationship Id="rId1" Type="http://schemas.openxmlformats.org/officeDocument/2006/relationships/image" Target="../media/image24.png"/></Relationships>
</file>

<file path=ppt/diagrams/_rels/data5.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2" Type="http://schemas.openxmlformats.org/officeDocument/2006/relationships/hyperlink" Target="mailto:anja.basic@novagradiska.hr" TargetMode="External"/><Relationship Id="rId1" Type="http://schemas.openxmlformats.org/officeDocument/2006/relationships/hyperlink" Target="http://www.novagradiska.hr/" TargetMode="External"/></Relationships>
</file>

<file path=ppt/diagrams/_rels/drawing4.xml.rels><?xml version="1.0" encoding="UTF-8" standalone="yes"?>
<Relationships xmlns="http://schemas.openxmlformats.org/package/2006/relationships"><Relationship Id="rId1" Type="http://schemas.openxmlformats.org/officeDocument/2006/relationships/image" Target="../media/image24.png"/></Relationships>
</file>

<file path=ppt/diagrams/_rels/drawing5.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246651-6121-40C2-93D8-CF0C811BBAA6}" type="doc">
      <dgm:prSet loTypeId="urn:microsoft.com/office/officeart/2005/8/layout/hList3" loCatId="list" qsTypeId="urn:microsoft.com/office/officeart/2005/8/quickstyle/simple4" qsCatId="simple" csTypeId="urn:microsoft.com/office/officeart/2005/8/colors/accent5_5" csCatId="accent5" phldr="1"/>
      <dgm:spPr/>
      <dgm:t>
        <a:bodyPr/>
        <a:lstStyle/>
        <a:p>
          <a:endParaRPr lang="hr-HR"/>
        </a:p>
      </dgm:t>
    </dgm:pt>
    <dgm:pt modelId="{C5F79BE7-C648-4C5F-8D36-553D1030B9E6}">
      <dgm:prSet phldrT="[Tekst]"/>
      <dgm:spPr>
        <a:solidFill>
          <a:schemeClr val="accent5">
            <a:shade val="90000"/>
            <a:hueOff val="0"/>
            <a:satOff val="0"/>
            <a:lumOff val="0"/>
            <a:alpha val="92000"/>
          </a:schemeClr>
        </a:solidFill>
      </dgm:spPr>
      <dgm:t>
        <a:bodyPr/>
        <a:lstStyle/>
        <a:p>
          <a:r>
            <a:rPr lang="hr-HR" dirty="0" smtClean="0"/>
            <a:t>GDJE SAZNATI VIŠE O PRORAČUNU GRADA NOVA GRADIŠKA?</a:t>
          </a:r>
          <a:endParaRPr lang="hr-HR" dirty="0"/>
        </a:p>
      </dgm:t>
    </dgm:pt>
    <dgm:pt modelId="{1E2E5E72-39C5-4AF3-80F5-DB59C78EDD6C}" type="parTrans" cxnId="{0B8FC0A9-BCAF-4339-94F5-15FA1AF7A4FC}">
      <dgm:prSet/>
      <dgm:spPr/>
      <dgm:t>
        <a:bodyPr/>
        <a:lstStyle/>
        <a:p>
          <a:endParaRPr lang="hr-HR"/>
        </a:p>
      </dgm:t>
    </dgm:pt>
    <dgm:pt modelId="{302A99D5-0062-47CF-8F57-77910E541027}" type="sibTrans" cxnId="{0B8FC0A9-BCAF-4339-94F5-15FA1AF7A4FC}">
      <dgm:prSet/>
      <dgm:spPr/>
      <dgm:t>
        <a:bodyPr/>
        <a:lstStyle/>
        <a:p>
          <a:endParaRPr lang="hr-HR"/>
        </a:p>
      </dgm:t>
    </dgm:pt>
    <dgm:pt modelId="{04385B4D-72F9-4AA2-A13B-1D56331B3FCC}">
      <dgm:prSet phldrT="[Tekst]" custT="1"/>
      <dgm:spPr>
        <a:gradFill rotWithShape="0">
          <a:gsLst>
            <a:gs pos="62000">
              <a:schemeClr val="accent5">
                <a:alpha val="90000"/>
                <a:hueOff val="0"/>
                <a:satOff val="0"/>
                <a:lumOff val="0"/>
                <a:alphaOff val="0"/>
                <a:tint val="98000"/>
                <a:hueMod val="94000"/>
                <a:satMod val="130000"/>
                <a:lumMod val="128000"/>
              </a:schemeClr>
            </a:gs>
            <a:gs pos="100000">
              <a:schemeClr val="accent5">
                <a:alpha val="90000"/>
                <a:hueOff val="0"/>
                <a:satOff val="0"/>
                <a:lumOff val="0"/>
                <a:alphaOff val="0"/>
                <a:shade val="94000"/>
                <a:lumMod val="88000"/>
              </a:schemeClr>
            </a:gs>
          </a:gsLst>
        </a:gradFill>
      </dgm:spPr>
      <dgm:t>
        <a:bodyPr/>
        <a:lstStyle/>
        <a:p>
          <a:r>
            <a:rPr lang="hr-HR" sz="1600" dirty="0" smtClean="0"/>
            <a:t>NOVOGRADIŠKI GLASNIK</a:t>
          </a:r>
          <a:endParaRPr lang="hr-HR" sz="1600" dirty="0"/>
        </a:p>
      </dgm:t>
    </dgm:pt>
    <dgm:pt modelId="{6B0CAA68-9592-42F2-A278-250043266332}" type="parTrans" cxnId="{CE5C0D65-45D0-44EB-B742-E4645E501D5E}">
      <dgm:prSet/>
      <dgm:spPr/>
      <dgm:t>
        <a:bodyPr/>
        <a:lstStyle/>
        <a:p>
          <a:endParaRPr lang="hr-HR"/>
        </a:p>
      </dgm:t>
    </dgm:pt>
    <dgm:pt modelId="{90FA65D7-5A76-4278-B5CF-B8ED2474927D}" type="sibTrans" cxnId="{CE5C0D65-45D0-44EB-B742-E4645E501D5E}">
      <dgm:prSet/>
      <dgm:spPr/>
      <dgm:t>
        <a:bodyPr/>
        <a:lstStyle/>
        <a:p>
          <a:endParaRPr lang="hr-HR"/>
        </a:p>
      </dgm:t>
    </dgm:pt>
    <dgm:pt modelId="{CE839ADD-13A7-4907-A30E-76730866A25B}">
      <dgm:prSet phldrT="[Tekst]" custT="1"/>
      <dgm:spPr/>
      <dgm:t>
        <a:bodyPr/>
        <a:lstStyle/>
        <a:p>
          <a:r>
            <a:rPr lang="hr-HR" sz="1600" dirty="0" smtClean="0"/>
            <a:t>MREŽNA STRANICA GRADA NOVA GRADIŠKA </a:t>
          </a:r>
          <a:r>
            <a:rPr lang="hr-HR" sz="1600" dirty="0" smtClean="0">
              <a:hlinkClick xmlns:r="http://schemas.openxmlformats.org/officeDocument/2006/relationships" r:id="rId1"/>
            </a:rPr>
            <a:t>www.novagradiska.hr</a:t>
          </a:r>
          <a:r>
            <a:rPr lang="hr-HR" sz="1600" dirty="0" smtClean="0"/>
            <a:t> </a:t>
          </a:r>
          <a:endParaRPr lang="hr-HR" sz="1600" dirty="0"/>
        </a:p>
      </dgm:t>
    </dgm:pt>
    <dgm:pt modelId="{DCEDDC05-7789-4DB1-9397-6D9F3D8AF129}" type="parTrans" cxnId="{C4B12AB8-AAA1-4E99-AE4B-15FEB37D64BA}">
      <dgm:prSet/>
      <dgm:spPr/>
      <dgm:t>
        <a:bodyPr/>
        <a:lstStyle/>
        <a:p>
          <a:endParaRPr lang="hr-HR"/>
        </a:p>
      </dgm:t>
    </dgm:pt>
    <dgm:pt modelId="{2E6407B3-0FE8-4512-90C5-E906548DA4DC}" type="sibTrans" cxnId="{C4B12AB8-AAA1-4E99-AE4B-15FEB37D64BA}">
      <dgm:prSet/>
      <dgm:spPr/>
      <dgm:t>
        <a:bodyPr/>
        <a:lstStyle/>
        <a:p>
          <a:endParaRPr lang="hr-HR"/>
        </a:p>
      </dgm:t>
    </dgm:pt>
    <dgm:pt modelId="{5DE0F4EC-9F6C-4996-9651-0B7352030FFD}">
      <dgm:prSet phldrT="[Tekst]" custT="1"/>
      <dgm:spPr/>
      <dgm:t>
        <a:bodyPr/>
        <a:lstStyle/>
        <a:p>
          <a:r>
            <a:rPr lang="hr-HR" sz="1600" dirty="0" smtClean="0"/>
            <a:t>SLUŽBENICA ZA INFORMIRANJE </a:t>
          </a:r>
        </a:p>
        <a:p>
          <a:r>
            <a:rPr lang="hr-HR" sz="1600" dirty="0" smtClean="0"/>
            <a:t>GRADA NOVA GRADIŠKA </a:t>
          </a:r>
        </a:p>
        <a:p>
          <a:r>
            <a:rPr lang="hr-HR" sz="1600" dirty="0" smtClean="0"/>
            <a:t>ANJA BAŠIĆ</a:t>
          </a:r>
        </a:p>
        <a:p>
          <a:r>
            <a:rPr lang="hr-HR" sz="1600" dirty="0" err="1" smtClean="0">
              <a:hlinkClick xmlns:r="http://schemas.openxmlformats.org/officeDocument/2006/relationships" r:id="rId2"/>
            </a:rPr>
            <a:t>anja.basic</a:t>
          </a:r>
          <a:r>
            <a:rPr lang="hr-HR" sz="1600" dirty="0" smtClean="0">
              <a:hlinkClick xmlns:r="http://schemas.openxmlformats.org/officeDocument/2006/relationships" r:id="rId2"/>
            </a:rPr>
            <a:t>@ novagradiska.hr</a:t>
          </a:r>
          <a:r>
            <a:rPr lang="hr-HR" sz="1600" dirty="0" smtClean="0"/>
            <a:t> </a:t>
          </a:r>
        </a:p>
        <a:p>
          <a:r>
            <a:rPr lang="hr-HR" sz="1600" dirty="0" smtClean="0"/>
            <a:t>TEL: 035/366-078</a:t>
          </a:r>
          <a:endParaRPr lang="hr-HR" sz="1600" dirty="0"/>
        </a:p>
      </dgm:t>
    </dgm:pt>
    <dgm:pt modelId="{C50E647A-F4E4-4C57-B134-CAD335C9CD97}" type="parTrans" cxnId="{91363A03-E5B3-4438-8908-F4EBEE45BBA9}">
      <dgm:prSet/>
      <dgm:spPr/>
      <dgm:t>
        <a:bodyPr/>
        <a:lstStyle/>
        <a:p>
          <a:endParaRPr lang="hr-HR"/>
        </a:p>
      </dgm:t>
    </dgm:pt>
    <dgm:pt modelId="{DAE4CADC-9F3D-4A81-894B-7F33116F2EA3}" type="sibTrans" cxnId="{91363A03-E5B3-4438-8908-F4EBEE45BBA9}">
      <dgm:prSet/>
      <dgm:spPr/>
      <dgm:t>
        <a:bodyPr/>
        <a:lstStyle/>
        <a:p>
          <a:endParaRPr lang="hr-HR"/>
        </a:p>
      </dgm:t>
    </dgm:pt>
    <dgm:pt modelId="{7D420935-2D0A-4CC4-B9DE-ED6EBF4BE376}" type="pres">
      <dgm:prSet presAssocID="{80246651-6121-40C2-93D8-CF0C811BBAA6}" presName="composite" presStyleCnt="0">
        <dgm:presLayoutVars>
          <dgm:chMax val="1"/>
          <dgm:dir/>
          <dgm:resizeHandles val="exact"/>
        </dgm:presLayoutVars>
      </dgm:prSet>
      <dgm:spPr/>
      <dgm:t>
        <a:bodyPr/>
        <a:lstStyle/>
        <a:p>
          <a:endParaRPr lang="hr-HR"/>
        </a:p>
      </dgm:t>
    </dgm:pt>
    <dgm:pt modelId="{1007A2D1-C67E-4072-966B-3597B4EFA2BC}" type="pres">
      <dgm:prSet presAssocID="{C5F79BE7-C648-4C5F-8D36-553D1030B9E6}" presName="roof" presStyleLbl="dkBgShp" presStyleIdx="0" presStyleCnt="2" custLinFactNeighborY="-74"/>
      <dgm:spPr/>
      <dgm:t>
        <a:bodyPr/>
        <a:lstStyle/>
        <a:p>
          <a:endParaRPr lang="hr-HR"/>
        </a:p>
      </dgm:t>
    </dgm:pt>
    <dgm:pt modelId="{D53DC3E7-C1E8-4F44-BF8C-D02E4FC5E984}" type="pres">
      <dgm:prSet presAssocID="{C5F79BE7-C648-4C5F-8D36-553D1030B9E6}" presName="pillars" presStyleCnt="0"/>
      <dgm:spPr/>
      <dgm:t>
        <a:bodyPr/>
        <a:lstStyle/>
        <a:p>
          <a:endParaRPr lang="hr-HR"/>
        </a:p>
      </dgm:t>
    </dgm:pt>
    <dgm:pt modelId="{6706DF4A-4167-462D-862B-F583D5BA579F}" type="pres">
      <dgm:prSet presAssocID="{C5F79BE7-C648-4C5F-8D36-553D1030B9E6}" presName="pillar1" presStyleLbl="node1" presStyleIdx="0" presStyleCnt="3" custScaleX="90839">
        <dgm:presLayoutVars>
          <dgm:bulletEnabled val="1"/>
        </dgm:presLayoutVars>
      </dgm:prSet>
      <dgm:spPr/>
      <dgm:t>
        <a:bodyPr/>
        <a:lstStyle/>
        <a:p>
          <a:endParaRPr lang="hr-HR"/>
        </a:p>
      </dgm:t>
    </dgm:pt>
    <dgm:pt modelId="{17B8B1F7-73CF-46BD-B0F7-4FD21A3299A6}" type="pres">
      <dgm:prSet presAssocID="{CE839ADD-13A7-4907-A30E-76730866A25B}" presName="pillarX" presStyleLbl="node1" presStyleIdx="1" presStyleCnt="3">
        <dgm:presLayoutVars>
          <dgm:bulletEnabled val="1"/>
        </dgm:presLayoutVars>
      </dgm:prSet>
      <dgm:spPr/>
      <dgm:t>
        <a:bodyPr/>
        <a:lstStyle/>
        <a:p>
          <a:endParaRPr lang="hr-HR"/>
        </a:p>
      </dgm:t>
    </dgm:pt>
    <dgm:pt modelId="{6EB3B3AD-CE8C-48DF-82D0-C5B96A24E2AA}" type="pres">
      <dgm:prSet presAssocID="{5DE0F4EC-9F6C-4996-9651-0B7352030FFD}" presName="pillarX" presStyleLbl="node1" presStyleIdx="2" presStyleCnt="3">
        <dgm:presLayoutVars>
          <dgm:bulletEnabled val="1"/>
        </dgm:presLayoutVars>
      </dgm:prSet>
      <dgm:spPr/>
      <dgm:t>
        <a:bodyPr/>
        <a:lstStyle/>
        <a:p>
          <a:endParaRPr lang="hr-HR"/>
        </a:p>
      </dgm:t>
    </dgm:pt>
    <dgm:pt modelId="{9C5CF663-8344-461A-93AD-2FB2F3E565EB}" type="pres">
      <dgm:prSet presAssocID="{C5F79BE7-C648-4C5F-8D36-553D1030B9E6}" presName="base" presStyleLbl="dkBgShp" presStyleIdx="1" presStyleCnt="2"/>
      <dgm:spPr/>
      <dgm:t>
        <a:bodyPr/>
        <a:lstStyle/>
        <a:p>
          <a:endParaRPr lang="hr-HR"/>
        </a:p>
      </dgm:t>
    </dgm:pt>
  </dgm:ptLst>
  <dgm:cxnLst>
    <dgm:cxn modelId="{59E685F9-A4BE-463A-8660-003C28D09E99}" type="presOf" srcId="{C5F79BE7-C648-4C5F-8D36-553D1030B9E6}" destId="{1007A2D1-C67E-4072-966B-3597B4EFA2BC}" srcOrd="0" destOrd="0" presId="urn:microsoft.com/office/officeart/2005/8/layout/hList3"/>
    <dgm:cxn modelId="{78CF3EA9-5AA1-4CC1-BBC6-06B7B5D945F9}" type="presOf" srcId="{04385B4D-72F9-4AA2-A13B-1D56331B3FCC}" destId="{6706DF4A-4167-462D-862B-F583D5BA579F}" srcOrd="0" destOrd="0" presId="urn:microsoft.com/office/officeart/2005/8/layout/hList3"/>
    <dgm:cxn modelId="{0B8FC0A9-BCAF-4339-94F5-15FA1AF7A4FC}" srcId="{80246651-6121-40C2-93D8-CF0C811BBAA6}" destId="{C5F79BE7-C648-4C5F-8D36-553D1030B9E6}" srcOrd="0" destOrd="0" parTransId="{1E2E5E72-39C5-4AF3-80F5-DB59C78EDD6C}" sibTransId="{302A99D5-0062-47CF-8F57-77910E541027}"/>
    <dgm:cxn modelId="{CE5C0D65-45D0-44EB-B742-E4645E501D5E}" srcId="{C5F79BE7-C648-4C5F-8D36-553D1030B9E6}" destId="{04385B4D-72F9-4AA2-A13B-1D56331B3FCC}" srcOrd="0" destOrd="0" parTransId="{6B0CAA68-9592-42F2-A278-250043266332}" sibTransId="{90FA65D7-5A76-4278-B5CF-B8ED2474927D}"/>
    <dgm:cxn modelId="{99C093AC-189D-42DE-B980-00235DEB4180}" type="presOf" srcId="{5DE0F4EC-9F6C-4996-9651-0B7352030FFD}" destId="{6EB3B3AD-CE8C-48DF-82D0-C5B96A24E2AA}" srcOrd="0" destOrd="0" presId="urn:microsoft.com/office/officeart/2005/8/layout/hList3"/>
    <dgm:cxn modelId="{91363A03-E5B3-4438-8908-F4EBEE45BBA9}" srcId="{C5F79BE7-C648-4C5F-8D36-553D1030B9E6}" destId="{5DE0F4EC-9F6C-4996-9651-0B7352030FFD}" srcOrd="2" destOrd="0" parTransId="{C50E647A-F4E4-4C57-B134-CAD335C9CD97}" sibTransId="{DAE4CADC-9F3D-4A81-894B-7F33116F2EA3}"/>
    <dgm:cxn modelId="{B925BC88-EB3A-4945-A239-ECF48A5C8A93}" type="presOf" srcId="{80246651-6121-40C2-93D8-CF0C811BBAA6}" destId="{7D420935-2D0A-4CC4-B9DE-ED6EBF4BE376}" srcOrd="0" destOrd="0" presId="urn:microsoft.com/office/officeart/2005/8/layout/hList3"/>
    <dgm:cxn modelId="{01E458C3-6AC6-4BBE-A4C2-89CE291B730B}" type="presOf" srcId="{CE839ADD-13A7-4907-A30E-76730866A25B}" destId="{17B8B1F7-73CF-46BD-B0F7-4FD21A3299A6}" srcOrd="0" destOrd="0" presId="urn:microsoft.com/office/officeart/2005/8/layout/hList3"/>
    <dgm:cxn modelId="{C4B12AB8-AAA1-4E99-AE4B-15FEB37D64BA}" srcId="{C5F79BE7-C648-4C5F-8D36-553D1030B9E6}" destId="{CE839ADD-13A7-4907-A30E-76730866A25B}" srcOrd="1" destOrd="0" parTransId="{DCEDDC05-7789-4DB1-9397-6D9F3D8AF129}" sibTransId="{2E6407B3-0FE8-4512-90C5-E906548DA4DC}"/>
    <dgm:cxn modelId="{39DF6217-BCDF-488E-A087-6BB06E991434}" type="presParOf" srcId="{7D420935-2D0A-4CC4-B9DE-ED6EBF4BE376}" destId="{1007A2D1-C67E-4072-966B-3597B4EFA2BC}" srcOrd="0" destOrd="0" presId="urn:microsoft.com/office/officeart/2005/8/layout/hList3"/>
    <dgm:cxn modelId="{3DADA46B-0E0C-4CA5-B7FD-01F698BC9F09}" type="presParOf" srcId="{7D420935-2D0A-4CC4-B9DE-ED6EBF4BE376}" destId="{D53DC3E7-C1E8-4F44-BF8C-D02E4FC5E984}" srcOrd="1" destOrd="0" presId="urn:microsoft.com/office/officeart/2005/8/layout/hList3"/>
    <dgm:cxn modelId="{277171AC-E97E-4E9C-83BE-1FF34150840C}" type="presParOf" srcId="{D53DC3E7-C1E8-4F44-BF8C-D02E4FC5E984}" destId="{6706DF4A-4167-462D-862B-F583D5BA579F}" srcOrd="0" destOrd="0" presId="urn:microsoft.com/office/officeart/2005/8/layout/hList3"/>
    <dgm:cxn modelId="{7599B320-DDD9-4DBC-9278-349A5837FE5F}" type="presParOf" srcId="{D53DC3E7-C1E8-4F44-BF8C-D02E4FC5E984}" destId="{17B8B1F7-73CF-46BD-B0F7-4FD21A3299A6}" srcOrd="1" destOrd="0" presId="urn:microsoft.com/office/officeart/2005/8/layout/hList3"/>
    <dgm:cxn modelId="{561B89D2-4AC8-4D37-8BFF-33949E004596}" type="presParOf" srcId="{D53DC3E7-C1E8-4F44-BF8C-D02E4FC5E984}" destId="{6EB3B3AD-CE8C-48DF-82D0-C5B96A24E2AA}" srcOrd="2" destOrd="0" presId="urn:microsoft.com/office/officeart/2005/8/layout/hList3"/>
    <dgm:cxn modelId="{3F2E7101-F7F8-4F88-91FF-E88C4B1E5433}" type="presParOf" srcId="{7D420935-2D0A-4CC4-B9DE-ED6EBF4BE376}" destId="{9C5CF663-8344-461A-93AD-2FB2F3E565EB}"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E845D0-4EE2-4B23-830B-23DC88C16C7F}" type="doc">
      <dgm:prSet loTypeId="urn:microsoft.com/office/officeart/2005/8/layout/vList5" loCatId="list" qsTypeId="urn:microsoft.com/office/officeart/2005/8/quickstyle/simple3" qsCatId="simple" csTypeId="urn:microsoft.com/office/officeart/2005/8/colors/colorful4" csCatId="colorful" phldr="1"/>
      <dgm:spPr/>
      <dgm:t>
        <a:bodyPr/>
        <a:lstStyle/>
        <a:p>
          <a:endParaRPr lang="hr-HR"/>
        </a:p>
      </dgm:t>
    </dgm:pt>
    <dgm:pt modelId="{BDDE35AB-75FD-4636-B9C3-C71CD518AFE2}">
      <dgm:prSet phldrT="[Tekst]"/>
      <dgm:spPr/>
      <dgm:t>
        <a:bodyPr/>
        <a:lstStyle/>
        <a:p>
          <a:r>
            <a:rPr lang="hr-HR" dirty="0" smtClean="0"/>
            <a:t>OPĆI DIO</a:t>
          </a:r>
          <a:endParaRPr lang="hr-HR" dirty="0"/>
        </a:p>
      </dgm:t>
    </dgm:pt>
    <dgm:pt modelId="{B15E2E02-7BE8-4CF4-A5A9-71F4A9E6FBDE}" type="parTrans" cxnId="{FC5451CB-7BB1-4AD2-AB44-E95AC76246A8}">
      <dgm:prSet/>
      <dgm:spPr/>
      <dgm:t>
        <a:bodyPr/>
        <a:lstStyle/>
        <a:p>
          <a:endParaRPr lang="hr-HR"/>
        </a:p>
      </dgm:t>
    </dgm:pt>
    <dgm:pt modelId="{FD875C44-C303-4DC4-8445-7B456FC8EC74}" type="sibTrans" cxnId="{FC5451CB-7BB1-4AD2-AB44-E95AC76246A8}">
      <dgm:prSet/>
      <dgm:spPr/>
      <dgm:t>
        <a:bodyPr/>
        <a:lstStyle/>
        <a:p>
          <a:endParaRPr lang="hr-HR"/>
        </a:p>
      </dgm:t>
    </dgm:pt>
    <dgm:pt modelId="{05D7E92E-9CED-4D6A-9F45-48EB4C91CAD6}">
      <dgm:prSet phldrT="[Tekst]"/>
      <dgm:spPr/>
      <dgm:t>
        <a:bodyPr/>
        <a:lstStyle/>
        <a:p>
          <a:r>
            <a:rPr lang="hr-HR" dirty="0" smtClean="0"/>
            <a:t>Račun prihoda i rashoda</a:t>
          </a:r>
          <a:endParaRPr lang="hr-HR" dirty="0"/>
        </a:p>
      </dgm:t>
    </dgm:pt>
    <dgm:pt modelId="{51B505D6-FD9B-43B3-9A31-BFAD90D0007D}" type="parTrans" cxnId="{D09A75B7-897F-4F5F-AF9D-DE9553B25187}">
      <dgm:prSet/>
      <dgm:spPr/>
      <dgm:t>
        <a:bodyPr/>
        <a:lstStyle/>
        <a:p>
          <a:endParaRPr lang="hr-HR"/>
        </a:p>
      </dgm:t>
    </dgm:pt>
    <dgm:pt modelId="{7F2DE930-FCA4-443A-90F6-57492BFB9DC4}" type="sibTrans" cxnId="{D09A75B7-897F-4F5F-AF9D-DE9553B25187}">
      <dgm:prSet/>
      <dgm:spPr/>
      <dgm:t>
        <a:bodyPr/>
        <a:lstStyle/>
        <a:p>
          <a:endParaRPr lang="hr-HR"/>
        </a:p>
      </dgm:t>
    </dgm:pt>
    <dgm:pt modelId="{893DDABA-57D2-4092-AB06-C16E36AA8FED}">
      <dgm:prSet phldrT="[Tekst]"/>
      <dgm:spPr/>
      <dgm:t>
        <a:bodyPr/>
        <a:lstStyle/>
        <a:p>
          <a:r>
            <a:rPr lang="hr-HR" dirty="0" smtClean="0"/>
            <a:t>POSEBNI DIO</a:t>
          </a:r>
          <a:endParaRPr lang="hr-HR" dirty="0"/>
        </a:p>
      </dgm:t>
    </dgm:pt>
    <dgm:pt modelId="{7C68941C-4351-4079-BA94-AC3AC9C9C2BC}" type="parTrans" cxnId="{0019050E-9ED8-4EB4-A965-F16B6BEE8A52}">
      <dgm:prSet/>
      <dgm:spPr/>
      <dgm:t>
        <a:bodyPr/>
        <a:lstStyle/>
        <a:p>
          <a:endParaRPr lang="hr-HR"/>
        </a:p>
      </dgm:t>
    </dgm:pt>
    <dgm:pt modelId="{2F556FE5-0161-4CBF-9833-0821B98E5C34}" type="sibTrans" cxnId="{0019050E-9ED8-4EB4-A965-F16B6BEE8A52}">
      <dgm:prSet/>
      <dgm:spPr/>
      <dgm:t>
        <a:bodyPr/>
        <a:lstStyle/>
        <a:p>
          <a:endParaRPr lang="hr-HR"/>
        </a:p>
      </dgm:t>
    </dgm:pt>
    <dgm:pt modelId="{7072DD34-FE06-4F23-BD30-0985808545BD}">
      <dgm:prSet phldrT="[Tekst]"/>
      <dgm:spPr/>
      <dgm:t>
        <a:bodyPr/>
        <a:lstStyle/>
        <a:p>
          <a:r>
            <a:rPr lang="hr-HR" dirty="0" smtClean="0"/>
            <a:t>Plan rashoda i izdataka</a:t>
          </a:r>
          <a:endParaRPr lang="hr-HR" dirty="0"/>
        </a:p>
      </dgm:t>
    </dgm:pt>
    <dgm:pt modelId="{6E5E55A6-5E74-4410-A3E9-B57936DAD6A3}" type="parTrans" cxnId="{D08E3ED1-E3E9-4CE0-90F1-944E98B10378}">
      <dgm:prSet/>
      <dgm:spPr/>
      <dgm:t>
        <a:bodyPr/>
        <a:lstStyle/>
        <a:p>
          <a:endParaRPr lang="hr-HR"/>
        </a:p>
      </dgm:t>
    </dgm:pt>
    <dgm:pt modelId="{03056402-EA8C-4EFD-98E0-730F49D1CD38}" type="sibTrans" cxnId="{D08E3ED1-E3E9-4CE0-90F1-944E98B10378}">
      <dgm:prSet/>
      <dgm:spPr/>
      <dgm:t>
        <a:bodyPr/>
        <a:lstStyle/>
        <a:p>
          <a:endParaRPr lang="hr-HR"/>
        </a:p>
      </dgm:t>
    </dgm:pt>
    <dgm:pt modelId="{63B6B160-5764-4012-BC78-6F1E74A4DEEF}">
      <dgm:prSet phldrT="[Tekst]"/>
      <dgm:spPr/>
      <dgm:t>
        <a:bodyPr/>
        <a:lstStyle/>
        <a:p>
          <a:r>
            <a:rPr lang="hr-HR" dirty="0" smtClean="0"/>
            <a:t>OBRAZLOŽENJE PRORAČUNA</a:t>
          </a:r>
          <a:endParaRPr lang="hr-HR" dirty="0"/>
        </a:p>
      </dgm:t>
    </dgm:pt>
    <dgm:pt modelId="{A2253B49-A78A-4FFC-B7C9-1CDFE1D4C01D}" type="parTrans" cxnId="{24601158-0C16-4823-AFEC-F78FEA11117A}">
      <dgm:prSet/>
      <dgm:spPr/>
      <dgm:t>
        <a:bodyPr/>
        <a:lstStyle/>
        <a:p>
          <a:endParaRPr lang="hr-HR"/>
        </a:p>
      </dgm:t>
    </dgm:pt>
    <dgm:pt modelId="{B219BCB5-28AC-4BA2-9BD4-46DB378E63E1}" type="sibTrans" cxnId="{24601158-0C16-4823-AFEC-F78FEA11117A}">
      <dgm:prSet/>
      <dgm:spPr/>
      <dgm:t>
        <a:bodyPr/>
        <a:lstStyle/>
        <a:p>
          <a:endParaRPr lang="hr-HR"/>
        </a:p>
      </dgm:t>
    </dgm:pt>
    <dgm:pt modelId="{9C1DC98E-05AD-4439-A29E-6D9FB6C81836}">
      <dgm:prSet phldrT="[Tekst]"/>
      <dgm:spPr/>
      <dgm:t>
        <a:bodyPr/>
        <a:lstStyle/>
        <a:p>
          <a:r>
            <a:rPr lang="hr-HR" dirty="0" smtClean="0"/>
            <a:t>Obrazloženje općeg dijela proračuna</a:t>
          </a:r>
          <a:endParaRPr lang="hr-HR" dirty="0"/>
        </a:p>
      </dgm:t>
    </dgm:pt>
    <dgm:pt modelId="{7D6904A7-1DCC-4F7F-80D7-33606AEBBE11}" type="parTrans" cxnId="{618064E8-2A9C-43D1-9B62-1DC44581AE36}">
      <dgm:prSet/>
      <dgm:spPr/>
      <dgm:t>
        <a:bodyPr/>
        <a:lstStyle/>
        <a:p>
          <a:endParaRPr lang="hr-HR"/>
        </a:p>
      </dgm:t>
    </dgm:pt>
    <dgm:pt modelId="{F7A9DFE0-831C-413B-A486-A8CBCFFFFDD1}" type="sibTrans" cxnId="{618064E8-2A9C-43D1-9B62-1DC44581AE36}">
      <dgm:prSet/>
      <dgm:spPr/>
      <dgm:t>
        <a:bodyPr/>
        <a:lstStyle/>
        <a:p>
          <a:endParaRPr lang="hr-HR"/>
        </a:p>
      </dgm:t>
    </dgm:pt>
    <dgm:pt modelId="{75D0EAC6-726A-4DAC-9D98-A5646EF2BCFF}">
      <dgm:prSet phldrT="[Tekst]"/>
      <dgm:spPr/>
      <dgm:t>
        <a:bodyPr/>
        <a:lstStyle/>
        <a:p>
          <a:r>
            <a:rPr lang="hr-HR" dirty="0" smtClean="0"/>
            <a:t>Obrazloženje posebnog dijela proračuna</a:t>
          </a:r>
          <a:endParaRPr lang="hr-HR" dirty="0"/>
        </a:p>
      </dgm:t>
    </dgm:pt>
    <dgm:pt modelId="{BCEABC8B-7C7C-4DC8-8F7F-3F8F427032A8}" type="parTrans" cxnId="{2E9DBB17-A461-4792-BBBC-CDB99700CEF7}">
      <dgm:prSet/>
      <dgm:spPr/>
      <dgm:t>
        <a:bodyPr/>
        <a:lstStyle/>
        <a:p>
          <a:endParaRPr lang="hr-HR"/>
        </a:p>
      </dgm:t>
    </dgm:pt>
    <dgm:pt modelId="{6E05496B-9B6A-4B57-BDFE-CEC2E33117FB}" type="sibTrans" cxnId="{2E9DBB17-A461-4792-BBBC-CDB99700CEF7}">
      <dgm:prSet/>
      <dgm:spPr/>
      <dgm:t>
        <a:bodyPr/>
        <a:lstStyle/>
        <a:p>
          <a:endParaRPr lang="hr-HR"/>
        </a:p>
      </dgm:t>
    </dgm:pt>
    <dgm:pt modelId="{BF54FF58-DA20-45AD-AF14-BBA1FFE35AB4}">
      <dgm:prSet phldrT="[Tekst]"/>
      <dgm:spPr/>
      <dgm:t>
        <a:bodyPr/>
        <a:lstStyle/>
        <a:p>
          <a:r>
            <a:rPr lang="hr-HR" dirty="0" smtClean="0"/>
            <a:t>Račun financiranja</a:t>
          </a:r>
          <a:endParaRPr lang="hr-HR" dirty="0"/>
        </a:p>
      </dgm:t>
    </dgm:pt>
    <dgm:pt modelId="{735388AD-E581-4E23-A2DF-2F7470239B6D}" type="parTrans" cxnId="{0C86DCAD-8401-4506-BF6F-E176E7E8E471}">
      <dgm:prSet/>
      <dgm:spPr/>
      <dgm:t>
        <a:bodyPr/>
        <a:lstStyle/>
        <a:p>
          <a:endParaRPr lang="hr-HR"/>
        </a:p>
      </dgm:t>
    </dgm:pt>
    <dgm:pt modelId="{37CC9925-9713-4EE3-A0C6-595F6F4BA2DF}" type="sibTrans" cxnId="{0C86DCAD-8401-4506-BF6F-E176E7E8E471}">
      <dgm:prSet/>
      <dgm:spPr/>
      <dgm:t>
        <a:bodyPr/>
        <a:lstStyle/>
        <a:p>
          <a:endParaRPr lang="hr-HR"/>
        </a:p>
      </dgm:t>
    </dgm:pt>
    <dgm:pt modelId="{B276F30B-A6BA-4756-9013-6761E0D2D0DE}" type="pres">
      <dgm:prSet presAssocID="{8BE845D0-4EE2-4B23-830B-23DC88C16C7F}" presName="Name0" presStyleCnt="0">
        <dgm:presLayoutVars>
          <dgm:dir/>
          <dgm:animLvl val="lvl"/>
          <dgm:resizeHandles val="exact"/>
        </dgm:presLayoutVars>
      </dgm:prSet>
      <dgm:spPr/>
      <dgm:t>
        <a:bodyPr/>
        <a:lstStyle/>
        <a:p>
          <a:endParaRPr lang="hr-HR"/>
        </a:p>
      </dgm:t>
    </dgm:pt>
    <dgm:pt modelId="{08741679-D39A-4CCD-A31D-796C34E6B4C2}" type="pres">
      <dgm:prSet presAssocID="{BDDE35AB-75FD-4636-B9C3-C71CD518AFE2}" presName="linNode" presStyleCnt="0"/>
      <dgm:spPr/>
    </dgm:pt>
    <dgm:pt modelId="{55D74745-F44D-4C0F-8E8C-FDDFEA293654}" type="pres">
      <dgm:prSet presAssocID="{BDDE35AB-75FD-4636-B9C3-C71CD518AFE2}" presName="parentText" presStyleLbl="node1" presStyleIdx="0" presStyleCnt="3">
        <dgm:presLayoutVars>
          <dgm:chMax val="1"/>
          <dgm:bulletEnabled val="1"/>
        </dgm:presLayoutVars>
      </dgm:prSet>
      <dgm:spPr/>
      <dgm:t>
        <a:bodyPr/>
        <a:lstStyle/>
        <a:p>
          <a:endParaRPr lang="hr-HR"/>
        </a:p>
      </dgm:t>
    </dgm:pt>
    <dgm:pt modelId="{BA981159-1AE4-4368-9D00-FE11D81B1310}" type="pres">
      <dgm:prSet presAssocID="{BDDE35AB-75FD-4636-B9C3-C71CD518AFE2}" presName="descendantText" presStyleLbl="alignAccFollowNode1" presStyleIdx="0" presStyleCnt="3">
        <dgm:presLayoutVars>
          <dgm:bulletEnabled val="1"/>
        </dgm:presLayoutVars>
      </dgm:prSet>
      <dgm:spPr/>
      <dgm:t>
        <a:bodyPr/>
        <a:lstStyle/>
        <a:p>
          <a:endParaRPr lang="hr-HR"/>
        </a:p>
      </dgm:t>
    </dgm:pt>
    <dgm:pt modelId="{0AFD1562-19FF-4D50-AE79-1D77FD0FDFBD}" type="pres">
      <dgm:prSet presAssocID="{FD875C44-C303-4DC4-8445-7B456FC8EC74}" presName="sp" presStyleCnt="0"/>
      <dgm:spPr/>
    </dgm:pt>
    <dgm:pt modelId="{85042C0E-C01B-41D7-A937-07C930151990}" type="pres">
      <dgm:prSet presAssocID="{893DDABA-57D2-4092-AB06-C16E36AA8FED}" presName="linNode" presStyleCnt="0"/>
      <dgm:spPr/>
    </dgm:pt>
    <dgm:pt modelId="{83EBD481-716D-4CE8-B79B-6BDDA4351FCE}" type="pres">
      <dgm:prSet presAssocID="{893DDABA-57D2-4092-AB06-C16E36AA8FED}" presName="parentText" presStyleLbl="node1" presStyleIdx="1" presStyleCnt="3">
        <dgm:presLayoutVars>
          <dgm:chMax val="1"/>
          <dgm:bulletEnabled val="1"/>
        </dgm:presLayoutVars>
      </dgm:prSet>
      <dgm:spPr/>
      <dgm:t>
        <a:bodyPr/>
        <a:lstStyle/>
        <a:p>
          <a:endParaRPr lang="hr-HR"/>
        </a:p>
      </dgm:t>
    </dgm:pt>
    <dgm:pt modelId="{C4F33EE6-540B-41B1-A576-B0C3EFA0BFB3}" type="pres">
      <dgm:prSet presAssocID="{893DDABA-57D2-4092-AB06-C16E36AA8FED}" presName="descendantText" presStyleLbl="alignAccFollowNode1" presStyleIdx="1" presStyleCnt="3">
        <dgm:presLayoutVars>
          <dgm:bulletEnabled val="1"/>
        </dgm:presLayoutVars>
      </dgm:prSet>
      <dgm:spPr/>
      <dgm:t>
        <a:bodyPr/>
        <a:lstStyle/>
        <a:p>
          <a:endParaRPr lang="hr-HR"/>
        </a:p>
      </dgm:t>
    </dgm:pt>
    <dgm:pt modelId="{C2CD09B4-3433-4C09-904E-5E8D7FEE15B6}" type="pres">
      <dgm:prSet presAssocID="{2F556FE5-0161-4CBF-9833-0821B98E5C34}" presName="sp" presStyleCnt="0"/>
      <dgm:spPr/>
    </dgm:pt>
    <dgm:pt modelId="{3FBA862E-DC6A-410F-9D43-55BF06BB9E7D}" type="pres">
      <dgm:prSet presAssocID="{63B6B160-5764-4012-BC78-6F1E74A4DEEF}" presName="linNode" presStyleCnt="0"/>
      <dgm:spPr/>
    </dgm:pt>
    <dgm:pt modelId="{9EB0EDC5-18BB-4CFF-89BA-D6BA60BD4F92}" type="pres">
      <dgm:prSet presAssocID="{63B6B160-5764-4012-BC78-6F1E74A4DEEF}" presName="parentText" presStyleLbl="node1" presStyleIdx="2" presStyleCnt="3">
        <dgm:presLayoutVars>
          <dgm:chMax val="1"/>
          <dgm:bulletEnabled val="1"/>
        </dgm:presLayoutVars>
      </dgm:prSet>
      <dgm:spPr/>
      <dgm:t>
        <a:bodyPr/>
        <a:lstStyle/>
        <a:p>
          <a:endParaRPr lang="hr-HR"/>
        </a:p>
      </dgm:t>
    </dgm:pt>
    <dgm:pt modelId="{28108C46-FECC-4D93-8C6E-F6746A8A9A3D}" type="pres">
      <dgm:prSet presAssocID="{63B6B160-5764-4012-BC78-6F1E74A4DEEF}" presName="descendantText" presStyleLbl="alignAccFollowNode1" presStyleIdx="2" presStyleCnt="3">
        <dgm:presLayoutVars>
          <dgm:bulletEnabled val="1"/>
        </dgm:presLayoutVars>
      </dgm:prSet>
      <dgm:spPr/>
      <dgm:t>
        <a:bodyPr/>
        <a:lstStyle/>
        <a:p>
          <a:endParaRPr lang="hr-HR"/>
        </a:p>
      </dgm:t>
    </dgm:pt>
  </dgm:ptLst>
  <dgm:cxnLst>
    <dgm:cxn modelId="{3136C2DC-AE35-4A96-A446-E2BC0A8E4772}" type="presOf" srcId="{7072DD34-FE06-4F23-BD30-0985808545BD}" destId="{C4F33EE6-540B-41B1-A576-B0C3EFA0BFB3}" srcOrd="0" destOrd="0" presId="urn:microsoft.com/office/officeart/2005/8/layout/vList5"/>
    <dgm:cxn modelId="{0C86DCAD-8401-4506-BF6F-E176E7E8E471}" srcId="{BDDE35AB-75FD-4636-B9C3-C71CD518AFE2}" destId="{BF54FF58-DA20-45AD-AF14-BBA1FFE35AB4}" srcOrd="1" destOrd="0" parTransId="{735388AD-E581-4E23-A2DF-2F7470239B6D}" sibTransId="{37CC9925-9713-4EE3-A0C6-595F6F4BA2DF}"/>
    <dgm:cxn modelId="{153E2B62-EB1F-44B4-88F6-B5DE31AF6269}" type="presOf" srcId="{893DDABA-57D2-4092-AB06-C16E36AA8FED}" destId="{83EBD481-716D-4CE8-B79B-6BDDA4351FCE}" srcOrd="0" destOrd="0" presId="urn:microsoft.com/office/officeart/2005/8/layout/vList5"/>
    <dgm:cxn modelId="{86275C28-1AC6-45CF-9B9C-FFCFD3D35DDE}" type="presOf" srcId="{9C1DC98E-05AD-4439-A29E-6D9FB6C81836}" destId="{28108C46-FECC-4D93-8C6E-F6746A8A9A3D}" srcOrd="0" destOrd="0" presId="urn:microsoft.com/office/officeart/2005/8/layout/vList5"/>
    <dgm:cxn modelId="{0019050E-9ED8-4EB4-A965-F16B6BEE8A52}" srcId="{8BE845D0-4EE2-4B23-830B-23DC88C16C7F}" destId="{893DDABA-57D2-4092-AB06-C16E36AA8FED}" srcOrd="1" destOrd="0" parTransId="{7C68941C-4351-4079-BA94-AC3AC9C9C2BC}" sibTransId="{2F556FE5-0161-4CBF-9833-0821B98E5C34}"/>
    <dgm:cxn modelId="{D09A75B7-897F-4F5F-AF9D-DE9553B25187}" srcId="{BDDE35AB-75FD-4636-B9C3-C71CD518AFE2}" destId="{05D7E92E-9CED-4D6A-9F45-48EB4C91CAD6}" srcOrd="0" destOrd="0" parTransId="{51B505D6-FD9B-43B3-9A31-BFAD90D0007D}" sibTransId="{7F2DE930-FCA4-443A-90F6-57492BFB9DC4}"/>
    <dgm:cxn modelId="{D08E3ED1-E3E9-4CE0-90F1-944E98B10378}" srcId="{893DDABA-57D2-4092-AB06-C16E36AA8FED}" destId="{7072DD34-FE06-4F23-BD30-0985808545BD}" srcOrd="0" destOrd="0" parTransId="{6E5E55A6-5E74-4410-A3E9-B57936DAD6A3}" sibTransId="{03056402-EA8C-4EFD-98E0-730F49D1CD38}"/>
    <dgm:cxn modelId="{24601158-0C16-4823-AFEC-F78FEA11117A}" srcId="{8BE845D0-4EE2-4B23-830B-23DC88C16C7F}" destId="{63B6B160-5764-4012-BC78-6F1E74A4DEEF}" srcOrd="2" destOrd="0" parTransId="{A2253B49-A78A-4FFC-B7C9-1CDFE1D4C01D}" sibTransId="{B219BCB5-28AC-4BA2-9BD4-46DB378E63E1}"/>
    <dgm:cxn modelId="{F2C0322D-598A-4AF7-A325-FA4F57991D72}" type="presOf" srcId="{63B6B160-5764-4012-BC78-6F1E74A4DEEF}" destId="{9EB0EDC5-18BB-4CFF-89BA-D6BA60BD4F92}" srcOrd="0" destOrd="0" presId="urn:microsoft.com/office/officeart/2005/8/layout/vList5"/>
    <dgm:cxn modelId="{6B749AA7-4616-44C3-835F-3F765013D713}" type="presOf" srcId="{75D0EAC6-726A-4DAC-9D98-A5646EF2BCFF}" destId="{28108C46-FECC-4D93-8C6E-F6746A8A9A3D}" srcOrd="0" destOrd="1" presId="urn:microsoft.com/office/officeart/2005/8/layout/vList5"/>
    <dgm:cxn modelId="{618064E8-2A9C-43D1-9B62-1DC44581AE36}" srcId="{63B6B160-5764-4012-BC78-6F1E74A4DEEF}" destId="{9C1DC98E-05AD-4439-A29E-6D9FB6C81836}" srcOrd="0" destOrd="0" parTransId="{7D6904A7-1DCC-4F7F-80D7-33606AEBBE11}" sibTransId="{F7A9DFE0-831C-413B-A486-A8CBCFFFFDD1}"/>
    <dgm:cxn modelId="{A7737598-17CF-4F54-A6F2-642BA90E0984}" type="presOf" srcId="{BDDE35AB-75FD-4636-B9C3-C71CD518AFE2}" destId="{55D74745-F44D-4C0F-8E8C-FDDFEA293654}" srcOrd="0" destOrd="0" presId="urn:microsoft.com/office/officeart/2005/8/layout/vList5"/>
    <dgm:cxn modelId="{76E74DCF-CCB4-4993-A0FB-65394C8F0AED}" type="presOf" srcId="{BF54FF58-DA20-45AD-AF14-BBA1FFE35AB4}" destId="{BA981159-1AE4-4368-9D00-FE11D81B1310}" srcOrd="0" destOrd="1" presId="urn:microsoft.com/office/officeart/2005/8/layout/vList5"/>
    <dgm:cxn modelId="{2688374E-AD44-4C5B-B46B-25E5C8CA7189}" type="presOf" srcId="{8BE845D0-4EE2-4B23-830B-23DC88C16C7F}" destId="{B276F30B-A6BA-4756-9013-6761E0D2D0DE}" srcOrd="0" destOrd="0" presId="urn:microsoft.com/office/officeart/2005/8/layout/vList5"/>
    <dgm:cxn modelId="{FC5451CB-7BB1-4AD2-AB44-E95AC76246A8}" srcId="{8BE845D0-4EE2-4B23-830B-23DC88C16C7F}" destId="{BDDE35AB-75FD-4636-B9C3-C71CD518AFE2}" srcOrd="0" destOrd="0" parTransId="{B15E2E02-7BE8-4CF4-A5A9-71F4A9E6FBDE}" sibTransId="{FD875C44-C303-4DC4-8445-7B456FC8EC74}"/>
    <dgm:cxn modelId="{2E9DBB17-A461-4792-BBBC-CDB99700CEF7}" srcId="{63B6B160-5764-4012-BC78-6F1E74A4DEEF}" destId="{75D0EAC6-726A-4DAC-9D98-A5646EF2BCFF}" srcOrd="1" destOrd="0" parTransId="{BCEABC8B-7C7C-4DC8-8F7F-3F8F427032A8}" sibTransId="{6E05496B-9B6A-4B57-BDFE-CEC2E33117FB}"/>
    <dgm:cxn modelId="{4AE2D1BC-6C47-4F08-9E0A-253E3A6EB912}" type="presOf" srcId="{05D7E92E-9CED-4D6A-9F45-48EB4C91CAD6}" destId="{BA981159-1AE4-4368-9D00-FE11D81B1310}" srcOrd="0" destOrd="0" presId="urn:microsoft.com/office/officeart/2005/8/layout/vList5"/>
    <dgm:cxn modelId="{DAEE3A4D-648D-4893-8F7E-F7E32B3DF991}" type="presParOf" srcId="{B276F30B-A6BA-4756-9013-6761E0D2D0DE}" destId="{08741679-D39A-4CCD-A31D-796C34E6B4C2}" srcOrd="0" destOrd="0" presId="urn:microsoft.com/office/officeart/2005/8/layout/vList5"/>
    <dgm:cxn modelId="{704E545A-9F39-4720-8B0E-CEEE0E9FA162}" type="presParOf" srcId="{08741679-D39A-4CCD-A31D-796C34E6B4C2}" destId="{55D74745-F44D-4C0F-8E8C-FDDFEA293654}" srcOrd="0" destOrd="0" presId="urn:microsoft.com/office/officeart/2005/8/layout/vList5"/>
    <dgm:cxn modelId="{5211EC56-E122-4066-85BC-F56895A6328D}" type="presParOf" srcId="{08741679-D39A-4CCD-A31D-796C34E6B4C2}" destId="{BA981159-1AE4-4368-9D00-FE11D81B1310}" srcOrd="1" destOrd="0" presId="urn:microsoft.com/office/officeart/2005/8/layout/vList5"/>
    <dgm:cxn modelId="{D001823E-AF84-4202-9146-36B0899AF8EC}" type="presParOf" srcId="{B276F30B-A6BA-4756-9013-6761E0D2D0DE}" destId="{0AFD1562-19FF-4D50-AE79-1D77FD0FDFBD}" srcOrd="1" destOrd="0" presId="urn:microsoft.com/office/officeart/2005/8/layout/vList5"/>
    <dgm:cxn modelId="{801B7B61-5C6A-44BC-BFD7-3D422D686EB2}" type="presParOf" srcId="{B276F30B-A6BA-4756-9013-6761E0D2D0DE}" destId="{85042C0E-C01B-41D7-A937-07C930151990}" srcOrd="2" destOrd="0" presId="urn:microsoft.com/office/officeart/2005/8/layout/vList5"/>
    <dgm:cxn modelId="{11BE2828-5F6D-413F-A970-5E56387C9371}" type="presParOf" srcId="{85042C0E-C01B-41D7-A937-07C930151990}" destId="{83EBD481-716D-4CE8-B79B-6BDDA4351FCE}" srcOrd="0" destOrd="0" presId="urn:microsoft.com/office/officeart/2005/8/layout/vList5"/>
    <dgm:cxn modelId="{5C04D2A5-CC23-4503-BAA6-6FD239FEB5F5}" type="presParOf" srcId="{85042C0E-C01B-41D7-A937-07C930151990}" destId="{C4F33EE6-540B-41B1-A576-B0C3EFA0BFB3}" srcOrd="1" destOrd="0" presId="urn:microsoft.com/office/officeart/2005/8/layout/vList5"/>
    <dgm:cxn modelId="{1AA4D589-199B-476E-BD96-2FF678603C5F}" type="presParOf" srcId="{B276F30B-A6BA-4756-9013-6761E0D2D0DE}" destId="{C2CD09B4-3433-4C09-904E-5E8D7FEE15B6}" srcOrd="3" destOrd="0" presId="urn:microsoft.com/office/officeart/2005/8/layout/vList5"/>
    <dgm:cxn modelId="{7586CC52-DAA3-47D9-B6DB-89A96D556DFE}" type="presParOf" srcId="{B276F30B-A6BA-4756-9013-6761E0D2D0DE}" destId="{3FBA862E-DC6A-410F-9D43-55BF06BB9E7D}" srcOrd="4" destOrd="0" presId="urn:microsoft.com/office/officeart/2005/8/layout/vList5"/>
    <dgm:cxn modelId="{1464C5FB-EA86-465B-9C0D-262C2B031143}" type="presParOf" srcId="{3FBA862E-DC6A-410F-9D43-55BF06BB9E7D}" destId="{9EB0EDC5-18BB-4CFF-89BA-D6BA60BD4F92}" srcOrd="0" destOrd="0" presId="urn:microsoft.com/office/officeart/2005/8/layout/vList5"/>
    <dgm:cxn modelId="{99093576-E5E3-409B-B698-84A2D8707634}" type="presParOf" srcId="{3FBA862E-DC6A-410F-9D43-55BF06BB9E7D}" destId="{28108C46-FECC-4D93-8C6E-F6746A8A9A3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0E31EF-6B99-482E-B5CE-5EE28CD923EC}" type="doc">
      <dgm:prSet loTypeId="urn:microsoft.com/office/officeart/2005/8/layout/bProcess4" loCatId="process" qsTypeId="urn:microsoft.com/office/officeart/2005/8/quickstyle/simple3" qsCatId="simple" csTypeId="urn:microsoft.com/office/officeart/2005/8/colors/colorful4" csCatId="colorful" phldr="1"/>
      <dgm:spPr/>
    </dgm:pt>
    <dgm:pt modelId="{468E50DC-52D9-497B-B898-EC634DADAF30}">
      <dgm:prSet phldrT="[Tekst]" custT="1"/>
      <dgm:spPr/>
      <dgm:t>
        <a:bodyPr/>
        <a:lstStyle/>
        <a:p>
          <a:r>
            <a:rPr lang="hr-HR" sz="900"/>
            <a:t>Ministarstvo financija sastavlja upute za izradu lokalnih proračuna i dostavlja ih Gradu Nova Gradiška do 20. kolovoza tekuće godine.</a:t>
          </a:r>
        </a:p>
      </dgm:t>
    </dgm:pt>
    <dgm:pt modelId="{E90DDF49-0721-4B92-B96E-3A3165562651}" type="parTrans" cxnId="{1AF0057C-3052-44A7-99BD-8BB60F963A4B}">
      <dgm:prSet/>
      <dgm:spPr/>
      <dgm:t>
        <a:bodyPr/>
        <a:lstStyle/>
        <a:p>
          <a:endParaRPr lang="hr-HR" sz="900">
            <a:solidFill>
              <a:schemeClr val="accent5">
                <a:lumMod val="50000"/>
              </a:schemeClr>
            </a:solidFill>
          </a:endParaRPr>
        </a:p>
      </dgm:t>
    </dgm:pt>
    <dgm:pt modelId="{1ECF6638-E3ED-4DAB-89D2-2D07842FD159}" type="sibTrans" cxnId="{1AF0057C-3052-44A7-99BD-8BB60F963A4B}">
      <dgm:prSet/>
      <dgm:spPr/>
      <dgm:t>
        <a:bodyPr/>
        <a:lstStyle/>
        <a:p>
          <a:endParaRPr lang="hr-HR" sz="900">
            <a:solidFill>
              <a:schemeClr val="accent5">
                <a:lumMod val="50000"/>
              </a:schemeClr>
            </a:solidFill>
          </a:endParaRPr>
        </a:p>
      </dgm:t>
    </dgm:pt>
    <dgm:pt modelId="{4548CF54-DEE9-47AF-A3B0-F0BF12B20A4D}">
      <dgm:prSet phldrT="[Tekst]" custT="1"/>
      <dgm:spPr/>
      <dgm:t>
        <a:bodyPr/>
        <a:lstStyle/>
        <a:p>
          <a:r>
            <a:rPr lang="hr-HR" sz="900" dirty="0"/>
            <a:t>Sukladno uputama Ministarstva financija, Upravni odjel za financije Grada Nova Gradiška u suradnji </a:t>
          </a:r>
          <a:r>
            <a:rPr lang="hr-HR" sz="900" dirty="0" smtClean="0"/>
            <a:t>s drugim upravnim tijelima Grada </a:t>
          </a:r>
          <a:r>
            <a:rPr lang="hr-HR" sz="900" dirty="0"/>
            <a:t>izrađuje i dostavlja </a:t>
          </a:r>
          <a:r>
            <a:rPr lang="hr-HR" sz="900" dirty="0" smtClean="0"/>
            <a:t>upute za izradu i dostavu prijedloga financijskih planova upravnih tijela te proračunskih korisnika Grada.</a:t>
          </a:r>
          <a:endParaRPr lang="hr-HR" sz="900" dirty="0"/>
        </a:p>
      </dgm:t>
    </dgm:pt>
    <dgm:pt modelId="{48EDA5DC-BB5D-44C5-B65E-8A7E8443BB93}" type="parTrans" cxnId="{C19E89DB-562C-4F87-B286-76378A72FE2F}">
      <dgm:prSet/>
      <dgm:spPr/>
      <dgm:t>
        <a:bodyPr/>
        <a:lstStyle/>
        <a:p>
          <a:endParaRPr lang="hr-HR" sz="900">
            <a:solidFill>
              <a:schemeClr val="accent5">
                <a:lumMod val="50000"/>
              </a:schemeClr>
            </a:solidFill>
          </a:endParaRPr>
        </a:p>
      </dgm:t>
    </dgm:pt>
    <dgm:pt modelId="{0CCDB4C2-B5A2-4187-9B24-DA0EEA3827A3}" type="sibTrans" cxnId="{C19E89DB-562C-4F87-B286-76378A72FE2F}">
      <dgm:prSet/>
      <dgm:spPr/>
      <dgm:t>
        <a:bodyPr/>
        <a:lstStyle/>
        <a:p>
          <a:endParaRPr lang="hr-HR" sz="900">
            <a:solidFill>
              <a:schemeClr val="accent5">
                <a:lumMod val="50000"/>
              </a:schemeClr>
            </a:solidFill>
          </a:endParaRPr>
        </a:p>
      </dgm:t>
    </dgm:pt>
    <dgm:pt modelId="{36A7003A-39D4-48E1-A30F-A3FE1F4536F4}">
      <dgm:prSet phldrT="[Tekst]" custT="1"/>
      <dgm:spPr/>
      <dgm:t>
        <a:bodyPr/>
        <a:lstStyle/>
        <a:p>
          <a:r>
            <a:rPr lang="hr-HR" sz="900"/>
            <a:t>Proračunski korisnici izrađuju prijedloge financijskih planova i dostavljaju ih Stručnoj službi Grada sukladno rokovima uputa Ministarstva financija i Upravnog odjela za financije Grada Nova Gradiška.</a:t>
          </a:r>
        </a:p>
      </dgm:t>
    </dgm:pt>
    <dgm:pt modelId="{58738358-FBFD-4733-9E4C-CB6F7DF7B4C2}" type="parTrans" cxnId="{D755F0B2-BDE3-480F-8542-5976F2B68326}">
      <dgm:prSet/>
      <dgm:spPr/>
      <dgm:t>
        <a:bodyPr/>
        <a:lstStyle/>
        <a:p>
          <a:endParaRPr lang="hr-HR" sz="900">
            <a:solidFill>
              <a:schemeClr val="accent5">
                <a:lumMod val="50000"/>
              </a:schemeClr>
            </a:solidFill>
          </a:endParaRPr>
        </a:p>
      </dgm:t>
    </dgm:pt>
    <dgm:pt modelId="{A4F74DF9-03C7-438A-9939-97C4E3BF74A0}" type="sibTrans" cxnId="{D755F0B2-BDE3-480F-8542-5976F2B68326}">
      <dgm:prSet/>
      <dgm:spPr/>
      <dgm:t>
        <a:bodyPr/>
        <a:lstStyle/>
        <a:p>
          <a:endParaRPr lang="hr-HR" sz="900">
            <a:solidFill>
              <a:schemeClr val="accent5">
                <a:lumMod val="50000"/>
              </a:schemeClr>
            </a:solidFill>
          </a:endParaRPr>
        </a:p>
      </dgm:t>
    </dgm:pt>
    <dgm:pt modelId="{8A5F0038-C50D-4830-94F5-DC654014B57F}">
      <dgm:prSet custT="1"/>
      <dgm:spPr/>
      <dgm:t>
        <a:bodyPr/>
        <a:lstStyle/>
        <a:p>
          <a:r>
            <a:rPr lang="hr-HR" sz="900"/>
            <a:t>Upravni odjel za financije objedinjuje dostavljene financijske planove, usklađuje planove s procijenjenim prihodima te izrađuje nacrt proračuna za iduću i projekcije za sljedeće dvije godine.</a:t>
          </a:r>
        </a:p>
      </dgm:t>
    </dgm:pt>
    <dgm:pt modelId="{2690FBF5-869A-4B63-95CE-C97F0EAEA130}" type="parTrans" cxnId="{886D4568-829F-4475-8267-4557E61E680A}">
      <dgm:prSet/>
      <dgm:spPr/>
      <dgm:t>
        <a:bodyPr/>
        <a:lstStyle/>
        <a:p>
          <a:endParaRPr lang="hr-HR" sz="900">
            <a:solidFill>
              <a:schemeClr val="accent5">
                <a:lumMod val="50000"/>
              </a:schemeClr>
            </a:solidFill>
          </a:endParaRPr>
        </a:p>
      </dgm:t>
    </dgm:pt>
    <dgm:pt modelId="{1869638D-B1CD-42A4-95C8-8A2486472B1E}" type="sibTrans" cxnId="{886D4568-829F-4475-8267-4557E61E680A}">
      <dgm:prSet/>
      <dgm:spPr/>
      <dgm:t>
        <a:bodyPr/>
        <a:lstStyle/>
        <a:p>
          <a:endParaRPr lang="hr-HR" sz="900">
            <a:solidFill>
              <a:schemeClr val="accent5">
                <a:lumMod val="50000"/>
              </a:schemeClr>
            </a:solidFill>
          </a:endParaRPr>
        </a:p>
      </dgm:t>
    </dgm:pt>
    <dgm:pt modelId="{E57AE7B0-6AC5-4285-A882-EB2CEEC4EACE}">
      <dgm:prSet custT="1"/>
      <dgm:spPr/>
      <dgm:t>
        <a:bodyPr/>
        <a:lstStyle/>
        <a:p>
          <a:r>
            <a:rPr lang="hr-HR" sz="900"/>
            <a:t>Upravni odjel za financije dostavlja nacrt proračuna i projekcija gradonačelniku Grada Nova Gradiška.</a:t>
          </a:r>
        </a:p>
      </dgm:t>
    </dgm:pt>
    <dgm:pt modelId="{D9B462DC-C268-4A34-9AA3-5F4B323BDBF3}" type="parTrans" cxnId="{6F79C3AD-3617-4A68-A6E4-904596A5B63D}">
      <dgm:prSet/>
      <dgm:spPr/>
      <dgm:t>
        <a:bodyPr/>
        <a:lstStyle/>
        <a:p>
          <a:endParaRPr lang="hr-HR" sz="900">
            <a:solidFill>
              <a:schemeClr val="accent5">
                <a:lumMod val="50000"/>
              </a:schemeClr>
            </a:solidFill>
          </a:endParaRPr>
        </a:p>
      </dgm:t>
    </dgm:pt>
    <dgm:pt modelId="{7C3B88F9-D2ED-4D9E-AAD0-628D456F34AC}" type="sibTrans" cxnId="{6F79C3AD-3617-4A68-A6E4-904596A5B63D}">
      <dgm:prSet/>
      <dgm:spPr/>
      <dgm:t>
        <a:bodyPr/>
        <a:lstStyle/>
        <a:p>
          <a:endParaRPr lang="hr-HR" sz="900">
            <a:solidFill>
              <a:schemeClr val="accent5">
                <a:lumMod val="50000"/>
              </a:schemeClr>
            </a:solidFill>
          </a:endParaRPr>
        </a:p>
      </dgm:t>
    </dgm:pt>
    <dgm:pt modelId="{0FB5522B-D292-4B9F-A75E-4B56058304D1}">
      <dgm:prSet custT="1"/>
      <dgm:spPr/>
      <dgm:t>
        <a:bodyPr/>
        <a:lstStyle/>
        <a:p>
          <a:r>
            <a:rPr lang="hr-HR" sz="900"/>
            <a:t>Gradonačelnik utvrđuje prijedlog proračuna i projekcije te ih podnosi Gradskom vijeću najkasnije do 15. studenog tekuće godine.</a:t>
          </a:r>
        </a:p>
      </dgm:t>
    </dgm:pt>
    <dgm:pt modelId="{8420137B-BF4B-4E80-8599-30BE005C5085}" type="parTrans" cxnId="{36906A2B-FA2C-4323-B4E8-E536DFEF747C}">
      <dgm:prSet/>
      <dgm:spPr/>
      <dgm:t>
        <a:bodyPr/>
        <a:lstStyle/>
        <a:p>
          <a:endParaRPr lang="hr-HR">
            <a:solidFill>
              <a:schemeClr val="accent5">
                <a:lumMod val="50000"/>
              </a:schemeClr>
            </a:solidFill>
          </a:endParaRPr>
        </a:p>
      </dgm:t>
    </dgm:pt>
    <dgm:pt modelId="{1A7843B2-3CF0-456A-AC7C-466271554BF0}" type="sibTrans" cxnId="{36906A2B-FA2C-4323-B4E8-E536DFEF747C}">
      <dgm:prSet/>
      <dgm:spPr/>
      <dgm:t>
        <a:bodyPr/>
        <a:lstStyle/>
        <a:p>
          <a:endParaRPr lang="hr-HR">
            <a:solidFill>
              <a:schemeClr val="accent5">
                <a:lumMod val="50000"/>
              </a:schemeClr>
            </a:solidFill>
          </a:endParaRPr>
        </a:p>
      </dgm:t>
    </dgm:pt>
    <dgm:pt modelId="{FC28237C-4B15-4B6B-A49F-27B5C42E1B14}">
      <dgm:prSet custT="1"/>
      <dgm:spPr/>
      <dgm:t>
        <a:bodyPr/>
        <a:lstStyle/>
        <a:p>
          <a:r>
            <a:rPr lang="hr-HR" sz="900" dirty="0"/>
            <a:t>Gradsko vijeće donosi proračun za iduću i projekcije za slijedeće dvije godine do kraja tekuće godine u roku koji omogućuje primjenu od 1. </a:t>
          </a:r>
          <a:r>
            <a:rPr lang="hr-HR" sz="900" dirty="0" smtClean="0"/>
            <a:t>siječnja godine za koju se donosi proračun.</a:t>
          </a:r>
          <a:endParaRPr lang="hr-HR" sz="900" dirty="0"/>
        </a:p>
      </dgm:t>
    </dgm:pt>
    <dgm:pt modelId="{0599BE66-2A72-4C68-B0F4-E7FFBA5CA9B6}" type="parTrans" cxnId="{547B4052-E5BA-45EA-8361-222A4989E7E3}">
      <dgm:prSet/>
      <dgm:spPr/>
      <dgm:t>
        <a:bodyPr/>
        <a:lstStyle/>
        <a:p>
          <a:endParaRPr lang="hr-HR">
            <a:solidFill>
              <a:schemeClr val="accent5">
                <a:lumMod val="50000"/>
              </a:schemeClr>
            </a:solidFill>
          </a:endParaRPr>
        </a:p>
      </dgm:t>
    </dgm:pt>
    <dgm:pt modelId="{4A5D7177-6E0D-46F8-BB41-216AC4F4B6BD}" type="sibTrans" cxnId="{547B4052-E5BA-45EA-8361-222A4989E7E3}">
      <dgm:prSet/>
      <dgm:spPr/>
      <dgm:t>
        <a:bodyPr/>
        <a:lstStyle/>
        <a:p>
          <a:endParaRPr lang="hr-HR">
            <a:solidFill>
              <a:schemeClr val="accent5">
                <a:lumMod val="50000"/>
              </a:schemeClr>
            </a:solidFill>
          </a:endParaRPr>
        </a:p>
      </dgm:t>
    </dgm:pt>
    <dgm:pt modelId="{9BCD9B1D-6D52-4AA7-8972-8DAEB737FBCA}">
      <dgm:prSet custT="1"/>
      <dgm:spPr/>
      <dgm:t>
        <a:bodyPr/>
        <a:lstStyle/>
        <a:p>
          <a:r>
            <a:rPr lang="hr-HR" sz="900" dirty="0" smtClean="0"/>
            <a:t>Gradonačelnik </a:t>
          </a:r>
          <a:r>
            <a:rPr lang="hr-HR" sz="900" dirty="0"/>
            <a:t>dostavlja proračun Ministarstvu financija u roku od 15 dana od dana njegovog stupanja na snagu.</a:t>
          </a:r>
        </a:p>
      </dgm:t>
    </dgm:pt>
    <dgm:pt modelId="{48FFB937-094C-4932-A1D9-7D8F203EDCAA}" type="parTrans" cxnId="{9405E1DD-7DD2-4D16-8EB6-9ED76A4085F9}">
      <dgm:prSet/>
      <dgm:spPr/>
      <dgm:t>
        <a:bodyPr/>
        <a:lstStyle/>
        <a:p>
          <a:endParaRPr lang="hr-HR">
            <a:solidFill>
              <a:schemeClr val="accent5">
                <a:lumMod val="50000"/>
              </a:schemeClr>
            </a:solidFill>
          </a:endParaRPr>
        </a:p>
      </dgm:t>
    </dgm:pt>
    <dgm:pt modelId="{DE8268E2-039F-4710-869D-29D05E17420C}" type="sibTrans" cxnId="{9405E1DD-7DD2-4D16-8EB6-9ED76A4085F9}">
      <dgm:prSet/>
      <dgm:spPr/>
      <dgm:t>
        <a:bodyPr/>
        <a:lstStyle/>
        <a:p>
          <a:endParaRPr lang="hr-HR">
            <a:solidFill>
              <a:schemeClr val="accent5">
                <a:lumMod val="50000"/>
              </a:schemeClr>
            </a:solidFill>
          </a:endParaRPr>
        </a:p>
      </dgm:t>
    </dgm:pt>
    <dgm:pt modelId="{01959CA5-E2A8-4B3B-9305-F12D51A6805B}">
      <dgm:prSet custT="1"/>
      <dgm:spPr/>
      <dgm:t>
        <a:bodyPr/>
        <a:lstStyle/>
        <a:p>
          <a:r>
            <a:rPr lang="hr-HR" sz="900"/>
            <a:t>Stručna služba Grada provjerava točnost i istinitost podataka navedenih u financijskim planovima proračunskih korisnika prije dostave prijedloga financijskih planova proračunskih korisnika Upravnom odjelu za financije. </a:t>
          </a:r>
        </a:p>
      </dgm:t>
    </dgm:pt>
    <dgm:pt modelId="{741E8744-E142-4BFA-BB38-F40403C79162}" type="parTrans" cxnId="{22AC4E68-DB57-4E86-9CFB-3251CFDB30B0}">
      <dgm:prSet/>
      <dgm:spPr/>
      <dgm:t>
        <a:bodyPr/>
        <a:lstStyle/>
        <a:p>
          <a:endParaRPr lang="hr-HR"/>
        </a:p>
      </dgm:t>
    </dgm:pt>
    <dgm:pt modelId="{0B0F30AA-160A-4ED4-A0EB-0B47A3A70532}" type="sibTrans" cxnId="{22AC4E68-DB57-4E86-9CFB-3251CFDB30B0}">
      <dgm:prSet/>
      <dgm:spPr/>
      <dgm:t>
        <a:bodyPr/>
        <a:lstStyle/>
        <a:p>
          <a:endParaRPr lang="hr-HR"/>
        </a:p>
      </dgm:t>
    </dgm:pt>
    <dgm:pt modelId="{0D1BB37D-A75F-4BCD-8EED-55B1331E660E}" type="pres">
      <dgm:prSet presAssocID="{7E0E31EF-6B99-482E-B5CE-5EE28CD923EC}" presName="Name0" presStyleCnt="0">
        <dgm:presLayoutVars>
          <dgm:dir/>
          <dgm:resizeHandles/>
        </dgm:presLayoutVars>
      </dgm:prSet>
      <dgm:spPr/>
    </dgm:pt>
    <dgm:pt modelId="{F7EB6D36-7806-440B-A517-0F8D65E9ADCC}" type="pres">
      <dgm:prSet presAssocID="{468E50DC-52D9-497B-B898-EC634DADAF30}" presName="compNode" presStyleCnt="0"/>
      <dgm:spPr/>
    </dgm:pt>
    <dgm:pt modelId="{434D0C33-A3BD-4887-AAC9-0B6C9463C769}" type="pres">
      <dgm:prSet presAssocID="{468E50DC-52D9-497B-B898-EC634DADAF30}" presName="dummyConnPt" presStyleCnt="0"/>
      <dgm:spPr/>
    </dgm:pt>
    <dgm:pt modelId="{1E71E5F6-107E-4F34-82C3-E44265155A29}" type="pres">
      <dgm:prSet presAssocID="{468E50DC-52D9-497B-B898-EC634DADAF30}" presName="node" presStyleLbl="node1" presStyleIdx="0" presStyleCnt="9">
        <dgm:presLayoutVars>
          <dgm:bulletEnabled val="1"/>
        </dgm:presLayoutVars>
      </dgm:prSet>
      <dgm:spPr/>
      <dgm:t>
        <a:bodyPr/>
        <a:lstStyle/>
        <a:p>
          <a:endParaRPr lang="hr-HR"/>
        </a:p>
      </dgm:t>
    </dgm:pt>
    <dgm:pt modelId="{0CA3A104-CE5A-4C65-850F-E3FCADC9F077}" type="pres">
      <dgm:prSet presAssocID="{1ECF6638-E3ED-4DAB-89D2-2D07842FD159}" presName="sibTrans" presStyleLbl="bgSibTrans2D1" presStyleIdx="0" presStyleCnt="8"/>
      <dgm:spPr/>
      <dgm:t>
        <a:bodyPr/>
        <a:lstStyle/>
        <a:p>
          <a:endParaRPr lang="hr-HR"/>
        </a:p>
      </dgm:t>
    </dgm:pt>
    <dgm:pt modelId="{62A208F0-68BE-42B6-AF48-DA12E644A4D1}" type="pres">
      <dgm:prSet presAssocID="{4548CF54-DEE9-47AF-A3B0-F0BF12B20A4D}" presName="compNode" presStyleCnt="0"/>
      <dgm:spPr/>
    </dgm:pt>
    <dgm:pt modelId="{CC97BF44-6F83-47A0-B637-5F186FE47FE8}" type="pres">
      <dgm:prSet presAssocID="{4548CF54-DEE9-47AF-A3B0-F0BF12B20A4D}" presName="dummyConnPt" presStyleCnt="0"/>
      <dgm:spPr/>
    </dgm:pt>
    <dgm:pt modelId="{91C41A88-E2C0-4A61-8D3E-F3206C1A94C6}" type="pres">
      <dgm:prSet presAssocID="{4548CF54-DEE9-47AF-A3B0-F0BF12B20A4D}" presName="node" presStyleLbl="node1" presStyleIdx="1" presStyleCnt="9">
        <dgm:presLayoutVars>
          <dgm:bulletEnabled val="1"/>
        </dgm:presLayoutVars>
      </dgm:prSet>
      <dgm:spPr/>
      <dgm:t>
        <a:bodyPr/>
        <a:lstStyle/>
        <a:p>
          <a:endParaRPr lang="hr-HR"/>
        </a:p>
      </dgm:t>
    </dgm:pt>
    <dgm:pt modelId="{ABC4F139-8E58-4A36-BB3C-7293BCF983C6}" type="pres">
      <dgm:prSet presAssocID="{0CCDB4C2-B5A2-4187-9B24-DA0EEA3827A3}" presName="sibTrans" presStyleLbl="bgSibTrans2D1" presStyleIdx="1" presStyleCnt="8"/>
      <dgm:spPr/>
      <dgm:t>
        <a:bodyPr/>
        <a:lstStyle/>
        <a:p>
          <a:endParaRPr lang="hr-HR"/>
        </a:p>
      </dgm:t>
    </dgm:pt>
    <dgm:pt modelId="{CA9F391E-651E-4E25-85DA-02293710D001}" type="pres">
      <dgm:prSet presAssocID="{36A7003A-39D4-48E1-A30F-A3FE1F4536F4}" presName="compNode" presStyleCnt="0"/>
      <dgm:spPr/>
    </dgm:pt>
    <dgm:pt modelId="{9852FE99-83CE-492E-A2B7-9ECD7EF5C969}" type="pres">
      <dgm:prSet presAssocID="{36A7003A-39D4-48E1-A30F-A3FE1F4536F4}" presName="dummyConnPt" presStyleCnt="0"/>
      <dgm:spPr/>
    </dgm:pt>
    <dgm:pt modelId="{2C7EB2C6-6F79-4D5D-8BFB-470D62B08395}" type="pres">
      <dgm:prSet presAssocID="{36A7003A-39D4-48E1-A30F-A3FE1F4536F4}" presName="node" presStyleLbl="node1" presStyleIdx="2" presStyleCnt="9">
        <dgm:presLayoutVars>
          <dgm:bulletEnabled val="1"/>
        </dgm:presLayoutVars>
      </dgm:prSet>
      <dgm:spPr/>
      <dgm:t>
        <a:bodyPr/>
        <a:lstStyle/>
        <a:p>
          <a:endParaRPr lang="hr-HR"/>
        </a:p>
      </dgm:t>
    </dgm:pt>
    <dgm:pt modelId="{853757C3-85CF-4AEA-BEBD-F646CA73DEAD}" type="pres">
      <dgm:prSet presAssocID="{A4F74DF9-03C7-438A-9939-97C4E3BF74A0}" presName="sibTrans" presStyleLbl="bgSibTrans2D1" presStyleIdx="2" presStyleCnt="8"/>
      <dgm:spPr/>
      <dgm:t>
        <a:bodyPr/>
        <a:lstStyle/>
        <a:p>
          <a:endParaRPr lang="hr-HR"/>
        </a:p>
      </dgm:t>
    </dgm:pt>
    <dgm:pt modelId="{0442A8A1-7EA0-431B-9F69-2D428B14BA3A}" type="pres">
      <dgm:prSet presAssocID="{01959CA5-E2A8-4B3B-9305-F12D51A6805B}" presName="compNode" presStyleCnt="0"/>
      <dgm:spPr/>
    </dgm:pt>
    <dgm:pt modelId="{11D1A92A-35FB-4E83-AD3A-7039BC404624}" type="pres">
      <dgm:prSet presAssocID="{01959CA5-E2A8-4B3B-9305-F12D51A6805B}" presName="dummyConnPt" presStyleCnt="0"/>
      <dgm:spPr/>
    </dgm:pt>
    <dgm:pt modelId="{1E3F0EE6-9AC9-4F41-8948-26B06FCDA76F}" type="pres">
      <dgm:prSet presAssocID="{01959CA5-E2A8-4B3B-9305-F12D51A6805B}" presName="node" presStyleLbl="node1" presStyleIdx="3" presStyleCnt="9">
        <dgm:presLayoutVars>
          <dgm:bulletEnabled val="1"/>
        </dgm:presLayoutVars>
      </dgm:prSet>
      <dgm:spPr/>
      <dgm:t>
        <a:bodyPr/>
        <a:lstStyle/>
        <a:p>
          <a:endParaRPr lang="hr-HR"/>
        </a:p>
      </dgm:t>
    </dgm:pt>
    <dgm:pt modelId="{4E13B7EE-72F0-43A7-9184-69179D8D05C2}" type="pres">
      <dgm:prSet presAssocID="{0B0F30AA-160A-4ED4-A0EB-0B47A3A70532}" presName="sibTrans" presStyleLbl="bgSibTrans2D1" presStyleIdx="3" presStyleCnt="8"/>
      <dgm:spPr/>
      <dgm:t>
        <a:bodyPr/>
        <a:lstStyle/>
        <a:p>
          <a:endParaRPr lang="hr-HR"/>
        </a:p>
      </dgm:t>
    </dgm:pt>
    <dgm:pt modelId="{8B37A249-9ED1-4C65-A281-2ABED2DE0125}" type="pres">
      <dgm:prSet presAssocID="{8A5F0038-C50D-4830-94F5-DC654014B57F}" presName="compNode" presStyleCnt="0"/>
      <dgm:spPr/>
    </dgm:pt>
    <dgm:pt modelId="{BD905807-58B4-47C2-A3DC-C3DC6A779BF6}" type="pres">
      <dgm:prSet presAssocID="{8A5F0038-C50D-4830-94F5-DC654014B57F}" presName="dummyConnPt" presStyleCnt="0"/>
      <dgm:spPr/>
    </dgm:pt>
    <dgm:pt modelId="{B619500E-4770-4680-ADA8-57CEA419DDC0}" type="pres">
      <dgm:prSet presAssocID="{8A5F0038-C50D-4830-94F5-DC654014B57F}" presName="node" presStyleLbl="node1" presStyleIdx="4" presStyleCnt="9">
        <dgm:presLayoutVars>
          <dgm:bulletEnabled val="1"/>
        </dgm:presLayoutVars>
      </dgm:prSet>
      <dgm:spPr/>
      <dgm:t>
        <a:bodyPr/>
        <a:lstStyle/>
        <a:p>
          <a:endParaRPr lang="hr-HR"/>
        </a:p>
      </dgm:t>
    </dgm:pt>
    <dgm:pt modelId="{82C50B3F-3EBA-44C4-A27C-9B2833BA7389}" type="pres">
      <dgm:prSet presAssocID="{1869638D-B1CD-42A4-95C8-8A2486472B1E}" presName="sibTrans" presStyleLbl="bgSibTrans2D1" presStyleIdx="4" presStyleCnt="8"/>
      <dgm:spPr/>
      <dgm:t>
        <a:bodyPr/>
        <a:lstStyle/>
        <a:p>
          <a:endParaRPr lang="hr-HR"/>
        </a:p>
      </dgm:t>
    </dgm:pt>
    <dgm:pt modelId="{CECB48D6-6FB2-45EA-BCDA-C6CF1E00EB1A}" type="pres">
      <dgm:prSet presAssocID="{E57AE7B0-6AC5-4285-A882-EB2CEEC4EACE}" presName="compNode" presStyleCnt="0"/>
      <dgm:spPr/>
    </dgm:pt>
    <dgm:pt modelId="{6F50B912-419A-48AF-B73D-76630195C808}" type="pres">
      <dgm:prSet presAssocID="{E57AE7B0-6AC5-4285-A882-EB2CEEC4EACE}" presName="dummyConnPt" presStyleCnt="0"/>
      <dgm:spPr/>
    </dgm:pt>
    <dgm:pt modelId="{BD87BF71-4E0D-4C3F-97B7-B86757C08C9B}" type="pres">
      <dgm:prSet presAssocID="{E57AE7B0-6AC5-4285-A882-EB2CEEC4EACE}" presName="node" presStyleLbl="node1" presStyleIdx="5" presStyleCnt="9">
        <dgm:presLayoutVars>
          <dgm:bulletEnabled val="1"/>
        </dgm:presLayoutVars>
      </dgm:prSet>
      <dgm:spPr/>
      <dgm:t>
        <a:bodyPr/>
        <a:lstStyle/>
        <a:p>
          <a:endParaRPr lang="hr-HR"/>
        </a:p>
      </dgm:t>
    </dgm:pt>
    <dgm:pt modelId="{48151605-5D8A-4F1A-AE37-EF1D9B66FA8F}" type="pres">
      <dgm:prSet presAssocID="{7C3B88F9-D2ED-4D9E-AAD0-628D456F34AC}" presName="sibTrans" presStyleLbl="bgSibTrans2D1" presStyleIdx="5" presStyleCnt="8"/>
      <dgm:spPr/>
      <dgm:t>
        <a:bodyPr/>
        <a:lstStyle/>
        <a:p>
          <a:endParaRPr lang="hr-HR"/>
        </a:p>
      </dgm:t>
    </dgm:pt>
    <dgm:pt modelId="{E3C3200C-343E-41FB-AF15-553B2270DBE5}" type="pres">
      <dgm:prSet presAssocID="{0FB5522B-D292-4B9F-A75E-4B56058304D1}" presName="compNode" presStyleCnt="0"/>
      <dgm:spPr/>
    </dgm:pt>
    <dgm:pt modelId="{A53E7A5B-BB45-4345-9D3A-1DFD96E4F498}" type="pres">
      <dgm:prSet presAssocID="{0FB5522B-D292-4B9F-A75E-4B56058304D1}" presName="dummyConnPt" presStyleCnt="0"/>
      <dgm:spPr/>
    </dgm:pt>
    <dgm:pt modelId="{9F91E53C-6156-4A05-81D2-4F17C81C97FC}" type="pres">
      <dgm:prSet presAssocID="{0FB5522B-D292-4B9F-A75E-4B56058304D1}" presName="node" presStyleLbl="node1" presStyleIdx="6" presStyleCnt="9">
        <dgm:presLayoutVars>
          <dgm:bulletEnabled val="1"/>
        </dgm:presLayoutVars>
      </dgm:prSet>
      <dgm:spPr/>
      <dgm:t>
        <a:bodyPr/>
        <a:lstStyle/>
        <a:p>
          <a:endParaRPr lang="hr-HR"/>
        </a:p>
      </dgm:t>
    </dgm:pt>
    <dgm:pt modelId="{0B47B48B-DF89-42C5-9E57-220E913BD4A1}" type="pres">
      <dgm:prSet presAssocID="{1A7843B2-3CF0-456A-AC7C-466271554BF0}" presName="sibTrans" presStyleLbl="bgSibTrans2D1" presStyleIdx="6" presStyleCnt="8"/>
      <dgm:spPr/>
      <dgm:t>
        <a:bodyPr/>
        <a:lstStyle/>
        <a:p>
          <a:endParaRPr lang="hr-HR"/>
        </a:p>
      </dgm:t>
    </dgm:pt>
    <dgm:pt modelId="{FF1625DE-9F91-476F-9D05-6056854866CB}" type="pres">
      <dgm:prSet presAssocID="{FC28237C-4B15-4B6B-A49F-27B5C42E1B14}" presName="compNode" presStyleCnt="0"/>
      <dgm:spPr/>
    </dgm:pt>
    <dgm:pt modelId="{3E22A814-9F45-4190-9A1A-2B84B9497018}" type="pres">
      <dgm:prSet presAssocID="{FC28237C-4B15-4B6B-A49F-27B5C42E1B14}" presName="dummyConnPt" presStyleCnt="0"/>
      <dgm:spPr/>
    </dgm:pt>
    <dgm:pt modelId="{3E250FD5-E94F-47FD-BA54-4973CDD4229A}" type="pres">
      <dgm:prSet presAssocID="{FC28237C-4B15-4B6B-A49F-27B5C42E1B14}" presName="node" presStyleLbl="node1" presStyleIdx="7" presStyleCnt="9">
        <dgm:presLayoutVars>
          <dgm:bulletEnabled val="1"/>
        </dgm:presLayoutVars>
      </dgm:prSet>
      <dgm:spPr/>
      <dgm:t>
        <a:bodyPr/>
        <a:lstStyle/>
        <a:p>
          <a:endParaRPr lang="hr-HR"/>
        </a:p>
      </dgm:t>
    </dgm:pt>
    <dgm:pt modelId="{4608540D-BF03-4526-A4C4-BC154902DD08}" type="pres">
      <dgm:prSet presAssocID="{4A5D7177-6E0D-46F8-BB41-216AC4F4B6BD}" presName="sibTrans" presStyleLbl="bgSibTrans2D1" presStyleIdx="7" presStyleCnt="8"/>
      <dgm:spPr/>
      <dgm:t>
        <a:bodyPr/>
        <a:lstStyle/>
        <a:p>
          <a:endParaRPr lang="hr-HR"/>
        </a:p>
      </dgm:t>
    </dgm:pt>
    <dgm:pt modelId="{700445B9-6D92-48F8-B1E7-6A9F1EC883C8}" type="pres">
      <dgm:prSet presAssocID="{9BCD9B1D-6D52-4AA7-8972-8DAEB737FBCA}" presName="compNode" presStyleCnt="0"/>
      <dgm:spPr/>
    </dgm:pt>
    <dgm:pt modelId="{32474992-79AA-448C-9EDD-A7D63CB8B25D}" type="pres">
      <dgm:prSet presAssocID="{9BCD9B1D-6D52-4AA7-8972-8DAEB737FBCA}" presName="dummyConnPt" presStyleCnt="0"/>
      <dgm:spPr/>
    </dgm:pt>
    <dgm:pt modelId="{736A8E0C-EB98-4CC3-9ACD-4CF0060C6E80}" type="pres">
      <dgm:prSet presAssocID="{9BCD9B1D-6D52-4AA7-8972-8DAEB737FBCA}" presName="node" presStyleLbl="node1" presStyleIdx="8" presStyleCnt="9">
        <dgm:presLayoutVars>
          <dgm:bulletEnabled val="1"/>
        </dgm:presLayoutVars>
      </dgm:prSet>
      <dgm:spPr/>
      <dgm:t>
        <a:bodyPr/>
        <a:lstStyle/>
        <a:p>
          <a:endParaRPr lang="hr-HR"/>
        </a:p>
      </dgm:t>
    </dgm:pt>
  </dgm:ptLst>
  <dgm:cxnLst>
    <dgm:cxn modelId="{36906A2B-FA2C-4323-B4E8-E536DFEF747C}" srcId="{7E0E31EF-6B99-482E-B5CE-5EE28CD923EC}" destId="{0FB5522B-D292-4B9F-A75E-4B56058304D1}" srcOrd="6" destOrd="0" parTransId="{8420137B-BF4B-4E80-8599-30BE005C5085}" sibTransId="{1A7843B2-3CF0-456A-AC7C-466271554BF0}"/>
    <dgm:cxn modelId="{EEDD78FF-CD9C-43E0-929C-AC284ABE6C1C}" type="presOf" srcId="{0B0F30AA-160A-4ED4-A0EB-0B47A3A70532}" destId="{4E13B7EE-72F0-43A7-9184-69179D8D05C2}" srcOrd="0" destOrd="0" presId="urn:microsoft.com/office/officeart/2005/8/layout/bProcess4"/>
    <dgm:cxn modelId="{D755F0B2-BDE3-480F-8542-5976F2B68326}" srcId="{7E0E31EF-6B99-482E-B5CE-5EE28CD923EC}" destId="{36A7003A-39D4-48E1-A30F-A3FE1F4536F4}" srcOrd="2" destOrd="0" parTransId="{58738358-FBFD-4733-9E4C-CB6F7DF7B4C2}" sibTransId="{A4F74DF9-03C7-438A-9939-97C4E3BF74A0}"/>
    <dgm:cxn modelId="{1AF0057C-3052-44A7-99BD-8BB60F963A4B}" srcId="{7E0E31EF-6B99-482E-B5CE-5EE28CD923EC}" destId="{468E50DC-52D9-497B-B898-EC634DADAF30}" srcOrd="0" destOrd="0" parTransId="{E90DDF49-0721-4B92-B96E-3A3165562651}" sibTransId="{1ECF6638-E3ED-4DAB-89D2-2D07842FD159}"/>
    <dgm:cxn modelId="{6B7E51F4-E2AA-469B-B9DD-4E38C856E85A}" type="presOf" srcId="{1869638D-B1CD-42A4-95C8-8A2486472B1E}" destId="{82C50B3F-3EBA-44C4-A27C-9B2833BA7389}" srcOrd="0" destOrd="0" presId="urn:microsoft.com/office/officeart/2005/8/layout/bProcess4"/>
    <dgm:cxn modelId="{F8038EFE-C841-4A66-9FD0-9F7627E42207}" type="presOf" srcId="{468E50DC-52D9-497B-B898-EC634DADAF30}" destId="{1E71E5F6-107E-4F34-82C3-E44265155A29}" srcOrd="0" destOrd="0" presId="urn:microsoft.com/office/officeart/2005/8/layout/bProcess4"/>
    <dgm:cxn modelId="{6F79C3AD-3617-4A68-A6E4-904596A5B63D}" srcId="{7E0E31EF-6B99-482E-B5CE-5EE28CD923EC}" destId="{E57AE7B0-6AC5-4285-A882-EB2CEEC4EACE}" srcOrd="5" destOrd="0" parTransId="{D9B462DC-C268-4A34-9AA3-5F4B323BDBF3}" sibTransId="{7C3B88F9-D2ED-4D9E-AAD0-628D456F34AC}"/>
    <dgm:cxn modelId="{C19E89DB-562C-4F87-B286-76378A72FE2F}" srcId="{7E0E31EF-6B99-482E-B5CE-5EE28CD923EC}" destId="{4548CF54-DEE9-47AF-A3B0-F0BF12B20A4D}" srcOrd="1" destOrd="0" parTransId="{48EDA5DC-BB5D-44C5-B65E-8A7E8443BB93}" sibTransId="{0CCDB4C2-B5A2-4187-9B24-DA0EEA3827A3}"/>
    <dgm:cxn modelId="{A0BFE1A8-969C-49CE-AC36-1DB8A8D3A6B0}" type="presOf" srcId="{E57AE7B0-6AC5-4285-A882-EB2CEEC4EACE}" destId="{BD87BF71-4E0D-4C3F-97B7-B86757C08C9B}" srcOrd="0" destOrd="0" presId="urn:microsoft.com/office/officeart/2005/8/layout/bProcess4"/>
    <dgm:cxn modelId="{FE3CD0AF-D052-45FA-85F6-15A1383600E4}" type="presOf" srcId="{7E0E31EF-6B99-482E-B5CE-5EE28CD923EC}" destId="{0D1BB37D-A75F-4BCD-8EED-55B1331E660E}" srcOrd="0" destOrd="0" presId="urn:microsoft.com/office/officeart/2005/8/layout/bProcess4"/>
    <dgm:cxn modelId="{31C053D9-C0D3-4354-887B-2C90D0816862}" type="presOf" srcId="{4548CF54-DEE9-47AF-A3B0-F0BF12B20A4D}" destId="{91C41A88-E2C0-4A61-8D3E-F3206C1A94C6}" srcOrd="0" destOrd="0" presId="urn:microsoft.com/office/officeart/2005/8/layout/bProcess4"/>
    <dgm:cxn modelId="{9405E1DD-7DD2-4D16-8EB6-9ED76A4085F9}" srcId="{7E0E31EF-6B99-482E-B5CE-5EE28CD923EC}" destId="{9BCD9B1D-6D52-4AA7-8972-8DAEB737FBCA}" srcOrd="8" destOrd="0" parTransId="{48FFB937-094C-4932-A1D9-7D8F203EDCAA}" sibTransId="{DE8268E2-039F-4710-869D-29D05E17420C}"/>
    <dgm:cxn modelId="{AA64BC71-FA35-499B-880D-CE34B6913AE6}" type="presOf" srcId="{1A7843B2-3CF0-456A-AC7C-466271554BF0}" destId="{0B47B48B-DF89-42C5-9E57-220E913BD4A1}" srcOrd="0" destOrd="0" presId="urn:microsoft.com/office/officeart/2005/8/layout/bProcess4"/>
    <dgm:cxn modelId="{ECF80CD7-1089-4A14-B078-8EB9E7D9C2D5}" type="presOf" srcId="{9BCD9B1D-6D52-4AA7-8972-8DAEB737FBCA}" destId="{736A8E0C-EB98-4CC3-9ACD-4CF0060C6E80}" srcOrd="0" destOrd="0" presId="urn:microsoft.com/office/officeart/2005/8/layout/bProcess4"/>
    <dgm:cxn modelId="{C5DAEAC2-1301-4B6E-8CDF-52251E918A78}" type="presOf" srcId="{36A7003A-39D4-48E1-A30F-A3FE1F4536F4}" destId="{2C7EB2C6-6F79-4D5D-8BFB-470D62B08395}" srcOrd="0" destOrd="0" presId="urn:microsoft.com/office/officeart/2005/8/layout/bProcess4"/>
    <dgm:cxn modelId="{3F55FA11-B909-4A0A-8BC0-7F964F87796E}" type="presOf" srcId="{1ECF6638-E3ED-4DAB-89D2-2D07842FD159}" destId="{0CA3A104-CE5A-4C65-850F-E3FCADC9F077}" srcOrd="0" destOrd="0" presId="urn:microsoft.com/office/officeart/2005/8/layout/bProcess4"/>
    <dgm:cxn modelId="{30CAD9B4-FABC-4CA8-A8D5-BC572565B6E9}" type="presOf" srcId="{4A5D7177-6E0D-46F8-BB41-216AC4F4B6BD}" destId="{4608540D-BF03-4526-A4C4-BC154902DD08}" srcOrd="0" destOrd="0" presId="urn:microsoft.com/office/officeart/2005/8/layout/bProcess4"/>
    <dgm:cxn modelId="{547B4052-E5BA-45EA-8361-222A4989E7E3}" srcId="{7E0E31EF-6B99-482E-B5CE-5EE28CD923EC}" destId="{FC28237C-4B15-4B6B-A49F-27B5C42E1B14}" srcOrd="7" destOrd="0" parTransId="{0599BE66-2A72-4C68-B0F4-E7FFBA5CA9B6}" sibTransId="{4A5D7177-6E0D-46F8-BB41-216AC4F4B6BD}"/>
    <dgm:cxn modelId="{22AC4E68-DB57-4E86-9CFB-3251CFDB30B0}" srcId="{7E0E31EF-6B99-482E-B5CE-5EE28CD923EC}" destId="{01959CA5-E2A8-4B3B-9305-F12D51A6805B}" srcOrd="3" destOrd="0" parTransId="{741E8744-E142-4BFA-BB38-F40403C79162}" sibTransId="{0B0F30AA-160A-4ED4-A0EB-0B47A3A70532}"/>
    <dgm:cxn modelId="{95911366-F779-41C9-BC9B-3E0C9164CBD3}" type="presOf" srcId="{8A5F0038-C50D-4830-94F5-DC654014B57F}" destId="{B619500E-4770-4680-ADA8-57CEA419DDC0}" srcOrd="0" destOrd="0" presId="urn:microsoft.com/office/officeart/2005/8/layout/bProcess4"/>
    <dgm:cxn modelId="{345EC592-9750-42E3-B224-4036D1B2BA8B}" type="presOf" srcId="{0CCDB4C2-B5A2-4187-9B24-DA0EEA3827A3}" destId="{ABC4F139-8E58-4A36-BB3C-7293BCF983C6}" srcOrd="0" destOrd="0" presId="urn:microsoft.com/office/officeart/2005/8/layout/bProcess4"/>
    <dgm:cxn modelId="{E46A84E1-D86F-453F-BDCD-FAC08C5B0C9C}" type="presOf" srcId="{01959CA5-E2A8-4B3B-9305-F12D51A6805B}" destId="{1E3F0EE6-9AC9-4F41-8948-26B06FCDA76F}" srcOrd="0" destOrd="0" presId="urn:microsoft.com/office/officeart/2005/8/layout/bProcess4"/>
    <dgm:cxn modelId="{1A5F7B08-EB13-43DA-AB7A-0F1F9011E3EA}" type="presOf" srcId="{A4F74DF9-03C7-438A-9939-97C4E3BF74A0}" destId="{853757C3-85CF-4AEA-BEBD-F646CA73DEAD}" srcOrd="0" destOrd="0" presId="urn:microsoft.com/office/officeart/2005/8/layout/bProcess4"/>
    <dgm:cxn modelId="{4729B7A7-FD83-4A1D-8C4B-15A1358C5B78}" type="presOf" srcId="{FC28237C-4B15-4B6B-A49F-27B5C42E1B14}" destId="{3E250FD5-E94F-47FD-BA54-4973CDD4229A}" srcOrd="0" destOrd="0" presId="urn:microsoft.com/office/officeart/2005/8/layout/bProcess4"/>
    <dgm:cxn modelId="{050F68E7-7B69-4340-A8CD-D46CB2ECBC6E}" type="presOf" srcId="{0FB5522B-D292-4B9F-A75E-4B56058304D1}" destId="{9F91E53C-6156-4A05-81D2-4F17C81C97FC}" srcOrd="0" destOrd="0" presId="urn:microsoft.com/office/officeart/2005/8/layout/bProcess4"/>
    <dgm:cxn modelId="{886D4568-829F-4475-8267-4557E61E680A}" srcId="{7E0E31EF-6B99-482E-B5CE-5EE28CD923EC}" destId="{8A5F0038-C50D-4830-94F5-DC654014B57F}" srcOrd="4" destOrd="0" parTransId="{2690FBF5-869A-4B63-95CE-C97F0EAEA130}" sibTransId="{1869638D-B1CD-42A4-95C8-8A2486472B1E}"/>
    <dgm:cxn modelId="{1A9AE260-F325-4F98-81CC-A025B919AD3B}" type="presOf" srcId="{7C3B88F9-D2ED-4D9E-AAD0-628D456F34AC}" destId="{48151605-5D8A-4F1A-AE37-EF1D9B66FA8F}" srcOrd="0" destOrd="0" presId="urn:microsoft.com/office/officeart/2005/8/layout/bProcess4"/>
    <dgm:cxn modelId="{F612C37F-B62C-4274-BAEB-EDBE41B35036}" type="presParOf" srcId="{0D1BB37D-A75F-4BCD-8EED-55B1331E660E}" destId="{F7EB6D36-7806-440B-A517-0F8D65E9ADCC}" srcOrd="0" destOrd="0" presId="urn:microsoft.com/office/officeart/2005/8/layout/bProcess4"/>
    <dgm:cxn modelId="{1190AEF9-1CCD-4CA4-9D03-42631C590F69}" type="presParOf" srcId="{F7EB6D36-7806-440B-A517-0F8D65E9ADCC}" destId="{434D0C33-A3BD-4887-AAC9-0B6C9463C769}" srcOrd="0" destOrd="0" presId="urn:microsoft.com/office/officeart/2005/8/layout/bProcess4"/>
    <dgm:cxn modelId="{A65E1330-1759-43C4-9702-0BC763FC2B43}" type="presParOf" srcId="{F7EB6D36-7806-440B-A517-0F8D65E9ADCC}" destId="{1E71E5F6-107E-4F34-82C3-E44265155A29}" srcOrd="1" destOrd="0" presId="urn:microsoft.com/office/officeart/2005/8/layout/bProcess4"/>
    <dgm:cxn modelId="{6A0564E5-EA3C-4E2D-9303-F631B7ECF590}" type="presParOf" srcId="{0D1BB37D-A75F-4BCD-8EED-55B1331E660E}" destId="{0CA3A104-CE5A-4C65-850F-E3FCADC9F077}" srcOrd="1" destOrd="0" presId="urn:microsoft.com/office/officeart/2005/8/layout/bProcess4"/>
    <dgm:cxn modelId="{4688BC4D-D1C5-495B-9DAF-125119053423}" type="presParOf" srcId="{0D1BB37D-A75F-4BCD-8EED-55B1331E660E}" destId="{62A208F0-68BE-42B6-AF48-DA12E644A4D1}" srcOrd="2" destOrd="0" presId="urn:microsoft.com/office/officeart/2005/8/layout/bProcess4"/>
    <dgm:cxn modelId="{5B2FDA60-C1D9-427D-B19E-793B9C55C6E5}" type="presParOf" srcId="{62A208F0-68BE-42B6-AF48-DA12E644A4D1}" destId="{CC97BF44-6F83-47A0-B637-5F186FE47FE8}" srcOrd="0" destOrd="0" presId="urn:microsoft.com/office/officeart/2005/8/layout/bProcess4"/>
    <dgm:cxn modelId="{695B6C98-C32D-4480-A9F7-304763075C0C}" type="presParOf" srcId="{62A208F0-68BE-42B6-AF48-DA12E644A4D1}" destId="{91C41A88-E2C0-4A61-8D3E-F3206C1A94C6}" srcOrd="1" destOrd="0" presId="urn:microsoft.com/office/officeart/2005/8/layout/bProcess4"/>
    <dgm:cxn modelId="{D51974C4-C4A9-446F-8A7B-FD098F33D71A}" type="presParOf" srcId="{0D1BB37D-A75F-4BCD-8EED-55B1331E660E}" destId="{ABC4F139-8E58-4A36-BB3C-7293BCF983C6}" srcOrd="3" destOrd="0" presId="urn:microsoft.com/office/officeart/2005/8/layout/bProcess4"/>
    <dgm:cxn modelId="{D5BFEEC1-A198-46BC-AFE1-B1B310444ACD}" type="presParOf" srcId="{0D1BB37D-A75F-4BCD-8EED-55B1331E660E}" destId="{CA9F391E-651E-4E25-85DA-02293710D001}" srcOrd="4" destOrd="0" presId="urn:microsoft.com/office/officeart/2005/8/layout/bProcess4"/>
    <dgm:cxn modelId="{F6B84D5B-C7AD-4D04-AAE4-F7631F3F8072}" type="presParOf" srcId="{CA9F391E-651E-4E25-85DA-02293710D001}" destId="{9852FE99-83CE-492E-A2B7-9ECD7EF5C969}" srcOrd="0" destOrd="0" presId="urn:microsoft.com/office/officeart/2005/8/layout/bProcess4"/>
    <dgm:cxn modelId="{42F64FE3-7904-447B-BF1D-E8348C36B21A}" type="presParOf" srcId="{CA9F391E-651E-4E25-85DA-02293710D001}" destId="{2C7EB2C6-6F79-4D5D-8BFB-470D62B08395}" srcOrd="1" destOrd="0" presId="urn:microsoft.com/office/officeart/2005/8/layout/bProcess4"/>
    <dgm:cxn modelId="{B1FFAE35-780E-4623-9DA1-E2E5364E9EB3}" type="presParOf" srcId="{0D1BB37D-A75F-4BCD-8EED-55B1331E660E}" destId="{853757C3-85CF-4AEA-BEBD-F646CA73DEAD}" srcOrd="5" destOrd="0" presId="urn:microsoft.com/office/officeart/2005/8/layout/bProcess4"/>
    <dgm:cxn modelId="{625CA73F-663D-4679-A2D1-80ABD9D916EC}" type="presParOf" srcId="{0D1BB37D-A75F-4BCD-8EED-55B1331E660E}" destId="{0442A8A1-7EA0-431B-9F69-2D428B14BA3A}" srcOrd="6" destOrd="0" presId="urn:microsoft.com/office/officeart/2005/8/layout/bProcess4"/>
    <dgm:cxn modelId="{D33E34C2-4EA6-4F53-AF91-0CE3A078298E}" type="presParOf" srcId="{0442A8A1-7EA0-431B-9F69-2D428B14BA3A}" destId="{11D1A92A-35FB-4E83-AD3A-7039BC404624}" srcOrd="0" destOrd="0" presId="urn:microsoft.com/office/officeart/2005/8/layout/bProcess4"/>
    <dgm:cxn modelId="{791B7EB4-92F5-45F3-876A-CCDC1A87CEE1}" type="presParOf" srcId="{0442A8A1-7EA0-431B-9F69-2D428B14BA3A}" destId="{1E3F0EE6-9AC9-4F41-8948-26B06FCDA76F}" srcOrd="1" destOrd="0" presId="urn:microsoft.com/office/officeart/2005/8/layout/bProcess4"/>
    <dgm:cxn modelId="{14303FAE-0E2A-4850-BC1C-F5B93EC473D6}" type="presParOf" srcId="{0D1BB37D-A75F-4BCD-8EED-55B1331E660E}" destId="{4E13B7EE-72F0-43A7-9184-69179D8D05C2}" srcOrd="7" destOrd="0" presId="urn:microsoft.com/office/officeart/2005/8/layout/bProcess4"/>
    <dgm:cxn modelId="{D571AEDF-8838-40CF-81DD-6B4663EDCE1C}" type="presParOf" srcId="{0D1BB37D-A75F-4BCD-8EED-55B1331E660E}" destId="{8B37A249-9ED1-4C65-A281-2ABED2DE0125}" srcOrd="8" destOrd="0" presId="urn:microsoft.com/office/officeart/2005/8/layout/bProcess4"/>
    <dgm:cxn modelId="{8079221B-C47A-4970-A1E6-FF4CDF9586FE}" type="presParOf" srcId="{8B37A249-9ED1-4C65-A281-2ABED2DE0125}" destId="{BD905807-58B4-47C2-A3DC-C3DC6A779BF6}" srcOrd="0" destOrd="0" presId="urn:microsoft.com/office/officeart/2005/8/layout/bProcess4"/>
    <dgm:cxn modelId="{7CBCE042-BF20-4AFE-8EE9-AB58FAB07727}" type="presParOf" srcId="{8B37A249-9ED1-4C65-A281-2ABED2DE0125}" destId="{B619500E-4770-4680-ADA8-57CEA419DDC0}" srcOrd="1" destOrd="0" presId="urn:microsoft.com/office/officeart/2005/8/layout/bProcess4"/>
    <dgm:cxn modelId="{54E5BBFB-E0C1-469F-B5F3-17749698F3F5}" type="presParOf" srcId="{0D1BB37D-A75F-4BCD-8EED-55B1331E660E}" destId="{82C50B3F-3EBA-44C4-A27C-9B2833BA7389}" srcOrd="9" destOrd="0" presId="urn:microsoft.com/office/officeart/2005/8/layout/bProcess4"/>
    <dgm:cxn modelId="{A621B64E-4422-418C-A9EC-C1197C143DAD}" type="presParOf" srcId="{0D1BB37D-A75F-4BCD-8EED-55B1331E660E}" destId="{CECB48D6-6FB2-45EA-BCDA-C6CF1E00EB1A}" srcOrd="10" destOrd="0" presId="urn:microsoft.com/office/officeart/2005/8/layout/bProcess4"/>
    <dgm:cxn modelId="{F80ACEA3-C20A-4B0A-9270-429D1340EF8D}" type="presParOf" srcId="{CECB48D6-6FB2-45EA-BCDA-C6CF1E00EB1A}" destId="{6F50B912-419A-48AF-B73D-76630195C808}" srcOrd="0" destOrd="0" presId="urn:microsoft.com/office/officeart/2005/8/layout/bProcess4"/>
    <dgm:cxn modelId="{ABCFEECF-F6B8-40FE-ACFE-C1668B0274F9}" type="presParOf" srcId="{CECB48D6-6FB2-45EA-BCDA-C6CF1E00EB1A}" destId="{BD87BF71-4E0D-4C3F-97B7-B86757C08C9B}" srcOrd="1" destOrd="0" presId="urn:microsoft.com/office/officeart/2005/8/layout/bProcess4"/>
    <dgm:cxn modelId="{1CDCFED4-1E48-4284-B3A5-C3C054B94AAF}" type="presParOf" srcId="{0D1BB37D-A75F-4BCD-8EED-55B1331E660E}" destId="{48151605-5D8A-4F1A-AE37-EF1D9B66FA8F}" srcOrd="11" destOrd="0" presId="urn:microsoft.com/office/officeart/2005/8/layout/bProcess4"/>
    <dgm:cxn modelId="{4622649D-C1FA-45E6-B86D-52765E53C277}" type="presParOf" srcId="{0D1BB37D-A75F-4BCD-8EED-55B1331E660E}" destId="{E3C3200C-343E-41FB-AF15-553B2270DBE5}" srcOrd="12" destOrd="0" presId="urn:microsoft.com/office/officeart/2005/8/layout/bProcess4"/>
    <dgm:cxn modelId="{0F343E7A-0FB3-411C-B51D-32C6385EB3A2}" type="presParOf" srcId="{E3C3200C-343E-41FB-AF15-553B2270DBE5}" destId="{A53E7A5B-BB45-4345-9D3A-1DFD96E4F498}" srcOrd="0" destOrd="0" presId="urn:microsoft.com/office/officeart/2005/8/layout/bProcess4"/>
    <dgm:cxn modelId="{D46E75A7-3C3B-4F53-903A-BEE9B5B47456}" type="presParOf" srcId="{E3C3200C-343E-41FB-AF15-553B2270DBE5}" destId="{9F91E53C-6156-4A05-81D2-4F17C81C97FC}" srcOrd="1" destOrd="0" presId="urn:microsoft.com/office/officeart/2005/8/layout/bProcess4"/>
    <dgm:cxn modelId="{D1378B4C-ACBC-4814-AF0E-D07B14877600}" type="presParOf" srcId="{0D1BB37D-A75F-4BCD-8EED-55B1331E660E}" destId="{0B47B48B-DF89-42C5-9E57-220E913BD4A1}" srcOrd="13" destOrd="0" presId="urn:microsoft.com/office/officeart/2005/8/layout/bProcess4"/>
    <dgm:cxn modelId="{EE650C25-6D71-4C7E-8235-1C446FA837DD}" type="presParOf" srcId="{0D1BB37D-A75F-4BCD-8EED-55B1331E660E}" destId="{FF1625DE-9F91-476F-9D05-6056854866CB}" srcOrd="14" destOrd="0" presId="urn:microsoft.com/office/officeart/2005/8/layout/bProcess4"/>
    <dgm:cxn modelId="{C354052E-0DDB-478C-A8A7-36F77D945A63}" type="presParOf" srcId="{FF1625DE-9F91-476F-9D05-6056854866CB}" destId="{3E22A814-9F45-4190-9A1A-2B84B9497018}" srcOrd="0" destOrd="0" presId="urn:microsoft.com/office/officeart/2005/8/layout/bProcess4"/>
    <dgm:cxn modelId="{8298D381-162C-4107-8123-6F3BA1F682FF}" type="presParOf" srcId="{FF1625DE-9F91-476F-9D05-6056854866CB}" destId="{3E250FD5-E94F-47FD-BA54-4973CDD4229A}" srcOrd="1" destOrd="0" presId="urn:microsoft.com/office/officeart/2005/8/layout/bProcess4"/>
    <dgm:cxn modelId="{19DB2AF0-938E-4F24-8299-55008F68495C}" type="presParOf" srcId="{0D1BB37D-A75F-4BCD-8EED-55B1331E660E}" destId="{4608540D-BF03-4526-A4C4-BC154902DD08}" srcOrd="15" destOrd="0" presId="urn:microsoft.com/office/officeart/2005/8/layout/bProcess4"/>
    <dgm:cxn modelId="{D1C33A5E-A418-41C2-B596-C5365167FC2A}" type="presParOf" srcId="{0D1BB37D-A75F-4BCD-8EED-55B1331E660E}" destId="{700445B9-6D92-48F8-B1E7-6A9F1EC883C8}" srcOrd="16" destOrd="0" presId="urn:microsoft.com/office/officeart/2005/8/layout/bProcess4"/>
    <dgm:cxn modelId="{15FB573A-3DF7-41F5-8DDE-555BA58C3811}" type="presParOf" srcId="{700445B9-6D92-48F8-B1E7-6A9F1EC883C8}" destId="{32474992-79AA-448C-9EDD-A7D63CB8B25D}" srcOrd="0" destOrd="0" presId="urn:microsoft.com/office/officeart/2005/8/layout/bProcess4"/>
    <dgm:cxn modelId="{A288C3E7-60A1-404F-B9B3-2E22C1D3CD87}" type="presParOf" srcId="{700445B9-6D92-48F8-B1E7-6A9F1EC883C8}" destId="{736A8E0C-EB98-4CC3-9ACD-4CF0060C6E80}"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DCEEED-E02F-4778-8B30-6F60D0501BFB}"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hr-HR"/>
        </a:p>
      </dgm:t>
    </dgm:pt>
    <dgm:pt modelId="{014424B3-60EF-4AA6-9377-8C51B7719742}">
      <dgm:prSet phldrT="[Tekst]" custT="1"/>
      <dgm:spPr/>
      <dgm:t>
        <a:bodyPr/>
        <a:lstStyle/>
        <a:p>
          <a:r>
            <a:rPr lang="hr-HR" sz="1600" dirty="0" smtClean="0"/>
            <a:t>GRADONAČELNIK GRADA NOVA GRADIŠKA</a:t>
          </a:r>
        </a:p>
        <a:p>
          <a:r>
            <a:rPr lang="hr-HR" sz="1600" b="1" cap="none" spc="0" dirty="0" smtClean="0">
              <a:ln w="0"/>
              <a:solidFill>
                <a:schemeClr val="accent1">
                  <a:lumMod val="50000"/>
                </a:schemeClr>
              </a:solidFill>
              <a:effectLst>
                <a:outerShdw blurRad="38100" dist="25400" dir="5400000" algn="ctr" rotWithShape="0">
                  <a:srgbClr val="6E747A">
                    <a:alpha val="43000"/>
                  </a:srgbClr>
                </a:outerShdw>
              </a:effectLst>
            </a:rPr>
            <a:t>Vinko Grgić, </a:t>
          </a:r>
          <a:r>
            <a:rPr lang="hr-HR" sz="1600" b="1" cap="none" spc="0" dirty="0" err="1" smtClean="0">
              <a:ln w="0"/>
              <a:solidFill>
                <a:schemeClr val="accent1">
                  <a:lumMod val="50000"/>
                </a:schemeClr>
              </a:solidFill>
              <a:effectLst>
                <a:outerShdw blurRad="38100" dist="25400" dir="5400000" algn="ctr" rotWithShape="0">
                  <a:srgbClr val="6E747A">
                    <a:alpha val="43000"/>
                  </a:srgbClr>
                </a:outerShdw>
              </a:effectLst>
            </a:rPr>
            <a:t>dipl.ing.arh</a:t>
          </a:r>
          <a:r>
            <a:rPr lang="hr-HR" sz="1600" b="1" cap="none" spc="0" dirty="0" smtClean="0">
              <a:ln w="0"/>
              <a:solidFill>
                <a:schemeClr val="accent1">
                  <a:lumMod val="50000"/>
                </a:schemeClr>
              </a:solidFill>
              <a:effectLst>
                <a:outerShdw blurRad="38100" dist="25400" dir="5400000" algn="ctr" rotWithShape="0">
                  <a:srgbClr val="6E747A">
                    <a:alpha val="43000"/>
                  </a:srgbClr>
                </a:outerShdw>
              </a:effectLst>
            </a:rPr>
            <a:t>.</a:t>
          </a:r>
        </a:p>
        <a:p>
          <a:r>
            <a:rPr lang="hr-HR" sz="1600" b="0" cap="none" spc="0" dirty="0" smtClean="0">
              <a:ln w="0"/>
              <a:solidFill>
                <a:schemeClr val="accent1">
                  <a:lumMod val="50000"/>
                </a:schemeClr>
              </a:solidFill>
              <a:effectLst>
                <a:outerShdw blurRad="38100" dist="25400" dir="5400000" algn="ctr" rotWithShape="0">
                  <a:srgbClr val="6E747A">
                    <a:alpha val="43000"/>
                  </a:srgbClr>
                </a:outerShdw>
              </a:effectLst>
            </a:rPr>
            <a:t>telefon: 035/366-085</a:t>
          </a:r>
        </a:p>
        <a:p>
          <a:r>
            <a:rPr lang="hr-HR" sz="1600" b="0" cap="none" spc="0" dirty="0" err="1" smtClean="0">
              <a:ln w="0"/>
              <a:solidFill>
                <a:schemeClr val="accent1">
                  <a:lumMod val="50000"/>
                </a:schemeClr>
              </a:solidFill>
              <a:effectLst>
                <a:outerShdw blurRad="38100" dist="25400" dir="5400000" algn="ctr" rotWithShape="0">
                  <a:srgbClr val="6E747A">
                    <a:alpha val="43000"/>
                  </a:srgbClr>
                </a:outerShdw>
              </a:effectLst>
            </a:rPr>
            <a:t>telefax</a:t>
          </a:r>
          <a:r>
            <a:rPr lang="hr-HR" sz="1600" b="0" cap="none" spc="0" dirty="0" smtClean="0">
              <a:ln w="0"/>
              <a:solidFill>
                <a:schemeClr val="accent1">
                  <a:lumMod val="50000"/>
                </a:schemeClr>
              </a:solidFill>
              <a:effectLst>
                <a:outerShdw blurRad="38100" dist="25400" dir="5400000" algn="ctr" rotWithShape="0">
                  <a:srgbClr val="6E747A">
                    <a:alpha val="43000"/>
                  </a:srgbClr>
                </a:outerShdw>
              </a:effectLst>
            </a:rPr>
            <a:t>: 035/361-679</a:t>
          </a:r>
        </a:p>
        <a:p>
          <a:r>
            <a:rPr lang="hr-HR" sz="1600" b="0" cap="none" spc="0" dirty="0" smtClean="0">
              <a:ln w="0"/>
              <a:solidFill>
                <a:schemeClr val="accent1">
                  <a:lumMod val="50000"/>
                </a:schemeClr>
              </a:solidFill>
              <a:effectLst>
                <a:outerShdw blurRad="38100" dist="25400" dir="5400000" algn="ctr" rotWithShape="0">
                  <a:srgbClr val="6E747A">
                    <a:alpha val="43000"/>
                  </a:srgbClr>
                </a:outerShdw>
              </a:effectLst>
            </a:rPr>
            <a:t>e-mail: gradonacelnik@novagradiska.hr </a:t>
          </a:r>
          <a:endParaRPr lang="hr-HR" sz="1600" dirty="0"/>
        </a:p>
      </dgm:t>
    </dgm:pt>
    <dgm:pt modelId="{EB117945-8466-4DAC-8695-24D1129E171A}" type="parTrans" cxnId="{CF2BDDC5-580E-4507-9E1D-0E198C9B1F51}">
      <dgm:prSet/>
      <dgm:spPr/>
      <dgm:t>
        <a:bodyPr/>
        <a:lstStyle/>
        <a:p>
          <a:endParaRPr lang="hr-HR"/>
        </a:p>
      </dgm:t>
    </dgm:pt>
    <dgm:pt modelId="{B2BC2274-7C29-425A-96A2-4BE03E85F160}" type="sibTrans" cxnId="{CF2BDDC5-580E-4507-9E1D-0E198C9B1F51}">
      <dgm:prSet/>
      <dgm:spPr/>
      <dgm:t>
        <a:bodyPr/>
        <a:lstStyle/>
        <a:p>
          <a:endParaRPr lang="hr-HR"/>
        </a:p>
      </dgm:t>
    </dgm:pt>
    <dgm:pt modelId="{59D7506E-D384-4856-91E2-4CA6E865129F}" type="pres">
      <dgm:prSet presAssocID="{B8DCEEED-E02F-4778-8B30-6F60D0501BFB}" presName="Name0" presStyleCnt="0">
        <dgm:presLayoutVars>
          <dgm:dir/>
          <dgm:resizeHandles val="exact"/>
        </dgm:presLayoutVars>
      </dgm:prSet>
      <dgm:spPr/>
      <dgm:t>
        <a:bodyPr/>
        <a:lstStyle/>
        <a:p>
          <a:endParaRPr lang="en-US"/>
        </a:p>
      </dgm:t>
    </dgm:pt>
    <dgm:pt modelId="{817CDE1F-C1B3-4650-B139-BDF5AAC8C3C0}" type="pres">
      <dgm:prSet presAssocID="{014424B3-60EF-4AA6-9377-8C51B7719742}" presName="composite" presStyleCnt="0"/>
      <dgm:spPr/>
    </dgm:pt>
    <dgm:pt modelId="{82C6B59A-ADCB-4B95-A779-2D1F54070044}" type="pres">
      <dgm:prSet presAssocID="{014424B3-60EF-4AA6-9377-8C51B7719742}" presName="rect1" presStyleLbl="trAlignAcc1" presStyleIdx="0" presStyleCnt="1" custScaleY="99248">
        <dgm:presLayoutVars>
          <dgm:bulletEnabled val="1"/>
        </dgm:presLayoutVars>
      </dgm:prSet>
      <dgm:spPr/>
      <dgm:t>
        <a:bodyPr/>
        <a:lstStyle/>
        <a:p>
          <a:endParaRPr lang="hr-HR"/>
        </a:p>
      </dgm:t>
    </dgm:pt>
    <dgm:pt modelId="{C593B966-D0E6-46A6-8C68-FA750C441407}" type="pres">
      <dgm:prSet presAssocID="{014424B3-60EF-4AA6-9377-8C51B7719742}" presName="rect2" presStyleLbl="fgImgPlace1" presStyleIdx="0" presStyleCnt="1"/>
      <dgm:spPr>
        <a:blipFill rotWithShape="1">
          <a:blip xmlns:r="http://schemas.openxmlformats.org/officeDocument/2006/relationships" r:embed="rId1"/>
          <a:stretch>
            <a:fillRect/>
          </a:stretch>
        </a:blipFill>
      </dgm:spPr>
    </dgm:pt>
  </dgm:ptLst>
  <dgm:cxnLst>
    <dgm:cxn modelId="{CF2BDDC5-580E-4507-9E1D-0E198C9B1F51}" srcId="{B8DCEEED-E02F-4778-8B30-6F60D0501BFB}" destId="{014424B3-60EF-4AA6-9377-8C51B7719742}" srcOrd="0" destOrd="0" parTransId="{EB117945-8466-4DAC-8695-24D1129E171A}" sibTransId="{B2BC2274-7C29-425A-96A2-4BE03E85F160}"/>
    <dgm:cxn modelId="{5E6BFDDB-4E0C-4253-A8A5-21EB8A02EBA1}" type="presOf" srcId="{014424B3-60EF-4AA6-9377-8C51B7719742}" destId="{82C6B59A-ADCB-4B95-A779-2D1F54070044}" srcOrd="0" destOrd="0" presId="urn:microsoft.com/office/officeart/2008/layout/PictureStrips"/>
    <dgm:cxn modelId="{092FFCB7-B0AE-423F-AC7C-91C5A6174B95}" type="presOf" srcId="{B8DCEEED-E02F-4778-8B30-6F60D0501BFB}" destId="{59D7506E-D384-4856-91E2-4CA6E865129F}" srcOrd="0" destOrd="0" presId="urn:microsoft.com/office/officeart/2008/layout/PictureStrips"/>
    <dgm:cxn modelId="{9786C89B-ED4F-4A0A-A78F-300AD0391619}" type="presParOf" srcId="{59D7506E-D384-4856-91E2-4CA6E865129F}" destId="{817CDE1F-C1B3-4650-B139-BDF5AAC8C3C0}" srcOrd="0" destOrd="0" presId="urn:microsoft.com/office/officeart/2008/layout/PictureStrips"/>
    <dgm:cxn modelId="{FA1811D8-C216-4D9B-AB34-A4280EF8C925}" type="presParOf" srcId="{817CDE1F-C1B3-4650-B139-BDF5AAC8C3C0}" destId="{82C6B59A-ADCB-4B95-A779-2D1F54070044}" srcOrd="0" destOrd="0" presId="urn:microsoft.com/office/officeart/2008/layout/PictureStrips"/>
    <dgm:cxn modelId="{93B76B5E-F0F4-4F3A-9686-CEDBB26D73E8}" type="presParOf" srcId="{817CDE1F-C1B3-4650-B139-BDF5AAC8C3C0}" destId="{C593B966-D0E6-46A6-8C68-FA750C441407}"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885298-71F8-4AFB-BF4F-F2D42D88067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hr-HR"/>
        </a:p>
      </dgm:t>
    </dgm:pt>
    <dgm:pt modelId="{0C748066-E6E5-415B-B59C-06700A577A4F}">
      <dgm:prSet phldrT="[Tekst]"/>
      <dgm:spPr/>
      <dgm:t>
        <a:bodyPr/>
        <a:lstStyle/>
        <a:p>
          <a:r>
            <a:rPr lang="hr-HR" dirty="0" smtClean="0"/>
            <a:t>ZAMJENIK GRADONAČELNIKA GRADA NOVA GRADIŠKA</a:t>
          </a:r>
        </a:p>
        <a:p>
          <a:r>
            <a:rPr lang="hr-HR" b="1" cap="none" spc="0" dirty="0" smtClean="0">
              <a:ln w="0"/>
              <a:solidFill>
                <a:schemeClr val="accent1">
                  <a:lumMod val="50000"/>
                </a:schemeClr>
              </a:solidFill>
              <a:effectLst>
                <a:outerShdw blurRad="38100" dist="25400" dir="5400000" algn="ctr" rotWithShape="0">
                  <a:srgbClr val="6E747A">
                    <a:alpha val="43000"/>
                  </a:srgbClr>
                </a:outerShdw>
              </a:effectLst>
            </a:rPr>
            <a:t>Borislav </a:t>
          </a:r>
          <a:r>
            <a:rPr lang="hr-HR" b="1" cap="none" spc="0" dirty="0" err="1" smtClean="0">
              <a:ln w="0"/>
              <a:solidFill>
                <a:schemeClr val="accent1">
                  <a:lumMod val="50000"/>
                </a:schemeClr>
              </a:solidFill>
              <a:effectLst>
                <a:outerShdw blurRad="38100" dist="25400" dir="5400000" algn="ctr" rotWithShape="0">
                  <a:srgbClr val="6E747A">
                    <a:alpha val="43000"/>
                  </a:srgbClr>
                </a:outerShdw>
              </a:effectLst>
            </a:rPr>
            <a:t>Vidošić</a:t>
          </a:r>
          <a:endParaRPr lang="hr-HR" b="1" cap="none" spc="0" dirty="0" smtClean="0">
            <a:ln w="0"/>
            <a:solidFill>
              <a:schemeClr val="accent1">
                <a:lumMod val="50000"/>
              </a:schemeClr>
            </a:solidFill>
            <a:effectLst>
              <a:outerShdw blurRad="38100" dist="25400" dir="5400000" algn="ctr" rotWithShape="0">
                <a:srgbClr val="6E747A">
                  <a:alpha val="43000"/>
                </a:srgbClr>
              </a:outerShdw>
            </a:effectLst>
          </a:endParaRPr>
        </a:p>
        <a:p>
          <a:r>
            <a:rPr lang="hr-HR" b="0" cap="none" spc="0" dirty="0" smtClean="0">
              <a:ln w="0"/>
              <a:solidFill>
                <a:schemeClr val="accent1">
                  <a:lumMod val="50000"/>
                </a:schemeClr>
              </a:solidFill>
              <a:effectLst>
                <a:outerShdw blurRad="38100" dist="25400" dir="5400000" algn="ctr" rotWithShape="0">
                  <a:srgbClr val="6E747A">
                    <a:alpha val="43000"/>
                  </a:srgbClr>
                </a:outerShdw>
              </a:effectLst>
            </a:rPr>
            <a:t>telefon: 035/366-086</a:t>
          </a:r>
        </a:p>
        <a:p>
          <a:r>
            <a:rPr lang="hr-HR" b="0" cap="none" spc="0" dirty="0" err="1" smtClean="0">
              <a:ln w="0"/>
              <a:solidFill>
                <a:schemeClr val="accent1">
                  <a:lumMod val="50000"/>
                </a:schemeClr>
              </a:solidFill>
              <a:effectLst>
                <a:outerShdw blurRad="38100" dist="25400" dir="5400000" algn="ctr" rotWithShape="0">
                  <a:srgbClr val="6E747A">
                    <a:alpha val="43000"/>
                  </a:srgbClr>
                </a:outerShdw>
              </a:effectLst>
            </a:rPr>
            <a:t>telefax</a:t>
          </a:r>
          <a:r>
            <a:rPr lang="hr-HR" b="0" cap="none" spc="0" dirty="0" smtClean="0">
              <a:ln w="0"/>
              <a:solidFill>
                <a:schemeClr val="accent1">
                  <a:lumMod val="50000"/>
                </a:schemeClr>
              </a:solidFill>
              <a:effectLst>
                <a:outerShdw blurRad="38100" dist="25400" dir="5400000" algn="ctr" rotWithShape="0">
                  <a:srgbClr val="6E747A">
                    <a:alpha val="43000"/>
                  </a:srgbClr>
                </a:outerShdw>
              </a:effectLst>
            </a:rPr>
            <a:t>: 035/361-679</a:t>
          </a:r>
        </a:p>
        <a:p>
          <a:r>
            <a:rPr lang="hr-HR" b="0" cap="none" spc="0" dirty="0" smtClean="0">
              <a:ln w="0"/>
              <a:solidFill>
                <a:schemeClr val="accent1">
                  <a:lumMod val="50000"/>
                </a:schemeClr>
              </a:solidFill>
              <a:effectLst>
                <a:outerShdw blurRad="38100" dist="25400" dir="5400000" algn="ctr" rotWithShape="0">
                  <a:srgbClr val="6E747A">
                    <a:alpha val="43000"/>
                  </a:srgbClr>
                </a:outerShdw>
              </a:effectLst>
            </a:rPr>
            <a:t>e-mail: zamjenik.gradonacelnika@novagradiska.hr </a:t>
          </a:r>
          <a:endParaRPr lang="hr-HR" dirty="0"/>
        </a:p>
      </dgm:t>
    </dgm:pt>
    <dgm:pt modelId="{50706FEB-AB4D-42F8-9806-AA4DD91589D5}" type="parTrans" cxnId="{6926C507-12A4-40A7-B3BD-55C4F43DD240}">
      <dgm:prSet/>
      <dgm:spPr/>
      <dgm:t>
        <a:bodyPr/>
        <a:lstStyle/>
        <a:p>
          <a:endParaRPr lang="hr-HR"/>
        </a:p>
      </dgm:t>
    </dgm:pt>
    <dgm:pt modelId="{2E22F825-77FE-46B6-9252-B68110C1A438}" type="sibTrans" cxnId="{6926C507-12A4-40A7-B3BD-55C4F43DD240}">
      <dgm:prSet/>
      <dgm:spPr/>
      <dgm:t>
        <a:bodyPr/>
        <a:lstStyle/>
        <a:p>
          <a:endParaRPr lang="hr-HR"/>
        </a:p>
      </dgm:t>
    </dgm:pt>
    <dgm:pt modelId="{E5F8CDA1-8E9D-4668-B21E-6EA87E29F033}" type="pres">
      <dgm:prSet presAssocID="{66885298-71F8-4AFB-BF4F-F2D42D880678}" presName="Name0" presStyleCnt="0">
        <dgm:presLayoutVars>
          <dgm:dir/>
          <dgm:resizeHandles val="exact"/>
        </dgm:presLayoutVars>
      </dgm:prSet>
      <dgm:spPr/>
      <dgm:t>
        <a:bodyPr/>
        <a:lstStyle/>
        <a:p>
          <a:endParaRPr lang="en-US"/>
        </a:p>
      </dgm:t>
    </dgm:pt>
    <dgm:pt modelId="{5D6E8546-6BB1-44A3-ACDD-4019FED36501}" type="pres">
      <dgm:prSet presAssocID="{0C748066-E6E5-415B-B59C-06700A577A4F}" presName="composite" presStyleCnt="0"/>
      <dgm:spPr/>
    </dgm:pt>
    <dgm:pt modelId="{0C210BBC-F9DF-4BFC-9F47-56F4CBC45740}" type="pres">
      <dgm:prSet presAssocID="{0C748066-E6E5-415B-B59C-06700A577A4F}" presName="rect1" presStyleLbl="trAlignAcc1" presStyleIdx="0" presStyleCnt="1">
        <dgm:presLayoutVars>
          <dgm:bulletEnabled val="1"/>
        </dgm:presLayoutVars>
      </dgm:prSet>
      <dgm:spPr/>
      <dgm:t>
        <a:bodyPr/>
        <a:lstStyle/>
        <a:p>
          <a:endParaRPr lang="hr-HR"/>
        </a:p>
      </dgm:t>
    </dgm:pt>
    <dgm:pt modelId="{04CC3C2B-D1DB-42BB-86DF-7EBC00093131}" type="pres">
      <dgm:prSet presAssocID="{0C748066-E6E5-415B-B59C-06700A577A4F}" presName="rect2" presStyleLbl="fgImgPlace1" presStyleIdx="0" presStyleCnt="1"/>
      <dgm:spPr>
        <a:blipFill rotWithShape="1">
          <a:blip xmlns:r="http://schemas.openxmlformats.org/officeDocument/2006/relationships" r:embed="rId1"/>
          <a:stretch>
            <a:fillRect/>
          </a:stretch>
        </a:blipFill>
      </dgm:spPr>
    </dgm:pt>
  </dgm:ptLst>
  <dgm:cxnLst>
    <dgm:cxn modelId="{6926C507-12A4-40A7-B3BD-55C4F43DD240}" srcId="{66885298-71F8-4AFB-BF4F-F2D42D880678}" destId="{0C748066-E6E5-415B-B59C-06700A577A4F}" srcOrd="0" destOrd="0" parTransId="{50706FEB-AB4D-42F8-9806-AA4DD91589D5}" sibTransId="{2E22F825-77FE-46B6-9252-B68110C1A438}"/>
    <dgm:cxn modelId="{2ADBA97A-FF99-46EB-9F56-C4386D660AB3}" type="presOf" srcId="{66885298-71F8-4AFB-BF4F-F2D42D880678}" destId="{E5F8CDA1-8E9D-4668-B21E-6EA87E29F033}" srcOrd="0" destOrd="0" presId="urn:microsoft.com/office/officeart/2008/layout/PictureStrips"/>
    <dgm:cxn modelId="{535FF84D-28D1-48C3-9E0E-88A8DE0677CA}" type="presOf" srcId="{0C748066-E6E5-415B-B59C-06700A577A4F}" destId="{0C210BBC-F9DF-4BFC-9F47-56F4CBC45740}" srcOrd="0" destOrd="0" presId="urn:microsoft.com/office/officeart/2008/layout/PictureStrips"/>
    <dgm:cxn modelId="{CF89540E-774A-4CCC-B50A-E18181FB9C76}" type="presParOf" srcId="{E5F8CDA1-8E9D-4668-B21E-6EA87E29F033}" destId="{5D6E8546-6BB1-44A3-ACDD-4019FED36501}" srcOrd="0" destOrd="0" presId="urn:microsoft.com/office/officeart/2008/layout/PictureStrips"/>
    <dgm:cxn modelId="{882C4456-3378-48FF-B5C0-CFAF4140F8BF}" type="presParOf" srcId="{5D6E8546-6BB1-44A3-ACDD-4019FED36501}" destId="{0C210BBC-F9DF-4BFC-9F47-56F4CBC45740}" srcOrd="0" destOrd="0" presId="urn:microsoft.com/office/officeart/2008/layout/PictureStrips"/>
    <dgm:cxn modelId="{5DD6F0D6-0337-4A7C-9726-62B9BEFA2085}" type="presParOf" srcId="{5D6E8546-6BB1-44A3-ACDD-4019FED36501}" destId="{04CC3C2B-D1DB-42BB-86DF-7EBC00093131}"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7A2D1-C67E-4072-966B-3597B4EFA2BC}">
      <dsp:nvSpPr>
        <dsp:cNvPr id="0" name=""/>
        <dsp:cNvSpPr/>
      </dsp:nvSpPr>
      <dsp:spPr>
        <a:xfrm>
          <a:off x="0" y="0"/>
          <a:ext cx="5987846" cy="1554664"/>
        </a:xfrm>
        <a:prstGeom prst="rect">
          <a:avLst/>
        </a:prstGeom>
        <a:solidFill>
          <a:schemeClr val="accent5">
            <a:shade val="90000"/>
            <a:hueOff val="0"/>
            <a:satOff val="0"/>
            <a:lumOff val="0"/>
            <a:alpha val="92000"/>
          </a:schemeClr>
        </a:solidFill>
        <a:ln>
          <a:noFill/>
        </a:ln>
        <a:effectLst>
          <a:innerShdw blurRad="25400" dist="12700" dir="13500000">
            <a:srgbClr val="000000">
              <a:alpha val="45000"/>
            </a:srgbClr>
          </a:innerShdw>
        </a:effectLst>
      </dsp:spPr>
      <dsp:style>
        <a:lnRef idx="0">
          <a:scrgbClr r="0" g="0" b="0"/>
        </a:lnRef>
        <a:fillRef idx="1">
          <a:scrgbClr r="0" g="0" b="0"/>
        </a:fillRef>
        <a:effectRef idx="2">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hr-HR" sz="3100" kern="1200" dirty="0" smtClean="0"/>
            <a:t>GDJE SAZNATI VIŠE O PRORAČUNU GRADA NOVA GRADIŠKA?</a:t>
          </a:r>
          <a:endParaRPr lang="hr-HR" sz="3100" kern="1200" dirty="0"/>
        </a:p>
      </dsp:txBody>
      <dsp:txXfrm>
        <a:off x="0" y="0"/>
        <a:ext cx="5987846" cy="1554664"/>
      </dsp:txXfrm>
    </dsp:sp>
    <dsp:sp modelId="{6706DF4A-4167-462D-862B-F583D5BA579F}">
      <dsp:nvSpPr>
        <dsp:cNvPr id="0" name=""/>
        <dsp:cNvSpPr/>
      </dsp:nvSpPr>
      <dsp:spPr>
        <a:xfrm>
          <a:off x="721" y="1554664"/>
          <a:ext cx="1869759" cy="3264796"/>
        </a:xfrm>
        <a:prstGeom prst="rect">
          <a:avLst/>
        </a:prstGeom>
        <a:gradFill rotWithShape="0">
          <a:gsLst>
            <a:gs pos="62000">
              <a:schemeClr val="accent5">
                <a:alpha val="90000"/>
                <a:hueOff val="0"/>
                <a:satOff val="0"/>
                <a:lumOff val="0"/>
                <a:alphaOff val="0"/>
                <a:tint val="98000"/>
                <a:hueMod val="94000"/>
                <a:satMod val="130000"/>
                <a:lumMod val="128000"/>
              </a:schemeClr>
            </a:gs>
            <a:gs pos="100000">
              <a:schemeClr val="accent5">
                <a:alpha val="90000"/>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kern="1200" dirty="0" smtClean="0"/>
            <a:t>NOVOGRADIŠKI GLASNIK</a:t>
          </a:r>
          <a:endParaRPr lang="hr-HR" sz="1600" kern="1200" dirty="0"/>
        </a:p>
      </dsp:txBody>
      <dsp:txXfrm>
        <a:off x="721" y="1554664"/>
        <a:ext cx="1869759" cy="3264796"/>
      </dsp:txXfrm>
    </dsp:sp>
    <dsp:sp modelId="{17B8B1F7-73CF-46BD-B0F7-4FD21A3299A6}">
      <dsp:nvSpPr>
        <dsp:cNvPr id="0" name=""/>
        <dsp:cNvSpPr/>
      </dsp:nvSpPr>
      <dsp:spPr>
        <a:xfrm>
          <a:off x="1870480" y="1554664"/>
          <a:ext cx="2058322" cy="3264796"/>
        </a:xfrm>
        <a:prstGeom prst="rect">
          <a:avLst/>
        </a:prstGeom>
        <a:gradFill rotWithShape="0">
          <a:gsLst>
            <a:gs pos="0">
              <a:schemeClr val="accent5">
                <a:alpha val="90000"/>
                <a:hueOff val="0"/>
                <a:satOff val="0"/>
                <a:lumOff val="0"/>
                <a:alphaOff val="-20000"/>
                <a:tint val="98000"/>
                <a:hueMod val="94000"/>
                <a:satMod val="130000"/>
                <a:lumMod val="128000"/>
              </a:schemeClr>
            </a:gs>
            <a:gs pos="100000">
              <a:schemeClr val="accent5">
                <a:alpha val="90000"/>
                <a:hueOff val="0"/>
                <a:satOff val="0"/>
                <a:lumOff val="0"/>
                <a:alphaOff val="-2000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kern="1200" dirty="0" smtClean="0"/>
            <a:t>MREŽNA STRANICA GRADA NOVA GRADIŠKA </a:t>
          </a:r>
          <a:r>
            <a:rPr lang="hr-HR" sz="1600" kern="1200" dirty="0" smtClean="0">
              <a:hlinkClick xmlns:r="http://schemas.openxmlformats.org/officeDocument/2006/relationships" r:id="rId1"/>
            </a:rPr>
            <a:t>www.novagradiska.hr</a:t>
          </a:r>
          <a:r>
            <a:rPr lang="hr-HR" sz="1600" kern="1200" dirty="0" smtClean="0"/>
            <a:t> </a:t>
          </a:r>
          <a:endParaRPr lang="hr-HR" sz="1600" kern="1200" dirty="0"/>
        </a:p>
      </dsp:txBody>
      <dsp:txXfrm>
        <a:off x="1870480" y="1554664"/>
        <a:ext cx="2058322" cy="3264796"/>
      </dsp:txXfrm>
    </dsp:sp>
    <dsp:sp modelId="{6EB3B3AD-CE8C-48DF-82D0-C5B96A24E2AA}">
      <dsp:nvSpPr>
        <dsp:cNvPr id="0" name=""/>
        <dsp:cNvSpPr/>
      </dsp:nvSpPr>
      <dsp:spPr>
        <a:xfrm>
          <a:off x="3928802" y="1554664"/>
          <a:ext cx="2058322" cy="3264796"/>
        </a:xfrm>
        <a:prstGeom prst="rect">
          <a:avLst/>
        </a:prstGeom>
        <a:gradFill rotWithShape="0">
          <a:gsLst>
            <a:gs pos="0">
              <a:schemeClr val="accent5">
                <a:alpha val="90000"/>
                <a:hueOff val="0"/>
                <a:satOff val="0"/>
                <a:lumOff val="0"/>
                <a:alphaOff val="-40000"/>
                <a:tint val="98000"/>
                <a:hueMod val="94000"/>
                <a:satMod val="130000"/>
                <a:lumMod val="128000"/>
              </a:schemeClr>
            </a:gs>
            <a:gs pos="100000">
              <a:schemeClr val="accent5">
                <a:alpha val="90000"/>
                <a:hueOff val="0"/>
                <a:satOff val="0"/>
                <a:lumOff val="0"/>
                <a:alphaOff val="-4000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hr-HR" sz="1600" kern="1200" dirty="0" smtClean="0"/>
            <a:t>SLUŽBENICA ZA INFORMIRANJE </a:t>
          </a:r>
        </a:p>
        <a:p>
          <a:pPr lvl="0" algn="ctr" defTabSz="711200">
            <a:lnSpc>
              <a:spcPct val="90000"/>
            </a:lnSpc>
            <a:spcBef>
              <a:spcPct val="0"/>
            </a:spcBef>
            <a:spcAft>
              <a:spcPct val="35000"/>
            </a:spcAft>
          </a:pPr>
          <a:r>
            <a:rPr lang="hr-HR" sz="1600" kern="1200" dirty="0" smtClean="0"/>
            <a:t>GRADA NOVA GRADIŠKA </a:t>
          </a:r>
        </a:p>
        <a:p>
          <a:pPr lvl="0" algn="ctr" defTabSz="711200">
            <a:lnSpc>
              <a:spcPct val="90000"/>
            </a:lnSpc>
            <a:spcBef>
              <a:spcPct val="0"/>
            </a:spcBef>
            <a:spcAft>
              <a:spcPct val="35000"/>
            </a:spcAft>
          </a:pPr>
          <a:r>
            <a:rPr lang="hr-HR" sz="1600" kern="1200" dirty="0" smtClean="0"/>
            <a:t>ANJA BAŠIĆ</a:t>
          </a:r>
        </a:p>
        <a:p>
          <a:pPr lvl="0" algn="ctr" defTabSz="711200">
            <a:lnSpc>
              <a:spcPct val="90000"/>
            </a:lnSpc>
            <a:spcBef>
              <a:spcPct val="0"/>
            </a:spcBef>
            <a:spcAft>
              <a:spcPct val="35000"/>
            </a:spcAft>
          </a:pPr>
          <a:r>
            <a:rPr lang="hr-HR" sz="1600" kern="1200" dirty="0" err="1" smtClean="0">
              <a:hlinkClick xmlns:r="http://schemas.openxmlformats.org/officeDocument/2006/relationships" r:id="rId2"/>
            </a:rPr>
            <a:t>anja.basic</a:t>
          </a:r>
          <a:r>
            <a:rPr lang="hr-HR" sz="1600" kern="1200" dirty="0" smtClean="0">
              <a:hlinkClick xmlns:r="http://schemas.openxmlformats.org/officeDocument/2006/relationships" r:id="rId2"/>
            </a:rPr>
            <a:t>@ novagradiska.hr</a:t>
          </a:r>
          <a:r>
            <a:rPr lang="hr-HR" sz="1600" kern="1200" dirty="0" smtClean="0"/>
            <a:t> </a:t>
          </a:r>
        </a:p>
        <a:p>
          <a:pPr lvl="0" algn="ctr" defTabSz="711200">
            <a:lnSpc>
              <a:spcPct val="90000"/>
            </a:lnSpc>
            <a:spcBef>
              <a:spcPct val="0"/>
            </a:spcBef>
            <a:spcAft>
              <a:spcPct val="35000"/>
            </a:spcAft>
          </a:pPr>
          <a:r>
            <a:rPr lang="hr-HR" sz="1600" kern="1200" dirty="0" smtClean="0"/>
            <a:t>TEL: 035/366-078</a:t>
          </a:r>
          <a:endParaRPr lang="hr-HR" sz="1600" kern="1200" dirty="0"/>
        </a:p>
      </dsp:txBody>
      <dsp:txXfrm>
        <a:off x="3928802" y="1554664"/>
        <a:ext cx="2058322" cy="3264796"/>
      </dsp:txXfrm>
    </dsp:sp>
    <dsp:sp modelId="{9C5CF663-8344-461A-93AD-2FB2F3E565EB}">
      <dsp:nvSpPr>
        <dsp:cNvPr id="0" name=""/>
        <dsp:cNvSpPr/>
      </dsp:nvSpPr>
      <dsp:spPr>
        <a:xfrm>
          <a:off x="0" y="4819460"/>
          <a:ext cx="5987846" cy="362755"/>
        </a:xfrm>
        <a:prstGeom prst="rect">
          <a:avLst/>
        </a:prstGeom>
        <a:solidFill>
          <a:schemeClr val="accent5">
            <a:shade val="90000"/>
            <a:hueOff val="0"/>
            <a:satOff val="0"/>
            <a:lumOff val="0"/>
            <a:alphaOff val="0"/>
          </a:schemeClr>
        </a:solidFill>
        <a:ln>
          <a:noFill/>
        </a:ln>
        <a:effectLst>
          <a:innerShdw blurRad="25400" dist="12700" dir="13500000">
            <a:srgbClr val="000000">
              <a:alpha val="45000"/>
            </a:srgbClr>
          </a:inn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81159-1AE4-4368-9D00-FE11D81B1310}">
      <dsp:nvSpPr>
        <dsp:cNvPr id="0" name=""/>
        <dsp:cNvSpPr/>
      </dsp:nvSpPr>
      <dsp:spPr>
        <a:xfrm rot="5400000">
          <a:off x="3232492" y="-1084327"/>
          <a:ext cx="1115541" cy="3567306"/>
        </a:xfrm>
        <a:prstGeom prst="round2SameRect">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hr-HR" sz="1600" kern="1200" dirty="0" smtClean="0"/>
            <a:t>Račun prihoda i rashoda</a:t>
          </a:r>
          <a:endParaRPr lang="hr-HR" sz="1600" kern="1200" dirty="0"/>
        </a:p>
        <a:p>
          <a:pPr marL="171450" lvl="1" indent="-171450" algn="l" defTabSz="711200">
            <a:lnSpc>
              <a:spcPct val="90000"/>
            </a:lnSpc>
            <a:spcBef>
              <a:spcPct val="0"/>
            </a:spcBef>
            <a:spcAft>
              <a:spcPct val="15000"/>
            </a:spcAft>
            <a:buChar char="••"/>
          </a:pPr>
          <a:r>
            <a:rPr lang="hr-HR" sz="1600" kern="1200" dirty="0" smtClean="0"/>
            <a:t>Račun financiranja</a:t>
          </a:r>
          <a:endParaRPr lang="hr-HR" sz="1600" kern="1200" dirty="0"/>
        </a:p>
      </dsp:txBody>
      <dsp:txXfrm rot="-5400000">
        <a:off x="2006610" y="196011"/>
        <a:ext cx="3512850" cy="1006629"/>
      </dsp:txXfrm>
    </dsp:sp>
    <dsp:sp modelId="{55D74745-F44D-4C0F-8E8C-FDDFEA293654}">
      <dsp:nvSpPr>
        <dsp:cNvPr id="0" name=""/>
        <dsp:cNvSpPr/>
      </dsp:nvSpPr>
      <dsp:spPr>
        <a:xfrm>
          <a:off x="0" y="2112"/>
          <a:ext cx="2006610" cy="1394427"/>
        </a:xfrm>
        <a:prstGeom prst="roundRect">
          <a:avLst/>
        </a:prstGeom>
        <a:gradFill rotWithShape="0">
          <a:gsLst>
            <a:gs pos="0">
              <a:schemeClr val="accent4">
                <a:hueOff val="0"/>
                <a:satOff val="0"/>
                <a:lumOff val="0"/>
                <a:alphaOff val="0"/>
                <a:tint val="62000"/>
                <a:hueMod val="94000"/>
                <a:satMod val="140000"/>
                <a:lumMod val="110000"/>
              </a:schemeClr>
            </a:gs>
            <a:gs pos="100000">
              <a:schemeClr val="accent4">
                <a:hueOff val="0"/>
                <a:satOff val="0"/>
                <a:lumOff val="0"/>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hr-HR" sz="1700" kern="1200" dirty="0" smtClean="0"/>
            <a:t>OPĆI DIO</a:t>
          </a:r>
          <a:endParaRPr lang="hr-HR" sz="1700" kern="1200" dirty="0"/>
        </a:p>
      </dsp:txBody>
      <dsp:txXfrm>
        <a:off x="68070" y="70182"/>
        <a:ext cx="1870470" cy="1258287"/>
      </dsp:txXfrm>
    </dsp:sp>
    <dsp:sp modelId="{C4F33EE6-540B-41B1-A576-B0C3EFA0BFB3}">
      <dsp:nvSpPr>
        <dsp:cNvPr id="0" name=""/>
        <dsp:cNvSpPr/>
      </dsp:nvSpPr>
      <dsp:spPr>
        <a:xfrm rot="5400000">
          <a:off x="3232492" y="379821"/>
          <a:ext cx="1115541" cy="3567306"/>
        </a:xfrm>
        <a:prstGeom prst="round2SameRect">
          <a:avLst/>
        </a:prstGeom>
        <a:solidFill>
          <a:schemeClr val="accent4">
            <a:tint val="40000"/>
            <a:alpha val="90000"/>
            <a:hueOff val="2298515"/>
            <a:satOff val="-3284"/>
            <a:lumOff val="-520"/>
            <a:alphaOff val="0"/>
          </a:schemeClr>
        </a:solidFill>
        <a:ln w="9525" cap="rnd" cmpd="sng" algn="ctr">
          <a:solidFill>
            <a:schemeClr val="accent4">
              <a:tint val="40000"/>
              <a:alpha val="90000"/>
              <a:hueOff val="2298515"/>
              <a:satOff val="-3284"/>
              <a:lumOff val="-52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hr-HR" sz="1600" kern="1200" dirty="0" smtClean="0"/>
            <a:t>Plan rashoda i izdataka</a:t>
          </a:r>
          <a:endParaRPr lang="hr-HR" sz="1600" kern="1200" dirty="0"/>
        </a:p>
      </dsp:txBody>
      <dsp:txXfrm rot="-5400000">
        <a:off x="2006610" y="1660159"/>
        <a:ext cx="3512850" cy="1006629"/>
      </dsp:txXfrm>
    </dsp:sp>
    <dsp:sp modelId="{83EBD481-716D-4CE8-B79B-6BDDA4351FCE}">
      <dsp:nvSpPr>
        <dsp:cNvPr id="0" name=""/>
        <dsp:cNvSpPr/>
      </dsp:nvSpPr>
      <dsp:spPr>
        <a:xfrm>
          <a:off x="0" y="1466261"/>
          <a:ext cx="2006610" cy="1394427"/>
        </a:xfrm>
        <a:prstGeom prst="roundRect">
          <a:avLst/>
        </a:prstGeom>
        <a:gradFill rotWithShape="0">
          <a:gsLst>
            <a:gs pos="0">
              <a:schemeClr val="accent4">
                <a:hueOff val="2063465"/>
                <a:satOff val="-1687"/>
                <a:lumOff val="-2353"/>
                <a:alphaOff val="0"/>
                <a:tint val="62000"/>
                <a:hueMod val="94000"/>
                <a:satMod val="140000"/>
                <a:lumMod val="110000"/>
              </a:schemeClr>
            </a:gs>
            <a:gs pos="100000">
              <a:schemeClr val="accent4">
                <a:hueOff val="2063465"/>
                <a:satOff val="-1687"/>
                <a:lumOff val="-2353"/>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hr-HR" sz="1700" kern="1200" dirty="0" smtClean="0"/>
            <a:t>POSEBNI DIO</a:t>
          </a:r>
          <a:endParaRPr lang="hr-HR" sz="1700" kern="1200" dirty="0"/>
        </a:p>
      </dsp:txBody>
      <dsp:txXfrm>
        <a:off x="68070" y="1534331"/>
        <a:ext cx="1870470" cy="1258287"/>
      </dsp:txXfrm>
    </dsp:sp>
    <dsp:sp modelId="{28108C46-FECC-4D93-8C6E-F6746A8A9A3D}">
      <dsp:nvSpPr>
        <dsp:cNvPr id="0" name=""/>
        <dsp:cNvSpPr/>
      </dsp:nvSpPr>
      <dsp:spPr>
        <a:xfrm rot="5400000">
          <a:off x="3232492" y="1843970"/>
          <a:ext cx="1115541" cy="3567306"/>
        </a:xfrm>
        <a:prstGeom prst="round2SameRect">
          <a:avLst/>
        </a:prstGeom>
        <a:solidFill>
          <a:schemeClr val="accent4">
            <a:tint val="40000"/>
            <a:alpha val="90000"/>
            <a:hueOff val="4597031"/>
            <a:satOff val="-6569"/>
            <a:lumOff val="-1039"/>
            <a:alphaOff val="0"/>
          </a:schemeClr>
        </a:solidFill>
        <a:ln w="9525" cap="rnd" cmpd="sng" algn="ctr">
          <a:solidFill>
            <a:schemeClr val="accent4">
              <a:tint val="40000"/>
              <a:alpha val="90000"/>
              <a:hueOff val="4597031"/>
              <a:satOff val="-6569"/>
              <a:lumOff val="-10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hr-HR" sz="1600" kern="1200" dirty="0" smtClean="0"/>
            <a:t>Obrazloženje općeg dijela proračuna</a:t>
          </a:r>
          <a:endParaRPr lang="hr-HR" sz="1600" kern="1200" dirty="0"/>
        </a:p>
        <a:p>
          <a:pPr marL="171450" lvl="1" indent="-171450" algn="l" defTabSz="711200">
            <a:lnSpc>
              <a:spcPct val="90000"/>
            </a:lnSpc>
            <a:spcBef>
              <a:spcPct val="0"/>
            </a:spcBef>
            <a:spcAft>
              <a:spcPct val="15000"/>
            </a:spcAft>
            <a:buChar char="••"/>
          </a:pPr>
          <a:r>
            <a:rPr lang="hr-HR" sz="1600" kern="1200" dirty="0" smtClean="0"/>
            <a:t>Obrazloženje posebnog dijela proračuna</a:t>
          </a:r>
          <a:endParaRPr lang="hr-HR" sz="1600" kern="1200" dirty="0"/>
        </a:p>
      </dsp:txBody>
      <dsp:txXfrm rot="-5400000">
        <a:off x="2006610" y="3124308"/>
        <a:ext cx="3512850" cy="1006629"/>
      </dsp:txXfrm>
    </dsp:sp>
    <dsp:sp modelId="{9EB0EDC5-18BB-4CFF-89BA-D6BA60BD4F92}">
      <dsp:nvSpPr>
        <dsp:cNvPr id="0" name=""/>
        <dsp:cNvSpPr/>
      </dsp:nvSpPr>
      <dsp:spPr>
        <a:xfrm>
          <a:off x="0" y="2930409"/>
          <a:ext cx="2006610" cy="1394427"/>
        </a:xfrm>
        <a:prstGeom prst="roundRect">
          <a:avLst/>
        </a:prstGeom>
        <a:gradFill rotWithShape="0">
          <a:gsLst>
            <a:gs pos="0">
              <a:schemeClr val="accent4">
                <a:hueOff val="4126930"/>
                <a:satOff val="-3373"/>
                <a:lumOff val="-4706"/>
                <a:alphaOff val="0"/>
                <a:tint val="62000"/>
                <a:hueMod val="94000"/>
                <a:satMod val="140000"/>
                <a:lumMod val="110000"/>
              </a:schemeClr>
            </a:gs>
            <a:gs pos="100000">
              <a:schemeClr val="accent4">
                <a:hueOff val="4126930"/>
                <a:satOff val="-3373"/>
                <a:lumOff val="-4706"/>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hr-HR" sz="1700" kern="1200" dirty="0" smtClean="0"/>
            <a:t>OBRAZLOŽENJE PRORAČUNA</a:t>
          </a:r>
          <a:endParaRPr lang="hr-HR" sz="1700" kern="1200" dirty="0"/>
        </a:p>
      </dsp:txBody>
      <dsp:txXfrm>
        <a:off x="68070" y="2998479"/>
        <a:ext cx="1870470" cy="12582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3A104-CE5A-4C65-850F-E3FCADC9F077}">
      <dsp:nvSpPr>
        <dsp:cNvPr id="0" name=""/>
        <dsp:cNvSpPr/>
      </dsp:nvSpPr>
      <dsp:spPr>
        <a:xfrm rot="5400000">
          <a:off x="528001" y="1227572"/>
          <a:ext cx="1922952" cy="231733"/>
        </a:xfrm>
        <a:prstGeom prst="rect">
          <a:avLst/>
        </a:prstGeom>
        <a:gradFill rotWithShape="0">
          <a:gsLst>
            <a:gs pos="0">
              <a:schemeClr val="accent4">
                <a:hueOff val="0"/>
                <a:satOff val="0"/>
                <a:lumOff val="0"/>
                <a:alphaOff val="0"/>
                <a:tint val="62000"/>
                <a:hueMod val="94000"/>
                <a:satMod val="140000"/>
                <a:lumMod val="110000"/>
              </a:schemeClr>
            </a:gs>
            <a:gs pos="100000">
              <a:schemeClr val="accent4">
                <a:hueOff val="0"/>
                <a:satOff val="0"/>
                <a:lumOff val="0"/>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1E71E5F6-107E-4F34-82C3-E44265155A29}">
      <dsp:nvSpPr>
        <dsp:cNvPr id="0" name=""/>
        <dsp:cNvSpPr/>
      </dsp:nvSpPr>
      <dsp:spPr>
        <a:xfrm>
          <a:off x="970437" y="458"/>
          <a:ext cx="2574811" cy="1544886"/>
        </a:xfrm>
        <a:prstGeom prst="roundRect">
          <a:avLst>
            <a:gd name="adj" fmla="val 10000"/>
          </a:avLst>
        </a:prstGeom>
        <a:gradFill rotWithShape="0">
          <a:gsLst>
            <a:gs pos="0">
              <a:schemeClr val="accent4">
                <a:hueOff val="0"/>
                <a:satOff val="0"/>
                <a:lumOff val="0"/>
                <a:alphaOff val="0"/>
                <a:tint val="62000"/>
                <a:hueMod val="94000"/>
                <a:satMod val="140000"/>
                <a:lumMod val="110000"/>
              </a:schemeClr>
            </a:gs>
            <a:gs pos="100000">
              <a:schemeClr val="accent4">
                <a:hueOff val="0"/>
                <a:satOff val="0"/>
                <a:lumOff val="0"/>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a:t>Ministarstvo financija sastavlja upute za izradu lokalnih proračuna i dostavlja ih Gradu Nova Gradiška do 20. kolovoza tekuće godine.</a:t>
          </a:r>
        </a:p>
      </dsp:txBody>
      <dsp:txXfrm>
        <a:off x="1015685" y="45706"/>
        <a:ext cx="2484315" cy="1454390"/>
      </dsp:txXfrm>
    </dsp:sp>
    <dsp:sp modelId="{ABC4F139-8E58-4A36-BB3C-7293BCF983C6}">
      <dsp:nvSpPr>
        <dsp:cNvPr id="0" name=""/>
        <dsp:cNvSpPr/>
      </dsp:nvSpPr>
      <dsp:spPr>
        <a:xfrm rot="5400000">
          <a:off x="528001" y="3158681"/>
          <a:ext cx="1922952" cy="231733"/>
        </a:xfrm>
        <a:prstGeom prst="rect">
          <a:avLst/>
        </a:prstGeom>
        <a:gradFill rotWithShape="0">
          <a:gsLst>
            <a:gs pos="0">
              <a:schemeClr val="accent4">
                <a:hueOff val="589561"/>
                <a:satOff val="-482"/>
                <a:lumOff val="-672"/>
                <a:alphaOff val="0"/>
                <a:tint val="62000"/>
                <a:hueMod val="94000"/>
                <a:satMod val="140000"/>
                <a:lumMod val="110000"/>
              </a:schemeClr>
            </a:gs>
            <a:gs pos="100000">
              <a:schemeClr val="accent4">
                <a:hueOff val="589561"/>
                <a:satOff val="-482"/>
                <a:lumOff val="-672"/>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1C41A88-E2C0-4A61-8D3E-F3206C1A94C6}">
      <dsp:nvSpPr>
        <dsp:cNvPr id="0" name=""/>
        <dsp:cNvSpPr/>
      </dsp:nvSpPr>
      <dsp:spPr>
        <a:xfrm>
          <a:off x="970437" y="1931567"/>
          <a:ext cx="2574811" cy="1544886"/>
        </a:xfrm>
        <a:prstGeom prst="roundRect">
          <a:avLst>
            <a:gd name="adj" fmla="val 10000"/>
          </a:avLst>
        </a:prstGeom>
        <a:gradFill rotWithShape="0">
          <a:gsLst>
            <a:gs pos="0">
              <a:schemeClr val="accent4">
                <a:hueOff val="515866"/>
                <a:satOff val="-422"/>
                <a:lumOff val="-588"/>
                <a:alphaOff val="0"/>
                <a:tint val="62000"/>
                <a:hueMod val="94000"/>
                <a:satMod val="140000"/>
                <a:lumMod val="110000"/>
              </a:schemeClr>
            </a:gs>
            <a:gs pos="100000">
              <a:schemeClr val="accent4">
                <a:hueOff val="515866"/>
                <a:satOff val="-422"/>
                <a:lumOff val="-588"/>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dirty="0"/>
            <a:t>Sukladno uputama Ministarstva financija, Upravni odjel za financije Grada Nova Gradiška u suradnji </a:t>
          </a:r>
          <a:r>
            <a:rPr lang="hr-HR" sz="900" kern="1200" dirty="0" smtClean="0"/>
            <a:t>s drugim upravnim tijelima Grada </a:t>
          </a:r>
          <a:r>
            <a:rPr lang="hr-HR" sz="900" kern="1200" dirty="0"/>
            <a:t>izrađuje i dostavlja </a:t>
          </a:r>
          <a:r>
            <a:rPr lang="hr-HR" sz="900" kern="1200" dirty="0" smtClean="0"/>
            <a:t>upute za izradu i dostavu prijedloga financijskih planova upravnih tijela te proračunskih korisnika Grada.</a:t>
          </a:r>
          <a:endParaRPr lang="hr-HR" sz="900" kern="1200" dirty="0"/>
        </a:p>
      </dsp:txBody>
      <dsp:txXfrm>
        <a:off x="1015685" y="1976815"/>
        <a:ext cx="2484315" cy="1454390"/>
      </dsp:txXfrm>
    </dsp:sp>
    <dsp:sp modelId="{853757C3-85CF-4AEA-BEBD-F646CA73DEAD}">
      <dsp:nvSpPr>
        <dsp:cNvPr id="0" name=""/>
        <dsp:cNvSpPr/>
      </dsp:nvSpPr>
      <dsp:spPr>
        <a:xfrm>
          <a:off x="1493556" y="4124235"/>
          <a:ext cx="3416342" cy="231733"/>
        </a:xfrm>
        <a:prstGeom prst="rect">
          <a:avLst/>
        </a:prstGeom>
        <a:gradFill rotWithShape="0">
          <a:gsLst>
            <a:gs pos="0">
              <a:schemeClr val="accent4">
                <a:hueOff val="1179123"/>
                <a:satOff val="-964"/>
                <a:lumOff val="-1345"/>
                <a:alphaOff val="0"/>
                <a:tint val="62000"/>
                <a:hueMod val="94000"/>
                <a:satMod val="140000"/>
                <a:lumMod val="110000"/>
              </a:schemeClr>
            </a:gs>
            <a:gs pos="100000">
              <a:schemeClr val="accent4">
                <a:hueOff val="1179123"/>
                <a:satOff val="-964"/>
                <a:lumOff val="-1345"/>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2C7EB2C6-6F79-4D5D-8BFB-470D62B08395}">
      <dsp:nvSpPr>
        <dsp:cNvPr id="0" name=""/>
        <dsp:cNvSpPr/>
      </dsp:nvSpPr>
      <dsp:spPr>
        <a:xfrm>
          <a:off x="970437" y="3862676"/>
          <a:ext cx="2574811" cy="1544886"/>
        </a:xfrm>
        <a:prstGeom prst="roundRect">
          <a:avLst>
            <a:gd name="adj" fmla="val 10000"/>
          </a:avLst>
        </a:prstGeom>
        <a:gradFill rotWithShape="0">
          <a:gsLst>
            <a:gs pos="0">
              <a:schemeClr val="accent4">
                <a:hueOff val="1031732"/>
                <a:satOff val="-843"/>
                <a:lumOff val="-1177"/>
                <a:alphaOff val="0"/>
                <a:tint val="62000"/>
                <a:hueMod val="94000"/>
                <a:satMod val="140000"/>
                <a:lumMod val="110000"/>
              </a:schemeClr>
            </a:gs>
            <a:gs pos="100000">
              <a:schemeClr val="accent4">
                <a:hueOff val="1031732"/>
                <a:satOff val="-843"/>
                <a:lumOff val="-1177"/>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a:t>Proračunski korisnici izrađuju prijedloge financijskih planova i dostavljaju ih Stručnoj službi Grada sukladno rokovima uputa Ministarstva financija i Upravnog odjela za financije Grada Nova Gradiška.</a:t>
          </a:r>
        </a:p>
      </dsp:txBody>
      <dsp:txXfrm>
        <a:off x="1015685" y="3907924"/>
        <a:ext cx="2484315" cy="1454390"/>
      </dsp:txXfrm>
    </dsp:sp>
    <dsp:sp modelId="{4E13B7EE-72F0-43A7-9184-69179D8D05C2}">
      <dsp:nvSpPr>
        <dsp:cNvPr id="0" name=""/>
        <dsp:cNvSpPr/>
      </dsp:nvSpPr>
      <dsp:spPr>
        <a:xfrm rot="16200000">
          <a:off x="3952501" y="3158681"/>
          <a:ext cx="1922952" cy="231733"/>
        </a:xfrm>
        <a:prstGeom prst="rect">
          <a:avLst/>
        </a:prstGeom>
        <a:gradFill rotWithShape="0">
          <a:gsLst>
            <a:gs pos="0">
              <a:schemeClr val="accent4">
                <a:hueOff val="1768684"/>
                <a:satOff val="-1446"/>
                <a:lumOff val="-2017"/>
                <a:alphaOff val="0"/>
                <a:tint val="62000"/>
                <a:hueMod val="94000"/>
                <a:satMod val="140000"/>
                <a:lumMod val="110000"/>
              </a:schemeClr>
            </a:gs>
            <a:gs pos="100000">
              <a:schemeClr val="accent4">
                <a:hueOff val="1768684"/>
                <a:satOff val="-1446"/>
                <a:lumOff val="-2017"/>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1E3F0EE6-9AC9-4F41-8948-26B06FCDA76F}">
      <dsp:nvSpPr>
        <dsp:cNvPr id="0" name=""/>
        <dsp:cNvSpPr/>
      </dsp:nvSpPr>
      <dsp:spPr>
        <a:xfrm>
          <a:off x="4394936" y="3862676"/>
          <a:ext cx="2574811" cy="1544886"/>
        </a:xfrm>
        <a:prstGeom prst="roundRect">
          <a:avLst>
            <a:gd name="adj" fmla="val 10000"/>
          </a:avLst>
        </a:prstGeom>
        <a:gradFill rotWithShape="0">
          <a:gsLst>
            <a:gs pos="0">
              <a:schemeClr val="accent4">
                <a:hueOff val="1547599"/>
                <a:satOff val="-1265"/>
                <a:lumOff val="-1765"/>
                <a:alphaOff val="0"/>
                <a:tint val="62000"/>
                <a:hueMod val="94000"/>
                <a:satMod val="140000"/>
                <a:lumMod val="110000"/>
              </a:schemeClr>
            </a:gs>
            <a:gs pos="100000">
              <a:schemeClr val="accent4">
                <a:hueOff val="1547599"/>
                <a:satOff val="-1265"/>
                <a:lumOff val="-1765"/>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a:t>Stručna služba Grada provjerava točnost i istinitost podataka navedenih u financijskim planovima proračunskih korisnika prije dostave prijedloga financijskih planova proračunskih korisnika Upravnom odjelu za financije. </a:t>
          </a:r>
        </a:p>
      </dsp:txBody>
      <dsp:txXfrm>
        <a:off x="4440184" y="3907924"/>
        <a:ext cx="2484315" cy="1454390"/>
      </dsp:txXfrm>
    </dsp:sp>
    <dsp:sp modelId="{82C50B3F-3EBA-44C4-A27C-9B2833BA7389}">
      <dsp:nvSpPr>
        <dsp:cNvPr id="0" name=""/>
        <dsp:cNvSpPr/>
      </dsp:nvSpPr>
      <dsp:spPr>
        <a:xfrm rot="16200000">
          <a:off x="3952501" y="1227572"/>
          <a:ext cx="1922952" cy="231733"/>
        </a:xfrm>
        <a:prstGeom prst="rect">
          <a:avLst/>
        </a:prstGeom>
        <a:gradFill rotWithShape="0">
          <a:gsLst>
            <a:gs pos="0">
              <a:schemeClr val="accent4">
                <a:hueOff val="2358246"/>
                <a:satOff val="-1927"/>
                <a:lumOff val="-2689"/>
                <a:alphaOff val="0"/>
                <a:tint val="62000"/>
                <a:hueMod val="94000"/>
                <a:satMod val="140000"/>
                <a:lumMod val="110000"/>
              </a:schemeClr>
            </a:gs>
            <a:gs pos="100000">
              <a:schemeClr val="accent4">
                <a:hueOff val="2358246"/>
                <a:satOff val="-1927"/>
                <a:lumOff val="-2689"/>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B619500E-4770-4680-ADA8-57CEA419DDC0}">
      <dsp:nvSpPr>
        <dsp:cNvPr id="0" name=""/>
        <dsp:cNvSpPr/>
      </dsp:nvSpPr>
      <dsp:spPr>
        <a:xfrm>
          <a:off x="4394936" y="1931567"/>
          <a:ext cx="2574811" cy="1544886"/>
        </a:xfrm>
        <a:prstGeom prst="roundRect">
          <a:avLst>
            <a:gd name="adj" fmla="val 10000"/>
          </a:avLst>
        </a:prstGeom>
        <a:gradFill rotWithShape="0">
          <a:gsLst>
            <a:gs pos="0">
              <a:schemeClr val="accent4">
                <a:hueOff val="2063465"/>
                <a:satOff val="-1687"/>
                <a:lumOff val="-2353"/>
                <a:alphaOff val="0"/>
                <a:tint val="62000"/>
                <a:hueMod val="94000"/>
                <a:satMod val="140000"/>
                <a:lumMod val="110000"/>
              </a:schemeClr>
            </a:gs>
            <a:gs pos="100000">
              <a:schemeClr val="accent4">
                <a:hueOff val="2063465"/>
                <a:satOff val="-1687"/>
                <a:lumOff val="-2353"/>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a:t>Upravni odjel za financije objedinjuje dostavljene financijske planove, usklađuje planove s procijenjenim prihodima te izrađuje nacrt proračuna za iduću i projekcije za sljedeće dvije godine.</a:t>
          </a:r>
        </a:p>
      </dsp:txBody>
      <dsp:txXfrm>
        <a:off x="4440184" y="1976815"/>
        <a:ext cx="2484315" cy="1454390"/>
      </dsp:txXfrm>
    </dsp:sp>
    <dsp:sp modelId="{48151605-5D8A-4F1A-AE37-EF1D9B66FA8F}">
      <dsp:nvSpPr>
        <dsp:cNvPr id="0" name=""/>
        <dsp:cNvSpPr/>
      </dsp:nvSpPr>
      <dsp:spPr>
        <a:xfrm>
          <a:off x="4918055" y="262018"/>
          <a:ext cx="3416342" cy="231733"/>
        </a:xfrm>
        <a:prstGeom prst="rect">
          <a:avLst/>
        </a:prstGeom>
        <a:gradFill rotWithShape="0">
          <a:gsLst>
            <a:gs pos="0">
              <a:schemeClr val="accent4">
                <a:hueOff val="2947807"/>
                <a:satOff val="-2409"/>
                <a:lumOff val="-3361"/>
                <a:alphaOff val="0"/>
                <a:tint val="62000"/>
                <a:hueMod val="94000"/>
                <a:satMod val="140000"/>
                <a:lumMod val="110000"/>
              </a:schemeClr>
            </a:gs>
            <a:gs pos="100000">
              <a:schemeClr val="accent4">
                <a:hueOff val="2947807"/>
                <a:satOff val="-2409"/>
                <a:lumOff val="-3361"/>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BD87BF71-4E0D-4C3F-97B7-B86757C08C9B}">
      <dsp:nvSpPr>
        <dsp:cNvPr id="0" name=""/>
        <dsp:cNvSpPr/>
      </dsp:nvSpPr>
      <dsp:spPr>
        <a:xfrm>
          <a:off x="4394936" y="458"/>
          <a:ext cx="2574811" cy="1544886"/>
        </a:xfrm>
        <a:prstGeom prst="roundRect">
          <a:avLst>
            <a:gd name="adj" fmla="val 10000"/>
          </a:avLst>
        </a:prstGeom>
        <a:gradFill rotWithShape="0">
          <a:gsLst>
            <a:gs pos="0">
              <a:schemeClr val="accent4">
                <a:hueOff val="2579331"/>
                <a:satOff val="-2108"/>
                <a:lumOff val="-2941"/>
                <a:alphaOff val="0"/>
                <a:tint val="62000"/>
                <a:hueMod val="94000"/>
                <a:satMod val="140000"/>
                <a:lumMod val="110000"/>
              </a:schemeClr>
            </a:gs>
            <a:gs pos="100000">
              <a:schemeClr val="accent4">
                <a:hueOff val="2579331"/>
                <a:satOff val="-2108"/>
                <a:lumOff val="-2941"/>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a:t>Upravni odjel za financije dostavlja nacrt proračuna i projekcija gradonačelniku Grada Nova Gradiška.</a:t>
          </a:r>
        </a:p>
      </dsp:txBody>
      <dsp:txXfrm>
        <a:off x="4440184" y="45706"/>
        <a:ext cx="2484315" cy="1454390"/>
      </dsp:txXfrm>
    </dsp:sp>
    <dsp:sp modelId="{0B47B48B-DF89-42C5-9E57-220E913BD4A1}">
      <dsp:nvSpPr>
        <dsp:cNvPr id="0" name=""/>
        <dsp:cNvSpPr/>
      </dsp:nvSpPr>
      <dsp:spPr>
        <a:xfrm rot="5400000">
          <a:off x="7377000" y="1227572"/>
          <a:ext cx="1922952" cy="231733"/>
        </a:xfrm>
        <a:prstGeom prst="rect">
          <a:avLst/>
        </a:prstGeom>
        <a:gradFill rotWithShape="0">
          <a:gsLst>
            <a:gs pos="0">
              <a:schemeClr val="accent4">
                <a:hueOff val="3537369"/>
                <a:satOff val="-2891"/>
                <a:lumOff val="-4034"/>
                <a:alphaOff val="0"/>
                <a:tint val="62000"/>
                <a:hueMod val="94000"/>
                <a:satMod val="140000"/>
                <a:lumMod val="110000"/>
              </a:schemeClr>
            </a:gs>
            <a:gs pos="100000">
              <a:schemeClr val="accent4">
                <a:hueOff val="3537369"/>
                <a:satOff val="-2891"/>
                <a:lumOff val="-4034"/>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F91E53C-6156-4A05-81D2-4F17C81C97FC}">
      <dsp:nvSpPr>
        <dsp:cNvPr id="0" name=""/>
        <dsp:cNvSpPr/>
      </dsp:nvSpPr>
      <dsp:spPr>
        <a:xfrm>
          <a:off x="7819435" y="458"/>
          <a:ext cx="2574811" cy="1544886"/>
        </a:xfrm>
        <a:prstGeom prst="roundRect">
          <a:avLst>
            <a:gd name="adj" fmla="val 10000"/>
          </a:avLst>
        </a:prstGeom>
        <a:gradFill rotWithShape="0">
          <a:gsLst>
            <a:gs pos="0">
              <a:schemeClr val="accent4">
                <a:hueOff val="3095197"/>
                <a:satOff val="-2530"/>
                <a:lumOff val="-3530"/>
                <a:alphaOff val="0"/>
                <a:tint val="62000"/>
                <a:hueMod val="94000"/>
                <a:satMod val="140000"/>
                <a:lumMod val="110000"/>
              </a:schemeClr>
            </a:gs>
            <a:gs pos="100000">
              <a:schemeClr val="accent4">
                <a:hueOff val="3095197"/>
                <a:satOff val="-2530"/>
                <a:lumOff val="-3530"/>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a:t>Gradonačelnik utvrđuje prijedlog proračuna i projekcije te ih podnosi Gradskom vijeću najkasnije do 15. studenog tekuće godine.</a:t>
          </a:r>
        </a:p>
      </dsp:txBody>
      <dsp:txXfrm>
        <a:off x="7864683" y="45706"/>
        <a:ext cx="2484315" cy="1454390"/>
      </dsp:txXfrm>
    </dsp:sp>
    <dsp:sp modelId="{4608540D-BF03-4526-A4C4-BC154902DD08}">
      <dsp:nvSpPr>
        <dsp:cNvPr id="0" name=""/>
        <dsp:cNvSpPr/>
      </dsp:nvSpPr>
      <dsp:spPr>
        <a:xfrm rot="5400000">
          <a:off x="7377000" y="3158681"/>
          <a:ext cx="1922952" cy="231733"/>
        </a:xfrm>
        <a:prstGeom prst="rect">
          <a:avLst/>
        </a:prstGeom>
        <a:gradFill rotWithShape="0">
          <a:gsLst>
            <a:gs pos="0">
              <a:schemeClr val="accent4">
                <a:hueOff val="4126930"/>
                <a:satOff val="-3373"/>
                <a:lumOff val="-4706"/>
                <a:alphaOff val="0"/>
                <a:tint val="62000"/>
                <a:hueMod val="94000"/>
                <a:satMod val="140000"/>
                <a:lumMod val="110000"/>
              </a:schemeClr>
            </a:gs>
            <a:gs pos="100000">
              <a:schemeClr val="accent4">
                <a:hueOff val="4126930"/>
                <a:satOff val="-3373"/>
                <a:lumOff val="-4706"/>
                <a:alphaOff val="0"/>
                <a:tint val="84000"/>
                <a:satMod val="16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E250FD5-E94F-47FD-BA54-4973CDD4229A}">
      <dsp:nvSpPr>
        <dsp:cNvPr id="0" name=""/>
        <dsp:cNvSpPr/>
      </dsp:nvSpPr>
      <dsp:spPr>
        <a:xfrm>
          <a:off x="7819435" y="1931567"/>
          <a:ext cx="2574811" cy="1544886"/>
        </a:xfrm>
        <a:prstGeom prst="roundRect">
          <a:avLst>
            <a:gd name="adj" fmla="val 10000"/>
          </a:avLst>
        </a:prstGeom>
        <a:gradFill rotWithShape="0">
          <a:gsLst>
            <a:gs pos="0">
              <a:schemeClr val="accent4">
                <a:hueOff val="3611064"/>
                <a:satOff val="-2951"/>
                <a:lumOff val="-4118"/>
                <a:alphaOff val="0"/>
                <a:tint val="62000"/>
                <a:hueMod val="94000"/>
                <a:satMod val="140000"/>
                <a:lumMod val="110000"/>
              </a:schemeClr>
            </a:gs>
            <a:gs pos="100000">
              <a:schemeClr val="accent4">
                <a:hueOff val="3611064"/>
                <a:satOff val="-2951"/>
                <a:lumOff val="-4118"/>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dirty="0"/>
            <a:t>Gradsko vijeće donosi proračun za iduću i projekcije za slijedeće dvije godine do kraja tekuće godine u roku koji omogućuje primjenu od 1. </a:t>
          </a:r>
          <a:r>
            <a:rPr lang="hr-HR" sz="900" kern="1200" dirty="0" smtClean="0"/>
            <a:t>siječnja godine za koju se donosi proračun.</a:t>
          </a:r>
          <a:endParaRPr lang="hr-HR" sz="900" kern="1200" dirty="0"/>
        </a:p>
      </dsp:txBody>
      <dsp:txXfrm>
        <a:off x="7864683" y="1976815"/>
        <a:ext cx="2484315" cy="1454390"/>
      </dsp:txXfrm>
    </dsp:sp>
    <dsp:sp modelId="{736A8E0C-EB98-4CC3-9ACD-4CF0060C6E80}">
      <dsp:nvSpPr>
        <dsp:cNvPr id="0" name=""/>
        <dsp:cNvSpPr/>
      </dsp:nvSpPr>
      <dsp:spPr>
        <a:xfrm>
          <a:off x="7819435" y="3862676"/>
          <a:ext cx="2574811" cy="1544886"/>
        </a:xfrm>
        <a:prstGeom prst="roundRect">
          <a:avLst>
            <a:gd name="adj" fmla="val 10000"/>
          </a:avLst>
        </a:prstGeom>
        <a:gradFill rotWithShape="0">
          <a:gsLst>
            <a:gs pos="0">
              <a:schemeClr val="accent4">
                <a:hueOff val="4126930"/>
                <a:satOff val="-3373"/>
                <a:lumOff val="-4706"/>
                <a:alphaOff val="0"/>
                <a:tint val="62000"/>
                <a:hueMod val="94000"/>
                <a:satMod val="140000"/>
                <a:lumMod val="110000"/>
              </a:schemeClr>
            </a:gs>
            <a:gs pos="100000">
              <a:schemeClr val="accent4">
                <a:hueOff val="4126930"/>
                <a:satOff val="-3373"/>
                <a:lumOff val="-4706"/>
                <a:alphaOff val="0"/>
                <a:tint val="84000"/>
                <a:satMod val="16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hr-HR" sz="900" kern="1200" dirty="0" smtClean="0"/>
            <a:t>Gradonačelnik </a:t>
          </a:r>
          <a:r>
            <a:rPr lang="hr-HR" sz="900" kern="1200" dirty="0"/>
            <a:t>dostavlja proračun Ministarstvu financija u roku od 15 dana od dana njegovog stupanja na snagu.</a:t>
          </a:r>
        </a:p>
      </dsp:txBody>
      <dsp:txXfrm>
        <a:off x="7864683" y="3907924"/>
        <a:ext cx="2484315" cy="14543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C6B59A-ADCB-4B95-A779-2D1F54070044}">
      <dsp:nvSpPr>
        <dsp:cNvPr id="0" name=""/>
        <dsp:cNvSpPr/>
      </dsp:nvSpPr>
      <dsp:spPr>
        <a:xfrm>
          <a:off x="235354" y="385024"/>
          <a:ext cx="5648513" cy="1751886"/>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95602" tIns="60960" rIns="60960" bIns="60960" numCol="1" spcCol="1270" anchor="ctr" anchorCtr="0">
          <a:noAutofit/>
        </a:bodyPr>
        <a:lstStyle/>
        <a:p>
          <a:pPr lvl="0" algn="l" defTabSz="711200">
            <a:lnSpc>
              <a:spcPct val="90000"/>
            </a:lnSpc>
            <a:spcBef>
              <a:spcPct val="0"/>
            </a:spcBef>
            <a:spcAft>
              <a:spcPct val="35000"/>
            </a:spcAft>
          </a:pPr>
          <a:r>
            <a:rPr lang="hr-HR" sz="1600" kern="1200" dirty="0" smtClean="0"/>
            <a:t>GRADONAČELNIK GRADA NOVA GRADIŠKA</a:t>
          </a:r>
        </a:p>
        <a:p>
          <a:pPr lvl="0" algn="l" defTabSz="711200">
            <a:lnSpc>
              <a:spcPct val="90000"/>
            </a:lnSpc>
            <a:spcBef>
              <a:spcPct val="0"/>
            </a:spcBef>
            <a:spcAft>
              <a:spcPct val="35000"/>
            </a:spcAft>
          </a:pPr>
          <a:r>
            <a:rPr lang="hr-HR" sz="1600" b="1" kern="1200" cap="none" spc="0" dirty="0" smtClean="0">
              <a:ln w="0"/>
              <a:solidFill>
                <a:schemeClr val="accent1">
                  <a:lumMod val="50000"/>
                </a:schemeClr>
              </a:solidFill>
              <a:effectLst>
                <a:outerShdw blurRad="38100" dist="25400" dir="5400000" algn="ctr" rotWithShape="0">
                  <a:srgbClr val="6E747A">
                    <a:alpha val="43000"/>
                  </a:srgbClr>
                </a:outerShdw>
              </a:effectLst>
            </a:rPr>
            <a:t>Vinko Grgić, </a:t>
          </a:r>
          <a:r>
            <a:rPr lang="hr-HR" sz="1600" b="1" kern="1200" cap="none" spc="0" dirty="0" err="1" smtClean="0">
              <a:ln w="0"/>
              <a:solidFill>
                <a:schemeClr val="accent1">
                  <a:lumMod val="50000"/>
                </a:schemeClr>
              </a:solidFill>
              <a:effectLst>
                <a:outerShdw blurRad="38100" dist="25400" dir="5400000" algn="ctr" rotWithShape="0">
                  <a:srgbClr val="6E747A">
                    <a:alpha val="43000"/>
                  </a:srgbClr>
                </a:outerShdw>
              </a:effectLst>
            </a:rPr>
            <a:t>dipl.ing.arh</a:t>
          </a:r>
          <a:r>
            <a:rPr lang="hr-HR" sz="1600" b="1" kern="1200" cap="none" spc="0" dirty="0" smtClean="0">
              <a:ln w="0"/>
              <a:solidFill>
                <a:schemeClr val="accent1">
                  <a:lumMod val="50000"/>
                </a:schemeClr>
              </a:solidFill>
              <a:effectLst>
                <a:outerShdw blurRad="38100" dist="25400" dir="5400000" algn="ctr" rotWithShape="0">
                  <a:srgbClr val="6E747A">
                    <a:alpha val="43000"/>
                  </a:srgbClr>
                </a:outerShdw>
              </a:effectLst>
            </a:rPr>
            <a:t>.</a:t>
          </a:r>
        </a:p>
        <a:p>
          <a:pPr lvl="0" algn="l" defTabSz="711200">
            <a:lnSpc>
              <a:spcPct val="90000"/>
            </a:lnSpc>
            <a:spcBef>
              <a:spcPct val="0"/>
            </a:spcBef>
            <a:spcAft>
              <a:spcPct val="35000"/>
            </a:spcAft>
          </a:pPr>
          <a:r>
            <a:rPr lang="hr-HR" sz="1600" b="0" kern="1200" cap="none" spc="0" dirty="0" smtClean="0">
              <a:ln w="0"/>
              <a:solidFill>
                <a:schemeClr val="accent1">
                  <a:lumMod val="50000"/>
                </a:schemeClr>
              </a:solidFill>
              <a:effectLst>
                <a:outerShdw blurRad="38100" dist="25400" dir="5400000" algn="ctr" rotWithShape="0">
                  <a:srgbClr val="6E747A">
                    <a:alpha val="43000"/>
                  </a:srgbClr>
                </a:outerShdw>
              </a:effectLst>
            </a:rPr>
            <a:t>telefon: 035/366-085</a:t>
          </a:r>
        </a:p>
        <a:p>
          <a:pPr lvl="0" algn="l" defTabSz="711200">
            <a:lnSpc>
              <a:spcPct val="90000"/>
            </a:lnSpc>
            <a:spcBef>
              <a:spcPct val="0"/>
            </a:spcBef>
            <a:spcAft>
              <a:spcPct val="35000"/>
            </a:spcAft>
          </a:pPr>
          <a:r>
            <a:rPr lang="hr-HR" sz="1600" b="0" kern="1200" cap="none" spc="0" dirty="0" err="1" smtClean="0">
              <a:ln w="0"/>
              <a:solidFill>
                <a:schemeClr val="accent1">
                  <a:lumMod val="50000"/>
                </a:schemeClr>
              </a:solidFill>
              <a:effectLst>
                <a:outerShdw blurRad="38100" dist="25400" dir="5400000" algn="ctr" rotWithShape="0">
                  <a:srgbClr val="6E747A">
                    <a:alpha val="43000"/>
                  </a:srgbClr>
                </a:outerShdw>
              </a:effectLst>
            </a:rPr>
            <a:t>telefax</a:t>
          </a:r>
          <a:r>
            <a:rPr lang="hr-HR" sz="1600" b="0" kern="1200" cap="none" spc="0" dirty="0" smtClean="0">
              <a:ln w="0"/>
              <a:solidFill>
                <a:schemeClr val="accent1">
                  <a:lumMod val="50000"/>
                </a:schemeClr>
              </a:solidFill>
              <a:effectLst>
                <a:outerShdw blurRad="38100" dist="25400" dir="5400000" algn="ctr" rotWithShape="0">
                  <a:srgbClr val="6E747A">
                    <a:alpha val="43000"/>
                  </a:srgbClr>
                </a:outerShdw>
              </a:effectLst>
            </a:rPr>
            <a:t>: 035/361-679</a:t>
          </a:r>
        </a:p>
        <a:p>
          <a:pPr lvl="0" algn="l" defTabSz="711200">
            <a:lnSpc>
              <a:spcPct val="90000"/>
            </a:lnSpc>
            <a:spcBef>
              <a:spcPct val="0"/>
            </a:spcBef>
            <a:spcAft>
              <a:spcPct val="35000"/>
            </a:spcAft>
          </a:pPr>
          <a:r>
            <a:rPr lang="hr-HR" sz="1600" b="0" kern="1200" cap="none" spc="0" dirty="0" smtClean="0">
              <a:ln w="0"/>
              <a:solidFill>
                <a:schemeClr val="accent1">
                  <a:lumMod val="50000"/>
                </a:schemeClr>
              </a:solidFill>
              <a:effectLst>
                <a:outerShdw blurRad="38100" dist="25400" dir="5400000" algn="ctr" rotWithShape="0">
                  <a:srgbClr val="6E747A">
                    <a:alpha val="43000"/>
                  </a:srgbClr>
                </a:outerShdw>
              </a:effectLst>
            </a:rPr>
            <a:t>e-mail: gradonacelnik@novagradiska.hr </a:t>
          </a:r>
          <a:endParaRPr lang="hr-HR" sz="1600" kern="1200" dirty="0"/>
        </a:p>
      </dsp:txBody>
      <dsp:txXfrm>
        <a:off x="235354" y="385024"/>
        <a:ext cx="5648513" cy="1751886"/>
      </dsp:txXfrm>
    </dsp:sp>
    <dsp:sp modelId="{C593B966-D0E6-46A6-8C68-FA750C441407}">
      <dsp:nvSpPr>
        <dsp:cNvPr id="0" name=""/>
        <dsp:cNvSpPr/>
      </dsp:nvSpPr>
      <dsp:spPr>
        <a:xfrm>
          <a:off x="0" y="123419"/>
          <a:ext cx="1235612" cy="1853418"/>
        </a:xfrm>
        <a:prstGeom prst="rect">
          <a:avLst/>
        </a:prstGeom>
        <a:blipFill rotWithShape="1">
          <a:blip xmlns:r="http://schemas.openxmlformats.org/officeDocument/2006/relationships" r:embed="rId1"/>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10BBC-F9DF-4BFC-9F47-56F4CBC45740}">
      <dsp:nvSpPr>
        <dsp:cNvPr id="0" name=""/>
        <dsp:cNvSpPr/>
      </dsp:nvSpPr>
      <dsp:spPr>
        <a:xfrm>
          <a:off x="235354" y="679866"/>
          <a:ext cx="5648513" cy="176516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95602" tIns="53340" rIns="53340" bIns="53340" numCol="1" spcCol="1270" anchor="ctr" anchorCtr="0">
          <a:noAutofit/>
        </a:bodyPr>
        <a:lstStyle/>
        <a:p>
          <a:pPr lvl="0" algn="l" defTabSz="622300">
            <a:lnSpc>
              <a:spcPct val="90000"/>
            </a:lnSpc>
            <a:spcBef>
              <a:spcPct val="0"/>
            </a:spcBef>
            <a:spcAft>
              <a:spcPct val="35000"/>
            </a:spcAft>
          </a:pPr>
          <a:r>
            <a:rPr lang="hr-HR" sz="1400" kern="1200" dirty="0" smtClean="0"/>
            <a:t>ZAMJENIK GRADONAČELNIKA GRADA NOVA GRADIŠKA</a:t>
          </a:r>
        </a:p>
        <a:p>
          <a:pPr lvl="0" algn="l" defTabSz="622300">
            <a:lnSpc>
              <a:spcPct val="90000"/>
            </a:lnSpc>
            <a:spcBef>
              <a:spcPct val="0"/>
            </a:spcBef>
            <a:spcAft>
              <a:spcPct val="35000"/>
            </a:spcAft>
          </a:pPr>
          <a:r>
            <a:rPr lang="hr-HR" sz="1400" b="1" kern="1200" cap="none" spc="0" dirty="0" smtClean="0">
              <a:ln w="0"/>
              <a:solidFill>
                <a:schemeClr val="accent1">
                  <a:lumMod val="50000"/>
                </a:schemeClr>
              </a:solidFill>
              <a:effectLst>
                <a:outerShdw blurRad="38100" dist="25400" dir="5400000" algn="ctr" rotWithShape="0">
                  <a:srgbClr val="6E747A">
                    <a:alpha val="43000"/>
                  </a:srgbClr>
                </a:outerShdw>
              </a:effectLst>
            </a:rPr>
            <a:t>Borislav </a:t>
          </a:r>
          <a:r>
            <a:rPr lang="hr-HR" sz="1400" b="1" kern="1200" cap="none" spc="0" dirty="0" err="1" smtClean="0">
              <a:ln w="0"/>
              <a:solidFill>
                <a:schemeClr val="accent1">
                  <a:lumMod val="50000"/>
                </a:schemeClr>
              </a:solidFill>
              <a:effectLst>
                <a:outerShdw blurRad="38100" dist="25400" dir="5400000" algn="ctr" rotWithShape="0">
                  <a:srgbClr val="6E747A">
                    <a:alpha val="43000"/>
                  </a:srgbClr>
                </a:outerShdw>
              </a:effectLst>
            </a:rPr>
            <a:t>Vidošić</a:t>
          </a:r>
          <a:endParaRPr lang="hr-HR" sz="1400" b="1" kern="1200" cap="none" spc="0" dirty="0" smtClean="0">
            <a:ln w="0"/>
            <a:solidFill>
              <a:schemeClr val="accent1">
                <a:lumMod val="50000"/>
              </a:schemeClr>
            </a:solidFill>
            <a:effectLst>
              <a:outerShdw blurRad="38100" dist="25400" dir="5400000" algn="ctr" rotWithShape="0">
                <a:srgbClr val="6E747A">
                  <a:alpha val="43000"/>
                </a:srgbClr>
              </a:outerShdw>
            </a:effectLst>
          </a:endParaRPr>
        </a:p>
        <a:p>
          <a:pPr lvl="0" algn="l" defTabSz="622300">
            <a:lnSpc>
              <a:spcPct val="90000"/>
            </a:lnSpc>
            <a:spcBef>
              <a:spcPct val="0"/>
            </a:spcBef>
            <a:spcAft>
              <a:spcPct val="35000"/>
            </a:spcAft>
          </a:pPr>
          <a:r>
            <a:rPr lang="hr-HR" sz="1400" b="0" kern="1200" cap="none" spc="0" dirty="0" smtClean="0">
              <a:ln w="0"/>
              <a:solidFill>
                <a:schemeClr val="accent1">
                  <a:lumMod val="50000"/>
                </a:schemeClr>
              </a:solidFill>
              <a:effectLst>
                <a:outerShdw blurRad="38100" dist="25400" dir="5400000" algn="ctr" rotWithShape="0">
                  <a:srgbClr val="6E747A">
                    <a:alpha val="43000"/>
                  </a:srgbClr>
                </a:outerShdw>
              </a:effectLst>
            </a:rPr>
            <a:t>telefon: 035/366-086</a:t>
          </a:r>
        </a:p>
        <a:p>
          <a:pPr lvl="0" algn="l" defTabSz="622300">
            <a:lnSpc>
              <a:spcPct val="90000"/>
            </a:lnSpc>
            <a:spcBef>
              <a:spcPct val="0"/>
            </a:spcBef>
            <a:spcAft>
              <a:spcPct val="35000"/>
            </a:spcAft>
          </a:pPr>
          <a:r>
            <a:rPr lang="hr-HR" sz="1400" b="0" kern="1200" cap="none" spc="0" dirty="0" err="1" smtClean="0">
              <a:ln w="0"/>
              <a:solidFill>
                <a:schemeClr val="accent1">
                  <a:lumMod val="50000"/>
                </a:schemeClr>
              </a:solidFill>
              <a:effectLst>
                <a:outerShdw blurRad="38100" dist="25400" dir="5400000" algn="ctr" rotWithShape="0">
                  <a:srgbClr val="6E747A">
                    <a:alpha val="43000"/>
                  </a:srgbClr>
                </a:outerShdw>
              </a:effectLst>
            </a:rPr>
            <a:t>telefax</a:t>
          </a:r>
          <a:r>
            <a:rPr lang="hr-HR" sz="1400" b="0" kern="1200" cap="none" spc="0" dirty="0" smtClean="0">
              <a:ln w="0"/>
              <a:solidFill>
                <a:schemeClr val="accent1">
                  <a:lumMod val="50000"/>
                </a:schemeClr>
              </a:solidFill>
              <a:effectLst>
                <a:outerShdw blurRad="38100" dist="25400" dir="5400000" algn="ctr" rotWithShape="0">
                  <a:srgbClr val="6E747A">
                    <a:alpha val="43000"/>
                  </a:srgbClr>
                </a:outerShdw>
              </a:effectLst>
            </a:rPr>
            <a:t>: 035/361-679</a:t>
          </a:r>
        </a:p>
        <a:p>
          <a:pPr lvl="0" algn="l" defTabSz="622300">
            <a:lnSpc>
              <a:spcPct val="90000"/>
            </a:lnSpc>
            <a:spcBef>
              <a:spcPct val="0"/>
            </a:spcBef>
            <a:spcAft>
              <a:spcPct val="35000"/>
            </a:spcAft>
          </a:pPr>
          <a:r>
            <a:rPr lang="hr-HR" sz="1400" b="0" kern="1200" cap="none" spc="0" dirty="0" smtClean="0">
              <a:ln w="0"/>
              <a:solidFill>
                <a:schemeClr val="accent1">
                  <a:lumMod val="50000"/>
                </a:schemeClr>
              </a:solidFill>
              <a:effectLst>
                <a:outerShdw blurRad="38100" dist="25400" dir="5400000" algn="ctr" rotWithShape="0">
                  <a:srgbClr val="6E747A">
                    <a:alpha val="43000"/>
                  </a:srgbClr>
                </a:outerShdw>
              </a:effectLst>
            </a:rPr>
            <a:t>e-mail: zamjenik.gradonacelnika@novagradiska.hr </a:t>
          </a:r>
          <a:endParaRPr lang="hr-HR" sz="1400" kern="1200" dirty="0"/>
        </a:p>
      </dsp:txBody>
      <dsp:txXfrm>
        <a:off x="235354" y="679866"/>
        <a:ext cx="5648513" cy="1765160"/>
      </dsp:txXfrm>
    </dsp:sp>
    <dsp:sp modelId="{04CC3C2B-D1DB-42BB-86DF-7EBC00093131}">
      <dsp:nvSpPr>
        <dsp:cNvPr id="0" name=""/>
        <dsp:cNvSpPr/>
      </dsp:nvSpPr>
      <dsp:spPr>
        <a:xfrm>
          <a:off x="0" y="424898"/>
          <a:ext cx="1235612" cy="1853418"/>
        </a:xfrm>
        <a:prstGeom prst="rect">
          <a:avLst/>
        </a:prstGeom>
        <a:blipFill rotWithShape="1">
          <a:blip xmlns:r="http://schemas.openxmlformats.org/officeDocument/2006/relationships" r:embed="rId1"/>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hr-HR" smtClean="0"/>
              <a:t>Uredite stil naslova matrice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smtClean="0"/>
              <a:t>Uredite stil podnaslova matrice</a:t>
            </a:r>
            <a:endParaRPr lang="en-US" dirty="0"/>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176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3" name="Content Placeholder 2"/>
          <p:cNvSpPr>
            <a:spLocks noGrp="1"/>
          </p:cNvSpPr>
          <p:nvPr>
            <p:ph idx="1"/>
          </p:nvPr>
        </p:nvSpPr>
        <p:spPr/>
        <p:txBody>
          <a:bodyPr anchor="ct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1404791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hr-HR" smtClean="0"/>
              <a:t>Uredite stil naslova matrice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71834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5" name="Date Placeholder 4"/>
          <p:cNvSpPr>
            <a:spLocks noGrp="1"/>
          </p:cNvSpPr>
          <p:nvPr>
            <p:ph type="dt" sz="half" idx="10"/>
          </p:nvPr>
        </p:nvSpPr>
        <p:spPr/>
        <p:txBody>
          <a:bodyPr/>
          <a:lstStyle/>
          <a:p>
            <a:fld id="{B0D8540B-54BE-4A7B-A3BB-B34C23AB3F35}" type="datetimeFigureOut">
              <a:rPr lang="hr-HR" smtClean="0"/>
              <a:t>27.02.25.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102499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smtClean="0"/>
              <a:t>Uredite stil naslova matrice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Uredite stilove teksta matrice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7" name="Date Placeholder 6"/>
          <p:cNvSpPr>
            <a:spLocks noGrp="1"/>
          </p:cNvSpPr>
          <p:nvPr>
            <p:ph type="dt" sz="half" idx="10"/>
          </p:nvPr>
        </p:nvSpPr>
        <p:spPr/>
        <p:txBody>
          <a:bodyPr/>
          <a:lstStyle/>
          <a:p>
            <a:fld id="{B0D8540B-54BE-4A7B-A3BB-B34C23AB3F35}" type="datetimeFigureOut">
              <a:rPr lang="hr-HR" smtClean="0"/>
              <a:t>27.02.25.</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12908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3" name="Date Placeholder 2"/>
          <p:cNvSpPr>
            <a:spLocks noGrp="1"/>
          </p:cNvSpPr>
          <p:nvPr>
            <p:ph type="dt" sz="half" idx="10"/>
          </p:nvPr>
        </p:nvSpPr>
        <p:spPr/>
        <p:txBody>
          <a:bodyPr/>
          <a:lstStyle/>
          <a:p>
            <a:fld id="{B0D8540B-54BE-4A7B-A3BB-B34C23AB3F35}" type="datetimeFigureOut">
              <a:rPr lang="hr-HR" smtClean="0"/>
              <a:t>27.02.25.</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59078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D8540B-54BE-4A7B-A3BB-B34C23AB3F35}" type="datetimeFigureOut">
              <a:rPr lang="hr-HR" smtClean="0"/>
              <a:t>27.02.25.</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822797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hr-HR" smtClean="0"/>
              <a:t>Uredite stil naslova matrice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5" name="Date Placeholder 4"/>
          <p:cNvSpPr>
            <a:spLocks noGrp="1"/>
          </p:cNvSpPr>
          <p:nvPr>
            <p:ph type="dt" sz="half" idx="10"/>
          </p:nvPr>
        </p:nvSpPr>
        <p:spPr/>
        <p:txBody>
          <a:bodyPr/>
          <a:lstStyle/>
          <a:p>
            <a:fld id="{B0D8540B-54BE-4A7B-A3BB-B34C23AB3F35}" type="datetimeFigureOut">
              <a:rPr lang="hr-HR" smtClean="0"/>
              <a:t>27.02.25.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818869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hr-HR" smtClean="0"/>
              <a:t>Uredite stil naslova matrice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smtClean="0"/>
              <a:t>Kliknite ikonu da biste dodali  sliku</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Uredite stilove teksta matrice</a:t>
            </a:r>
          </a:p>
        </p:txBody>
      </p:sp>
      <p:sp>
        <p:nvSpPr>
          <p:cNvPr id="5" name="Date Placeholder 4"/>
          <p:cNvSpPr>
            <a:spLocks noGrp="1"/>
          </p:cNvSpPr>
          <p:nvPr>
            <p:ph type="dt" sz="half" idx="10"/>
          </p:nvPr>
        </p:nvSpPr>
        <p:spPr/>
        <p:txBody>
          <a:bodyPr/>
          <a:lstStyle/>
          <a:p>
            <a:fld id="{B0D8540B-54BE-4A7B-A3BB-B34C23AB3F35}" type="datetimeFigureOut">
              <a:rPr lang="hr-HR" smtClean="0"/>
              <a:t>27.02.25.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3121243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Uredite stil naslova matrice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smtClean="0"/>
              <a:t>Kliknite ikonu da biste dodali  sliku</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r-HR" smtClean="0"/>
              <a:t>Uredite stilove teksta matrice</a:t>
            </a:r>
          </a:p>
        </p:txBody>
      </p:sp>
      <p:sp>
        <p:nvSpPr>
          <p:cNvPr id="3" name="Date Placeholder 2"/>
          <p:cNvSpPr>
            <a:spLocks noGrp="1"/>
          </p:cNvSpPr>
          <p:nvPr>
            <p:ph type="dt" sz="half" idx="10"/>
          </p:nvPr>
        </p:nvSpPr>
        <p:spPr/>
        <p:txBody>
          <a:bodyPr/>
          <a:lstStyle/>
          <a:p>
            <a:fld id="{B0D8540B-54BE-4A7B-A3BB-B34C23AB3F35}" type="datetimeFigureOut">
              <a:rPr lang="hr-HR" smtClean="0"/>
              <a:t>27.02.25.</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1795040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hr-HR" smtClean="0"/>
              <a:t>Uredite stil naslova matrice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1623839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hr-HR" smtClean="0"/>
              <a:t>Uredite stil naslova matrice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r-HR" smtClean="0"/>
              <a:t>Uredite stilove teksta matrice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93571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hr-HR" smtClean="0"/>
              <a:t>Uredite stil naslova matrice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879098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ica s nazivom citata">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hr-HR" smtClean="0"/>
              <a:t>Uredite stil naslova matrice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r-HR" smtClean="0"/>
              <a:t>Uredite stilove teksta matrice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10694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ili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hr-HR" smtClean="0"/>
              <a:t>Uredite stil naslova matrice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r-HR" smtClean="0"/>
              <a:t>Uredite stilove teksta matrice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Uredite stilove teksta matrice</a:t>
            </a:r>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373936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hr-HR" smtClean="0"/>
              <a:t>Uredite stil naslova matrice</a:t>
            </a:r>
            <a:endParaRPr lang="en-US" dirty="0"/>
          </a:p>
        </p:txBody>
      </p:sp>
      <p:sp>
        <p:nvSpPr>
          <p:cNvPr id="3" name="Vertical Text Placeholder 2"/>
          <p:cNvSpPr>
            <a:spLocks noGrp="1"/>
          </p:cNvSpPr>
          <p:nvPr>
            <p:ph type="body" orient="vert" idx="1"/>
          </p:nvPr>
        </p:nvSpPr>
        <p:spPr/>
        <p:txBody>
          <a:bodyPr vert="eaVert" anchor="t"/>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871786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hr-HR" smtClean="0"/>
              <a:t>Uredite stil naslova matrice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Date Placeholder 3"/>
          <p:cNvSpPr>
            <a:spLocks noGrp="1"/>
          </p:cNvSpPr>
          <p:nvPr>
            <p:ph type="dt" sz="half" idx="10"/>
          </p:nvPr>
        </p:nvSpPr>
        <p:spPr/>
        <p:txBody>
          <a:bodyPr/>
          <a:lstStyle/>
          <a:p>
            <a:fld id="{B0D8540B-54BE-4A7B-A3BB-B34C23AB3F35}" type="datetimeFigureOut">
              <a:rPr lang="hr-HR" smtClean="0"/>
              <a:t>27.02.25.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D50D7F-43ED-4868-8C1A-0C06358DB330}" type="slidenum">
              <a:rPr lang="hr-HR" smtClean="0"/>
              <a:t>‹#›</a:t>
            </a:fld>
            <a:endParaRPr lang="hr-HR"/>
          </a:p>
        </p:txBody>
      </p:sp>
    </p:spTree>
    <p:extLst>
      <p:ext uri="{BB962C8B-B14F-4D97-AF65-F5344CB8AC3E}">
        <p14:creationId xmlns:p14="http://schemas.microsoft.com/office/powerpoint/2010/main" val="2225583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hr-HR" smtClean="0"/>
              <a:t>Uredite stil naslova matrice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hr-HR" smtClean="0"/>
              <a:t>Uredite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0D8540B-54BE-4A7B-A3BB-B34C23AB3F35}" type="datetimeFigureOut">
              <a:rPr lang="hr-HR" smtClean="0"/>
              <a:t>27.02.25.</a:t>
            </a:fld>
            <a:endParaRPr lang="hr-H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r-H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ED50D7F-43ED-4868-8C1A-0C06358DB330}" type="slidenum">
              <a:rPr lang="hr-HR" smtClean="0"/>
              <a:t>‹#›</a:t>
            </a:fld>
            <a:endParaRPr lang="hr-HR"/>
          </a:p>
        </p:txBody>
      </p:sp>
    </p:spTree>
    <p:extLst>
      <p:ext uri="{BB962C8B-B14F-4D97-AF65-F5344CB8AC3E}">
        <p14:creationId xmlns:p14="http://schemas.microsoft.com/office/powerpoint/2010/main" val="27702354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novagradiska.h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hyperlink" Target="https://novagradiska.hr/dokumenti/proracun/#153-582-wpfd-2025"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chart" Target="../charts/chart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hyperlink" Target="http://www.novagradiska.hr/"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chart" Target="../charts/chart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mp"/><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mp"/><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tmp"/><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8" Type="http://schemas.openxmlformats.org/officeDocument/2006/relationships/image" Target="../media/image22.tmp"/><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hyperlink" Target="mailto:ljiljana.ranisavljevic@novagradiska.hr" TargetMode="Externa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hyperlink" Target="mailto:zlatko.zebic@novagradiska.hr" TargetMode="Externa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hyperlink" Target="mailto:anja.basic@novagradiska.hr" TargetMode="Externa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hyperlink" Target="mailto:tomislav.sigurnjak@novagradiska.hr"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ctrTitle"/>
          </p:nvPr>
        </p:nvSpPr>
        <p:spPr>
          <a:xfrm>
            <a:off x="4004953" y="570942"/>
            <a:ext cx="8001000" cy="1830978"/>
          </a:xfrm>
        </p:spPr>
        <p:txBody>
          <a:bodyPr/>
          <a:lstStyle/>
          <a:p>
            <a:pPr algn="ctr"/>
            <a:r>
              <a:rPr lang="hr-HR" b="1" dirty="0" smtClean="0">
                <a:solidFill>
                  <a:srgbClr val="002060"/>
                </a:solidFill>
              </a:rPr>
              <a:t>VODIČ ZA GRAĐANE</a:t>
            </a:r>
            <a:endParaRPr lang="hr-HR" b="1" dirty="0">
              <a:solidFill>
                <a:srgbClr val="002060"/>
              </a:solidFill>
            </a:endParaRPr>
          </a:p>
        </p:txBody>
      </p:sp>
      <p:sp>
        <p:nvSpPr>
          <p:cNvPr id="3" name="Podnaslov 2"/>
          <p:cNvSpPr>
            <a:spLocks noGrp="1"/>
          </p:cNvSpPr>
          <p:nvPr>
            <p:ph type="subTitle" idx="1"/>
          </p:nvPr>
        </p:nvSpPr>
        <p:spPr>
          <a:xfrm>
            <a:off x="4583827" y="2799322"/>
            <a:ext cx="7031582" cy="1259356"/>
          </a:xfrm>
        </p:spPr>
        <p:txBody>
          <a:bodyPr>
            <a:normAutofit/>
          </a:bodyPr>
          <a:lstStyle/>
          <a:p>
            <a:pPr algn="ctr"/>
            <a:r>
              <a:rPr lang="hr-HR" sz="2800" b="1" dirty="0" smtClean="0">
                <a:solidFill>
                  <a:srgbClr val="002060"/>
                </a:solidFill>
                <a:effectLst>
                  <a:outerShdw blurRad="38100" dist="38100" dir="2700000" algn="tl">
                    <a:srgbClr val="000000">
                      <a:alpha val="43137"/>
                    </a:srgbClr>
                  </a:outerShdw>
                </a:effectLst>
              </a:rPr>
              <a:t>PRORAČUN GRADA NOVA GRADIŠKA ZA 2025. GODINU</a:t>
            </a:r>
            <a:endParaRPr lang="hr-HR" sz="2800" b="1" dirty="0">
              <a:solidFill>
                <a:srgbClr val="002060"/>
              </a:solidFill>
              <a:effectLst>
                <a:outerShdw blurRad="38100" dist="38100" dir="2700000" algn="tl">
                  <a:srgbClr val="000000">
                    <a:alpha val="43137"/>
                  </a:srgbClr>
                </a:outerShdw>
              </a:effectLst>
            </a:endParaRPr>
          </a:p>
        </p:txBody>
      </p:sp>
      <p:sp>
        <p:nvSpPr>
          <p:cNvPr id="6" name="Podnaslov 2"/>
          <p:cNvSpPr txBox="1">
            <a:spLocks/>
          </p:cNvSpPr>
          <p:nvPr/>
        </p:nvSpPr>
        <p:spPr>
          <a:xfrm>
            <a:off x="4583827" y="4912476"/>
            <a:ext cx="7031582" cy="369995"/>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r>
              <a:rPr lang="hr-HR" sz="1600" b="1" dirty="0" smtClean="0">
                <a:solidFill>
                  <a:srgbClr val="002060"/>
                </a:solidFill>
                <a:effectLst>
                  <a:outerShdw blurRad="38100" dist="38100" dir="2700000" algn="tl">
                    <a:srgbClr val="000000">
                      <a:alpha val="43137"/>
                    </a:srgbClr>
                  </a:outerShdw>
                </a:effectLst>
              </a:rPr>
              <a:t>SIJEČANJ 2025.</a:t>
            </a:r>
            <a:endParaRPr lang="hr-HR" sz="1600" b="1" dirty="0">
              <a:solidFill>
                <a:srgbClr val="002060"/>
              </a:solidFill>
              <a:effectLst>
                <a:outerShdw blurRad="38100" dist="38100" dir="2700000" algn="tl">
                  <a:srgbClr val="000000">
                    <a:alpha val="43137"/>
                  </a:srgbClr>
                </a:outerShdw>
              </a:effectLst>
            </a:endParaRPr>
          </a:p>
        </p:txBody>
      </p:sp>
      <p:pic>
        <p:nvPicPr>
          <p:cNvPr id="4" name="Slika 3" descr="Zaslonski isječc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322" y="235974"/>
            <a:ext cx="3933490" cy="6154994"/>
          </a:xfrm>
          <a:prstGeom prst="rect">
            <a:avLst/>
          </a:prstGeom>
          <a:effectLst>
            <a:softEdge rad="165100"/>
          </a:effectLst>
        </p:spPr>
      </p:pic>
    </p:spTree>
    <p:extLst>
      <p:ext uri="{BB962C8B-B14F-4D97-AF65-F5344CB8AC3E}">
        <p14:creationId xmlns:p14="http://schemas.microsoft.com/office/powerpoint/2010/main" val="881146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90152" y="263676"/>
            <a:ext cx="6293826" cy="1469330"/>
          </a:xfrm>
        </p:spPr>
        <p:txBody>
          <a:bodyPr>
            <a:normAutofit/>
          </a:bodyPr>
          <a:lstStyle/>
          <a:p>
            <a:pPr algn="ctr"/>
            <a:r>
              <a:rPr lang="hr-HR" sz="3000" b="1" dirty="0" smtClean="0">
                <a:solidFill>
                  <a:srgbClr val="002060"/>
                </a:solidFill>
              </a:rPr>
              <a:t>Predgovor gradonačelnika grada nova gradiška</a:t>
            </a:r>
            <a:endParaRPr lang="hr-HR" sz="3000" b="1" dirty="0">
              <a:solidFill>
                <a:srgbClr val="002060"/>
              </a:solidFill>
            </a:endParaRPr>
          </a:p>
        </p:txBody>
      </p:sp>
      <p:sp>
        <p:nvSpPr>
          <p:cNvPr id="3" name="Rezervirano mjesto sadržaja 2"/>
          <p:cNvSpPr>
            <a:spLocks noGrp="1"/>
          </p:cNvSpPr>
          <p:nvPr>
            <p:ph idx="1"/>
          </p:nvPr>
        </p:nvSpPr>
        <p:spPr>
          <a:xfrm>
            <a:off x="329406" y="1858297"/>
            <a:ext cx="11469303" cy="4903768"/>
          </a:xfrm>
        </p:spPr>
        <p:txBody>
          <a:bodyPr>
            <a:normAutofit/>
          </a:bodyPr>
          <a:lstStyle/>
          <a:p>
            <a:pPr algn="just"/>
            <a:r>
              <a:rPr lang="hr-HR" dirty="0" smtClean="0">
                <a:solidFill>
                  <a:schemeClr val="accent5">
                    <a:lumMod val="75000"/>
                  </a:schemeClr>
                </a:solidFill>
              </a:rPr>
              <a:t>Poštovane/i sugrađanke i sugrađani,</a:t>
            </a:r>
          </a:p>
          <a:p>
            <a:pPr algn="just"/>
            <a:r>
              <a:rPr lang="hr-HR" dirty="0" smtClean="0">
                <a:solidFill>
                  <a:schemeClr val="accent5">
                    <a:lumMod val="75000"/>
                  </a:schemeClr>
                </a:solidFill>
              </a:rPr>
              <a:t>pred Vama se nalazi Vodič za građane – proračun u malom za 2025. godinu kojim Vam želimo na slikovit i razumljiv način prikazati programe i projekte te Vas informirati kako se raspolaže javnim novcem, Vašim novcem.</a:t>
            </a:r>
          </a:p>
          <a:p>
            <a:pPr algn="just"/>
            <a:r>
              <a:rPr lang="hr-HR" dirty="0" smtClean="0">
                <a:solidFill>
                  <a:schemeClr val="accent5">
                    <a:lumMod val="75000"/>
                  </a:schemeClr>
                </a:solidFill>
              </a:rPr>
              <a:t>Ovogodišnji proračun, kao temeljni financijski dokument, po svojim je stavkama razvojni i izrazito investicijski, ali istovremeno i socijalno osjetljiv te društveno odgovoran. Usmjeren je na razvoj gospodarstva, socijalne politike, obrazovanja, zdravstva, kulture, komunalne i društvene infrastrukture, a sve s ciljem poboljšanja kvalitete života u našem gradu.</a:t>
            </a:r>
          </a:p>
          <a:p>
            <a:pPr algn="just"/>
            <a:r>
              <a:rPr lang="hr-HR" dirty="0" smtClean="0">
                <a:solidFill>
                  <a:schemeClr val="accent5">
                    <a:lumMod val="75000"/>
                  </a:schemeClr>
                </a:solidFill>
              </a:rPr>
              <a:t>Gradimo i dalje zajedno grad Novu Gradišku u vjeri i nadi da će postati moderna i uređena sredina ugodna i kvalitetna za život svim našim građankama i građanima, kao i posjetiteljima kojima će naš grad biti omiljeno odredište i srdačan domaćin.</a:t>
            </a:r>
          </a:p>
          <a:p>
            <a:pPr marL="3657600" lvl="8" indent="0" algn="just">
              <a:buNone/>
            </a:pPr>
            <a:r>
              <a:rPr lang="hr-HR" dirty="0">
                <a:solidFill>
                  <a:schemeClr val="accent5">
                    <a:lumMod val="75000"/>
                  </a:schemeClr>
                </a:solidFill>
              </a:rPr>
              <a:t>	</a:t>
            </a:r>
            <a:r>
              <a:rPr lang="hr-HR" dirty="0" smtClean="0">
                <a:solidFill>
                  <a:schemeClr val="accent5">
                    <a:lumMod val="75000"/>
                  </a:schemeClr>
                </a:solidFill>
              </a:rPr>
              <a:t>							GRADONAČELNIK:</a:t>
            </a:r>
          </a:p>
          <a:p>
            <a:pPr marL="3657600" lvl="8" indent="0" algn="just">
              <a:buNone/>
            </a:pPr>
            <a:r>
              <a:rPr lang="hr-HR" dirty="0">
                <a:solidFill>
                  <a:schemeClr val="accent5">
                    <a:lumMod val="75000"/>
                  </a:schemeClr>
                </a:solidFill>
              </a:rPr>
              <a:t>	</a:t>
            </a:r>
            <a:r>
              <a:rPr lang="hr-HR" dirty="0" smtClean="0">
                <a:solidFill>
                  <a:schemeClr val="accent5">
                    <a:lumMod val="75000"/>
                  </a:schemeClr>
                </a:solidFill>
              </a:rPr>
              <a:t>							Vinko Grgić, </a:t>
            </a:r>
            <a:r>
              <a:rPr lang="hr-HR" dirty="0" err="1" smtClean="0">
                <a:solidFill>
                  <a:schemeClr val="accent5">
                    <a:lumMod val="75000"/>
                  </a:schemeClr>
                </a:solidFill>
              </a:rPr>
              <a:t>dipl.ing.arh</a:t>
            </a:r>
            <a:r>
              <a:rPr lang="hr-HR" dirty="0" smtClean="0">
                <a:solidFill>
                  <a:schemeClr val="accent5">
                    <a:lumMod val="75000"/>
                  </a:schemeClr>
                </a:solidFill>
              </a:rPr>
              <a:t>.</a:t>
            </a:r>
            <a:endParaRPr lang="hr-HR" dirty="0">
              <a:solidFill>
                <a:schemeClr val="accent5">
                  <a:lumMod val="75000"/>
                </a:schemeClr>
              </a:solidFill>
            </a:endParaRPr>
          </a:p>
        </p:txBody>
      </p:sp>
      <p:pic>
        <p:nvPicPr>
          <p:cNvPr id="4" name="Slika 3"/>
          <p:cNvPicPr/>
          <p:nvPr/>
        </p:nvPicPr>
        <p:blipFill>
          <a:blip r:embed="rId2" cstate="print">
            <a:extLst>
              <a:ext uri="{28A0092B-C50C-407E-A947-70E740481C1C}">
                <a14:useLocalDpi xmlns:a14="http://schemas.microsoft.com/office/drawing/2010/main" val="0"/>
              </a:ext>
            </a:extLst>
          </a:blip>
          <a:stretch>
            <a:fillRect/>
          </a:stretch>
        </p:blipFill>
        <p:spPr>
          <a:xfrm>
            <a:off x="6944723" y="496388"/>
            <a:ext cx="3589021" cy="2002971"/>
          </a:xfrm>
          <a:prstGeom prst="rect">
            <a:avLst/>
          </a:prstGeom>
          <a:ln>
            <a:noFill/>
          </a:ln>
          <a:effectLst>
            <a:softEdge rad="112500"/>
          </a:effectLst>
        </p:spPr>
      </p:pic>
    </p:spTree>
    <p:extLst>
      <p:ext uri="{BB962C8B-B14F-4D97-AF65-F5344CB8AC3E}">
        <p14:creationId xmlns:p14="http://schemas.microsoft.com/office/powerpoint/2010/main" val="3835725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553583" y="115630"/>
            <a:ext cx="8534400" cy="903274"/>
          </a:xfrm>
        </p:spPr>
        <p:txBody>
          <a:bodyPr/>
          <a:lstStyle/>
          <a:p>
            <a:r>
              <a:rPr lang="hr-HR" b="1" i="1" dirty="0">
                <a:solidFill>
                  <a:srgbClr val="002060"/>
                </a:solidFill>
                <a:effectLst>
                  <a:reflection blurRad="6350" stA="53000" endA="300" endPos="35500" dir="5400000" sy="-90000" algn="bl"/>
                </a:effectLst>
              </a:rPr>
              <a:t>ŠTO JE PRORAČUN?</a:t>
            </a:r>
            <a:endParaRPr lang="hr-HR" dirty="0">
              <a:solidFill>
                <a:srgbClr val="002060"/>
              </a:solidFill>
            </a:endParaRPr>
          </a:p>
        </p:txBody>
      </p:sp>
      <p:sp>
        <p:nvSpPr>
          <p:cNvPr id="3" name="Rezervirano mjesto sadržaja 2"/>
          <p:cNvSpPr>
            <a:spLocks noGrp="1"/>
          </p:cNvSpPr>
          <p:nvPr>
            <p:ph idx="1"/>
          </p:nvPr>
        </p:nvSpPr>
        <p:spPr>
          <a:xfrm>
            <a:off x="451326" y="1184366"/>
            <a:ext cx="11435873" cy="5355770"/>
          </a:xfrm>
        </p:spPr>
        <p:txBody>
          <a:bodyPr>
            <a:normAutofit fontScale="77500" lnSpcReduction="20000"/>
          </a:bodyPr>
          <a:lstStyle/>
          <a:p>
            <a:pPr algn="just"/>
            <a:r>
              <a:rPr lang="hr-HR" b="1" dirty="0">
                <a:solidFill>
                  <a:srgbClr val="002060"/>
                </a:solidFill>
              </a:rPr>
              <a:t>Proračun</a:t>
            </a:r>
            <a:r>
              <a:rPr lang="hr-HR" dirty="0">
                <a:solidFill>
                  <a:srgbClr val="002060"/>
                </a:solidFill>
              </a:rPr>
              <a:t> je akt kojim se procjenjuju prihodi i primici te utvrđuju rashodi i izdaci za jednu fiskalnu godinu koja  počinje 1. siječnja i završava 31. prosinca svake kalendarske godine, a donosi ga predstavničko tijelo – Gradsko vijeće Grada Nova Gradiška najkasnije do 31. prosinca tekuće godine za sljedeću proračunsku godinu.</a:t>
            </a:r>
          </a:p>
          <a:p>
            <a:pPr algn="just"/>
            <a:r>
              <a:rPr lang="hr-HR" b="1" dirty="0">
                <a:solidFill>
                  <a:srgbClr val="002060"/>
                </a:solidFill>
              </a:rPr>
              <a:t>Proračun u </a:t>
            </a:r>
            <a:r>
              <a:rPr lang="hr-HR" b="1" dirty="0" smtClean="0">
                <a:solidFill>
                  <a:srgbClr val="002060"/>
                </a:solidFill>
              </a:rPr>
              <a:t>malom (Vodič za građane)</a:t>
            </a:r>
            <a:r>
              <a:rPr lang="hr-HR" dirty="0" smtClean="0">
                <a:solidFill>
                  <a:srgbClr val="002060"/>
                </a:solidFill>
              </a:rPr>
              <a:t> </a:t>
            </a:r>
            <a:r>
              <a:rPr lang="hr-HR" dirty="0">
                <a:solidFill>
                  <a:srgbClr val="002060"/>
                </a:solidFill>
              </a:rPr>
              <a:t>je sažetak gradskog proračuna koji u kratkim crtama objašnjava planove i aktivnosti Grada u vezi korištenja proračunskih sredstava. Želja nam je da ovakvim prikazom gradskog proračuna omogućimo svim građanima uvid u transparentnost proračunskog procesa uz dostupne i razumljive informacije o prihodima i rashodima, predviđenim aktivnostima i projektima koji se financiraju iz proračuna.</a:t>
            </a:r>
          </a:p>
          <a:p>
            <a:pPr algn="just"/>
            <a:r>
              <a:rPr lang="hr-HR" b="1" dirty="0" smtClean="0">
                <a:solidFill>
                  <a:srgbClr val="002060"/>
                </a:solidFill>
              </a:rPr>
              <a:t>Rebalans </a:t>
            </a:r>
            <a:r>
              <a:rPr lang="hr-HR" b="1" dirty="0">
                <a:solidFill>
                  <a:srgbClr val="002060"/>
                </a:solidFill>
              </a:rPr>
              <a:t>proračuna</a:t>
            </a:r>
            <a:r>
              <a:rPr lang="hr-HR" dirty="0">
                <a:solidFill>
                  <a:srgbClr val="002060"/>
                </a:solidFill>
              </a:rPr>
              <a:t> je izmjena proračunskih iznosa, odnosno njihovo smanjenje i/ili povećanje u odnosu na plan proračuna. Do rebalansa dolazi kada se tijekom proračunske godine povećaju rashodi i izdaci, odnosno smanje prihodi i primici, pa se proračun mora uravnotežiti pronalaženjem novih prihoda i primitaka, odnosno smanjenjem predviđenih rashoda i izdataka.</a:t>
            </a:r>
          </a:p>
          <a:p>
            <a:pPr algn="just"/>
            <a:r>
              <a:rPr lang="hr-HR" b="1" dirty="0">
                <a:solidFill>
                  <a:srgbClr val="002060"/>
                </a:solidFill>
              </a:rPr>
              <a:t>Izvršenje proračuna</a:t>
            </a:r>
            <a:r>
              <a:rPr lang="hr-HR" dirty="0">
                <a:solidFill>
                  <a:srgbClr val="002060"/>
                </a:solidFill>
              </a:rPr>
              <a:t> je ostvarenje iznosa predviđenih planom i u realnosti razlikuje se od plana proračuna, a da bi se pojasnila razlika između planiranih i ostvarenih iznosa, Gradskom vijeću podnosi se u pisanom sadržaju izvješće o izvršenju proračuna i to nakon završetka polugodišta i fiskalne godine.</a:t>
            </a:r>
          </a:p>
          <a:p>
            <a:pPr algn="just"/>
            <a:r>
              <a:rPr lang="hr-HR" dirty="0">
                <a:solidFill>
                  <a:srgbClr val="002060"/>
                </a:solidFill>
              </a:rPr>
              <a:t>Uz svaki proračun donosi se i </a:t>
            </a:r>
            <a:r>
              <a:rPr lang="hr-HR" b="1" dirty="0">
                <a:solidFill>
                  <a:srgbClr val="002060"/>
                </a:solidFill>
              </a:rPr>
              <a:t>Odluka o izvršavanju proračuna</a:t>
            </a:r>
            <a:r>
              <a:rPr lang="hr-HR" dirty="0">
                <a:solidFill>
                  <a:srgbClr val="002060"/>
                </a:solidFill>
              </a:rPr>
              <a:t> za fiskalnu godinu, kao provedbeni propis kojim se određuju pravila, odnosno uređuje način postupanja u procesu izvršavanja proračuna (način izvršavanja proračuna, upravljanje financijskom i nefinancijskom imovinom, korištenje namjenskih i vlastitih prihoda, opseg zaduživanja i jamstva i sl</a:t>
            </a:r>
            <a:r>
              <a:rPr lang="hr-HR" dirty="0" smtClean="0">
                <a:solidFill>
                  <a:srgbClr val="002060"/>
                </a:solidFill>
              </a:rPr>
              <a:t>.).</a:t>
            </a:r>
          </a:p>
          <a:p>
            <a:pPr algn="just"/>
            <a:r>
              <a:rPr lang="hr-HR" dirty="0" smtClean="0">
                <a:solidFill>
                  <a:srgbClr val="002060"/>
                </a:solidFill>
              </a:rPr>
              <a:t>Proračun Grada </a:t>
            </a:r>
            <a:r>
              <a:rPr lang="hr-HR" dirty="0">
                <a:solidFill>
                  <a:srgbClr val="002060"/>
                </a:solidFill>
              </a:rPr>
              <a:t>N</a:t>
            </a:r>
            <a:r>
              <a:rPr lang="hr-HR" dirty="0" smtClean="0">
                <a:solidFill>
                  <a:srgbClr val="002060"/>
                </a:solidFill>
              </a:rPr>
              <a:t>ova Gradiška usvojen je na 25. sjednici Gradskog vijeća Grada Nova Gradiška, održanoj dana 19. prosinca 2024. godine.</a:t>
            </a:r>
          </a:p>
          <a:p>
            <a:pPr algn="just"/>
            <a:r>
              <a:rPr lang="hr-HR" dirty="0" smtClean="0">
                <a:solidFill>
                  <a:srgbClr val="002060"/>
                </a:solidFill>
              </a:rPr>
              <a:t>Proračun, kao i njegove izmjene i dopune, izvršenje proračuna, Odluka o izvršavanju proračuna te Proračun u malom objavljeni su na mrežnim stranicama Grada Nova Gradiška </a:t>
            </a:r>
            <a:r>
              <a:rPr lang="hr-HR" dirty="0" smtClean="0">
                <a:solidFill>
                  <a:srgbClr val="002060"/>
                </a:solidFill>
                <a:hlinkClick r:id="rId2"/>
              </a:rPr>
              <a:t>www.novagradiska.hr</a:t>
            </a:r>
            <a:r>
              <a:rPr lang="hr-HR" dirty="0" smtClean="0">
                <a:solidFill>
                  <a:srgbClr val="002060"/>
                </a:solidFill>
              </a:rPr>
              <a:t> . </a:t>
            </a:r>
            <a:endParaRPr lang="hr-HR" dirty="0">
              <a:solidFill>
                <a:srgbClr val="002060"/>
              </a:solidFill>
            </a:endParaRPr>
          </a:p>
        </p:txBody>
      </p:sp>
    </p:spTree>
    <p:extLst>
      <p:ext uri="{BB962C8B-B14F-4D97-AF65-F5344CB8AC3E}">
        <p14:creationId xmlns:p14="http://schemas.microsoft.com/office/powerpoint/2010/main" val="13899285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553583" y="115630"/>
            <a:ext cx="8534400" cy="903274"/>
          </a:xfrm>
        </p:spPr>
        <p:txBody>
          <a:bodyPr>
            <a:normAutofit/>
          </a:bodyPr>
          <a:lstStyle/>
          <a:p>
            <a:r>
              <a:rPr lang="hr-HR" b="1" i="1" dirty="0">
                <a:solidFill>
                  <a:srgbClr val="002060"/>
                </a:solidFill>
                <a:effectLst>
                  <a:reflection blurRad="6350" stA="53000" endA="300" endPos="35500" dir="5400000" sy="-90000" algn="bl"/>
                </a:effectLst>
              </a:rPr>
              <a:t>ŠTO </a:t>
            </a:r>
            <a:r>
              <a:rPr lang="hr-HR" b="1" i="1" dirty="0" err="1" smtClean="0">
                <a:solidFill>
                  <a:srgbClr val="002060"/>
                </a:solidFill>
                <a:effectLst>
                  <a:reflection blurRad="6350" stA="53000" endA="300" endPos="35500" dir="5400000" sy="-90000" algn="bl"/>
                </a:effectLst>
              </a:rPr>
              <a:t>MOŽEte</a:t>
            </a:r>
            <a:r>
              <a:rPr lang="hr-HR" b="1" i="1" dirty="0" smtClean="0">
                <a:solidFill>
                  <a:srgbClr val="002060"/>
                </a:solidFill>
                <a:effectLst>
                  <a:reflection blurRad="6350" stA="53000" endA="300" endPos="35500" dir="5400000" sy="-90000" algn="bl"/>
                </a:effectLst>
              </a:rPr>
              <a:t> </a:t>
            </a:r>
            <a:r>
              <a:rPr lang="hr-HR" b="1" i="1" dirty="0">
                <a:solidFill>
                  <a:srgbClr val="002060"/>
                </a:solidFill>
                <a:effectLst>
                  <a:reflection blurRad="6350" stA="53000" endA="300" endPos="35500" dir="5400000" sy="-90000" algn="bl"/>
                </a:effectLst>
              </a:rPr>
              <a:t>SAZNATI IZ PRORAČUNA?</a:t>
            </a:r>
            <a:endParaRPr lang="hr-HR" dirty="0">
              <a:solidFill>
                <a:srgbClr val="002060"/>
              </a:solidFill>
            </a:endParaRPr>
          </a:p>
        </p:txBody>
      </p:sp>
      <p:sp>
        <p:nvSpPr>
          <p:cNvPr id="3" name="Rezervirano mjesto sadržaja 2"/>
          <p:cNvSpPr>
            <a:spLocks noGrp="1"/>
          </p:cNvSpPr>
          <p:nvPr>
            <p:ph idx="1"/>
          </p:nvPr>
        </p:nvSpPr>
        <p:spPr>
          <a:xfrm>
            <a:off x="294572" y="1120260"/>
            <a:ext cx="5487919" cy="5559213"/>
          </a:xfrm>
        </p:spPr>
        <p:txBody>
          <a:bodyPr>
            <a:normAutofit fontScale="85000" lnSpcReduction="10000"/>
          </a:bodyPr>
          <a:lstStyle/>
          <a:p>
            <a:pPr lvl="0" algn="just"/>
            <a:r>
              <a:rPr lang="hr-HR" dirty="0" smtClean="0">
                <a:solidFill>
                  <a:srgbClr val="002060"/>
                </a:solidFill>
              </a:rPr>
              <a:t>Koliki </a:t>
            </a:r>
            <a:r>
              <a:rPr lang="hr-HR" dirty="0">
                <a:solidFill>
                  <a:srgbClr val="002060"/>
                </a:solidFill>
              </a:rPr>
              <a:t>su i koji su ukupni prihodi i primici, te rashodi i izdaci Grada</a:t>
            </a:r>
            <a:r>
              <a:rPr lang="hr-HR" dirty="0" smtClean="0">
                <a:solidFill>
                  <a:srgbClr val="002060"/>
                </a:solidFill>
              </a:rPr>
              <a:t>?</a:t>
            </a:r>
          </a:p>
          <a:p>
            <a:pPr lvl="0" algn="just"/>
            <a:r>
              <a:rPr lang="hr-HR" dirty="0" smtClean="0">
                <a:solidFill>
                  <a:srgbClr val="002060"/>
                </a:solidFill>
              </a:rPr>
              <a:t>Koje su to vrste prihoda i primitaka kojima Grad raspolaže, kao i vrste rashoda i izdataka koji se financiraju iz proračuna?</a:t>
            </a:r>
          </a:p>
          <a:p>
            <a:pPr lvl="0" algn="just"/>
            <a:r>
              <a:rPr lang="hr-HR" dirty="0" smtClean="0">
                <a:solidFill>
                  <a:srgbClr val="002060"/>
                </a:solidFill>
              </a:rPr>
              <a:t>Koji su izvori financiranja Grada Nova Gradiška?</a:t>
            </a:r>
          </a:p>
          <a:p>
            <a:pPr lvl="0" algn="just"/>
            <a:r>
              <a:rPr lang="hr-HR" dirty="0" smtClean="0">
                <a:solidFill>
                  <a:srgbClr val="002060"/>
                </a:solidFill>
              </a:rPr>
              <a:t>Koje programe i projekte provodi Grad te čime upravlja?</a:t>
            </a:r>
            <a:endParaRPr lang="hr-HR" dirty="0">
              <a:solidFill>
                <a:srgbClr val="002060"/>
              </a:solidFill>
            </a:endParaRPr>
          </a:p>
          <a:p>
            <a:pPr lvl="0" algn="just"/>
            <a:r>
              <a:rPr lang="hr-HR" dirty="0" smtClean="0">
                <a:solidFill>
                  <a:srgbClr val="002060"/>
                </a:solidFill>
              </a:rPr>
              <a:t>Koliko </a:t>
            </a:r>
            <a:r>
              <a:rPr lang="hr-HR" dirty="0">
                <a:solidFill>
                  <a:srgbClr val="002060"/>
                </a:solidFill>
              </a:rPr>
              <a:t>se novca koristi za unapređenje </a:t>
            </a:r>
            <a:r>
              <a:rPr lang="hr-HR" dirty="0" smtClean="0">
                <a:solidFill>
                  <a:srgbClr val="002060"/>
                </a:solidFill>
              </a:rPr>
              <a:t>obrazovnog i odgojnog sustava, organiziranje i provođenje zaštite i spašavanja, stipendiranje učenika i studenata, razvoj gospodarstva, unapređenje poljoprivrede, razvoj turizma, razvoj civilnog društva, razvoj sporta, zaštite okoliša te brojne programe pod ingerencijom Grada poput socijalne skrbi, predškolskog odgoja i obrazovanja, promicanja kulture, upravljanja imovinom, održavanja i građenja komunalne infrastrukture</a:t>
            </a:r>
            <a:r>
              <a:rPr lang="hr-HR" dirty="0">
                <a:solidFill>
                  <a:srgbClr val="002060"/>
                </a:solidFill>
              </a:rPr>
              <a:t> </a:t>
            </a:r>
            <a:r>
              <a:rPr lang="hr-HR" dirty="0" smtClean="0">
                <a:solidFill>
                  <a:srgbClr val="002060"/>
                </a:solidFill>
              </a:rPr>
              <a:t>itd. ?</a:t>
            </a:r>
            <a:endParaRPr lang="hr-HR" dirty="0">
              <a:solidFill>
                <a:srgbClr val="002060"/>
              </a:solidFill>
            </a:endParaRPr>
          </a:p>
        </p:txBody>
      </p:sp>
      <p:graphicFrame>
        <p:nvGraphicFramePr>
          <p:cNvPr id="6" name="Dijagram 5"/>
          <p:cNvGraphicFramePr/>
          <p:nvPr>
            <p:extLst>
              <p:ext uri="{D42A27DB-BD31-4B8C-83A1-F6EECF244321}">
                <p14:modId xmlns:p14="http://schemas.microsoft.com/office/powerpoint/2010/main" val="267561229"/>
              </p:ext>
            </p:extLst>
          </p:nvPr>
        </p:nvGraphicFramePr>
        <p:xfrm>
          <a:off x="6095999" y="1129475"/>
          <a:ext cx="5987846" cy="5182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12174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553583" y="115630"/>
            <a:ext cx="5228908" cy="903274"/>
          </a:xfrm>
        </p:spPr>
        <p:txBody>
          <a:bodyPr>
            <a:normAutofit fontScale="90000"/>
          </a:bodyPr>
          <a:lstStyle/>
          <a:p>
            <a:r>
              <a:rPr lang="hr-HR" b="1" i="1" dirty="0">
                <a:solidFill>
                  <a:srgbClr val="002060"/>
                </a:solidFill>
                <a:effectLst>
                  <a:reflection blurRad="6350" stA="53000" endA="300" endPos="35500" dir="5400000" sy="-90000" algn="bl"/>
                </a:effectLst>
              </a:rPr>
              <a:t>KOJE POSLOVE OBAVLJA GRAD?</a:t>
            </a:r>
            <a:endParaRPr lang="hr-HR" dirty="0">
              <a:solidFill>
                <a:srgbClr val="002060"/>
              </a:solidFill>
            </a:endParaRPr>
          </a:p>
        </p:txBody>
      </p:sp>
      <p:sp>
        <p:nvSpPr>
          <p:cNvPr id="3" name="Rezervirano mjesto sadržaja 2"/>
          <p:cNvSpPr>
            <a:spLocks noGrp="1"/>
          </p:cNvSpPr>
          <p:nvPr>
            <p:ph idx="1"/>
          </p:nvPr>
        </p:nvSpPr>
        <p:spPr>
          <a:xfrm>
            <a:off x="294572" y="1120260"/>
            <a:ext cx="5487919" cy="5559213"/>
          </a:xfrm>
        </p:spPr>
        <p:txBody>
          <a:bodyPr>
            <a:normAutofit fontScale="92500" lnSpcReduction="20000"/>
          </a:bodyPr>
          <a:lstStyle/>
          <a:p>
            <a:pPr marL="0" indent="0" algn="just">
              <a:buNone/>
            </a:pPr>
            <a:r>
              <a:rPr lang="hr-HR" dirty="0">
                <a:solidFill>
                  <a:srgbClr val="002060"/>
                </a:solidFill>
              </a:rPr>
              <a:t>Poslovi od lokalnog značaja kojima se neposredno ostvaruju potrebe građana su:</a:t>
            </a:r>
          </a:p>
          <a:p>
            <a:pPr lvl="0" algn="just"/>
            <a:r>
              <a:rPr lang="hr-HR" dirty="0">
                <a:solidFill>
                  <a:srgbClr val="002060"/>
                </a:solidFill>
              </a:rPr>
              <a:t>uređenje naselja i stanovanje,</a:t>
            </a:r>
          </a:p>
          <a:p>
            <a:pPr lvl="0" algn="just"/>
            <a:r>
              <a:rPr lang="hr-HR" dirty="0">
                <a:solidFill>
                  <a:srgbClr val="002060"/>
                </a:solidFill>
              </a:rPr>
              <a:t>prostorno i urbanističko planiranje,</a:t>
            </a:r>
          </a:p>
          <a:p>
            <a:pPr lvl="0" algn="just"/>
            <a:r>
              <a:rPr lang="hr-HR" dirty="0">
                <a:solidFill>
                  <a:srgbClr val="002060"/>
                </a:solidFill>
              </a:rPr>
              <a:t>komunalne djelatnosti,</a:t>
            </a:r>
          </a:p>
          <a:p>
            <a:pPr lvl="0" algn="just"/>
            <a:r>
              <a:rPr lang="hr-HR" dirty="0">
                <a:solidFill>
                  <a:srgbClr val="002060"/>
                </a:solidFill>
              </a:rPr>
              <a:t>briga o djeci,</a:t>
            </a:r>
          </a:p>
          <a:p>
            <a:pPr lvl="0" algn="just"/>
            <a:r>
              <a:rPr lang="hr-HR" dirty="0">
                <a:solidFill>
                  <a:srgbClr val="002060"/>
                </a:solidFill>
              </a:rPr>
              <a:t>socijalna skrb i primarna zdravstvena zaštita,</a:t>
            </a:r>
          </a:p>
          <a:p>
            <a:pPr lvl="0" algn="just"/>
            <a:r>
              <a:rPr lang="hr-HR" dirty="0">
                <a:solidFill>
                  <a:srgbClr val="002060"/>
                </a:solidFill>
              </a:rPr>
              <a:t>odgoj i osnovno obrazovanje,</a:t>
            </a:r>
          </a:p>
          <a:p>
            <a:pPr lvl="0" algn="just"/>
            <a:r>
              <a:rPr lang="hr-HR" dirty="0">
                <a:solidFill>
                  <a:srgbClr val="002060"/>
                </a:solidFill>
              </a:rPr>
              <a:t>kultura, tjelesna kultura i sport,</a:t>
            </a:r>
          </a:p>
          <a:p>
            <a:pPr lvl="0" algn="just"/>
            <a:r>
              <a:rPr lang="hr-HR" dirty="0">
                <a:solidFill>
                  <a:srgbClr val="002060"/>
                </a:solidFill>
              </a:rPr>
              <a:t>zaštita potrošača,</a:t>
            </a:r>
          </a:p>
          <a:p>
            <a:pPr lvl="0" algn="just"/>
            <a:r>
              <a:rPr lang="hr-HR" dirty="0">
                <a:solidFill>
                  <a:srgbClr val="002060"/>
                </a:solidFill>
              </a:rPr>
              <a:t>zaštita i unapređenje prirodnog okoliša,</a:t>
            </a:r>
          </a:p>
          <a:p>
            <a:pPr lvl="0" algn="just"/>
            <a:r>
              <a:rPr lang="hr-HR" dirty="0">
                <a:solidFill>
                  <a:srgbClr val="002060"/>
                </a:solidFill>
              </a:rPr>
              <a:t>protupožarna i civilna zaštita,</a:t>
            </a:r>
          </a:p>
          <a:p>
            <a:pPr lvl="0" algn="just"/>
            <a:r>
              <a:rPr lang="hr-HR" dirty="0">
                <a:solidFill>
                  <a:srgbClr val="002060"/>
                </a:solidFill>
              </a:rPr>
              <a:t>promet na svom području,</a:t>
            </a:r>
          </a:p>
          <a:p>
            <a:pPr lvl="0" algn="just"/>
            <a:r>
              <a:rPr lang="hr-HR" dirty="0">
                <a:solidFill>
                  <a:srgbClr val="002060"/>
                </a:solidFill>
              </a:rPr>
              <a:t>te ostali poslovi sukladno zakonima.</a:t>
            </a:r>
          </a:p>
        </p:txBody>
      </p:sp>
      <p:sp>
        <p:nvSpPr>
          <p:cNvPr id="5" name="Naslov 1"/>
          <p:cNvSpPr txBox="1">
            <a:spLocks/>
          </p:cNvSpPr>
          <p:nvPr/>
        </p:nvSpPr>
        <p:spPr>
          <a:xfrm>
            <a:off x="6558143" y="216986"/>
            <a:ext cx="5228908" cy="903274"/>
          </a:xfrm>
          <a:prstGeom prst="rect">
            <a:avLst/>
          </a:prstGeom>
          <a:effectLst/>
        </p:spPr>
        <p:txBody>
          <a:bodyPr vert="horz" lIns="91440" tIns="45720" rIns="91440" bIns="45720" rtlCol="0" anchor="ctr">
            <a:normAutofit fontScale="90000" lnSpcReduction="2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hr-HR" b="1" i="1" dirty="0">
                <a:solidFill>
                  <a:srgbClr val="002060"/>
                </a:solidFill>
                <a:effectLst>
                  <a:reflection blurRad="6350" stA="53000" endA="300" endPos="35500" dir="5400000" sy="-90000" algn="bl"/>
                </a:effectLst>
              </a:rPr>
              <a:t>PRORAČUNSKI KORISNICI GRADA NOVA GRADIŠKA</a:t>
            </a:r>
            <a:endParaRPr lang="hr-HR" dirty="0">
              <a:solidFill>
                <a:srgbClr val="002060"/>
              </a:solidFill>
            </a:endParaRPr>
          </a:p>
        </p:txBody>
      </p:sp>
      <p:sp>
        <p:nvSpPr>
          <p:cNvPr id="7" name="Rezervirano mjesto sadržaja 2"/>
          <p:cNvSpPr txBox="1">
            <a:spLocks/>
          </p:cNvSpPr>
          <p:nvPr/>
        </p:nvSpPr>
        <p:spPr>
          <a:xfrm>
            <a:off x="6558143" y="1120260"/>
            <a:ext cx="5487919" cy="555921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a:lstStyle>
          <a:p>
            <a:pPr marL="0" indent="0" algn="just">
              <a:buNone/>
            </a:pPr>
            <a:r>
              <a:rPr lang="hr-HR" dirty="0">
                <a:solidFill>
                  <a:srgbClr val="002060"/>
                </a:solidFill>
              </a:rPr>
              <a:t>Proračun Grada Nova Gradiška je konsolidirani proračun, jer su u njega uključeni svi planirani prihodi </a:t>
            </a:r>
            <a:r>
              <a:rPr lang="hr-HR" dirty="0" smtClean="0">
                <a:solidFill>
                  <a:srgbClr val="002060"/>
                </a:solidFill>
              </a:rPr>
              <a:t>i rashodi proračunskih </a:t>
            </a:r>
            <a:r>
              <a:rPr lang="hr-HR" dirty="0">
                <a:solidFill>
                  <a:srgbClr val="002060"/>
                </a:solidFill>
              </a:rPr>
              <a:t>korisnika Grada uključenih u lokalnu riznicu koje ostvaruju obavljanjem vlastite djelatnosti i iz drugih izvora osim iz gradskog </a:t>
            </a:r>
            <a:r>
              <a:rPr lang="hr-HR" dirty="0" smtClean="0">
                <a:solidFill>
                  <a:srgbClr val="002060"/>
                </a:solidFill>
              </a:rPr>
              <a:t>proračuna.</a:t>
            </a:r>
            <a:endParaRPr lang="hr-HR" dirty="0">
              <a:solidFill>
                <a:srgbClr val="002060"/>
              </a:solidFill>
            </a:endParaRPr>
          </a:p>
          <a:p>
            <a:pPr marL="0" indent="0" algn="just">
              <a:buNone/>
            </a:pPr>
            <a:r>
              <a:rPr lang="hr-HR" dirty="0">
                <a:solidFill>
                  <a:srgbClr val="002060"/>
                </a:solidFill>
              </a:rPr>
              <a:t>Proračunski korisnici Grada Nova Gradiška su:</a:t>
            </a:r>
          </a:p>
          <a:p>
            <a:pPr lvl="0" algn="just"/>
            <a:r>
              <a:rPr lang="hr-HR" dirty="0">
                <a:solidFill>
                  <a:srgbClr val="002060"/>
                </a:solidFill>
              </a:rPr>
              <a:t>Dječji vrtić Nova Gradiška</a:t>
            </a:r>
          </a:p>
          <a:p>
            <a:pPr lvl="0" algn="just"/>
            <a:r>
              <a:rPr lang="hr-HR" dirty="0">
                <a:solidFill>
                  <a:srgbClr val="002060"/>
                </a:solidFill>
              </a:rPr>
              <a:t>Dom kulture Nova Gradiška,</a:t>
            </a:r>
          </a:p>
          <a:p>
            <a:pPr lvl="0" algn="just"/>
            <a:r>
              <a:rPr lang="hr-HR" dirty="0">
                <a:solidFill>
                  <a:srgbClr val="002060"/>
                </a:solidFill>
              </a:rPr>
              <a:t>Gradska knjižnica Nova Gradiška</a:t>
            </a:r>
          </a:p>
          <a:p>
            <a:pPr lvl="0" algn="just"/>
            <a:r>
              <a:rPr lang="hr-HR" dirty="0">
                <a:solidFill>
                  <a:srgbClr val="002060"/>
                </a:solidFill>
              </a:rPr>
              <a:t>Gradski muzej Nova Gradiška te</a:t>
            </a:r>
          </a:p>
          <a:p>
            <a:pPr lvl="0" algn="just"/>
            <a:r>
              <a:rPr lang="hr-HR" dirty="0">
                <a:solidFill>
                  <a:srgbClr val="002060"/>
                </a:solidFill>
              </a:rPr>
              <a:t>Javna vatrogasna postrojba Nova Gradiška.</a:t>
            </a:r>
          </a:p>
        </p:txBody>
      </p:sp>
    </p:spTree>
    <p:extLst>
      <p:ext uri="{BB962C8B-B14F-4D97-AF65-F5344CB8AC3E}">
        <p14:creationId xmlns:p14="http://schemas.microsoft.com/office/powerpoint/2010/main" val="31575813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66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553583" y="115630"/>
            <a:ext cx="5228908" cy="903274"/>
          </a:xfrm>
        </p:spPr>
        <p:txBody>
          <a:bodyPr>
            <a:normAutofit fontScale="90000"/>
          </a:bodyPr>
          <a:lstStyle/>
          <a:p>
            <a:r>
              <a:rPr lang="hr-HR" b="1" i="1" dirty="0" smtClean="0">
                <a:solidFill>
                  <a:srgbClr val="002060"/>
                </a:solidFill>
                <a:effectLst>
                  <a:reflection blurRad="6350" stA="53000" endA="300" endPos="35500" dir="5400000" sy="-90000" algn="bl"/>
                </a:effectLst>
              </a:rPr>
              <a:t>OD ČEGA SE SASTOJI PRORAČUN?</a:t>
            </a:r>
            <a:endParaRPr lang="hr-HR" dirty="0">
              <a:solidFill>
                <a:srgbClr val="002060"/>
              </a:solidFill>
            </a:endParaRPr>
          </a:p>
        </p:txBody>
      </p:sp>
      <p:sp>
        <p:nvSpPr>
          <p:cNvPr id="3" name="Rezervirano mjesto sadržaja 2"/>
          <p:cNvSpPr>
            <a:spLocks noGrp="1"/>
          </p:cNvSpPr>
          <p:nvPr>
            <p:ph idx="1"/>
          </p:nvPr>
        </p:nvSpPr>
        <p:spPr>
          <a:xfrm>
            <a:off x="216195" y="1120260"/>
            <a:ext cx="5775302" cy="1448769"/>
          </a:xfrm>
        </p:spPr>
        <p:txBody>
          <a:bodyPr>
            <a:normAutofit fontScale="92500" lnSpcReduction="20000"/>
          </a:bodyPr>
          <a:lstStyle/>
          <a:p>
            <a:r>
              <a:rPr lang="hr-HR" dirty="0">
                <a:solidFill>
                  <a:srgbClr val="002060"/>
                </a:solidFill>
              </a:rPr>
              <a:t>Gradski proračun, sukladno Zakonu o </a:t>
            </a:r>
            <a:r>
              <a:rPr lang="hr-HR" dirty="0" smtClean="0">
                <a:solidFill>
                  <a:srgbClr val="002060"/>
                </a:solidFill>
              </a:rPr>
              <a:t>proračunu (Narodne novine, broj 144/21), </a:t>
            </a:r>
            <a:r>
              <a:rPr lang="hr-HR" dirty="0">
                <a:solidFill>
                  <a:srgbClr val="002060"/>
                </a:solidFill>
              </a:rPr>
              <a:t>sastoji se od tri </a:t>
            </a:r>
            <a:r>
              <a:rPr lang="hr-HR" dirty="0" smtClean="0">
                <a:solidFill>
                  <a:srgbClr val="002060"/>
                </a:solidFill>
              </a:rPr>
              <a:t>dijela:</a:t>
            </a:r>
            <a:endParaRPr lang="hr-HR" dirty="0">
              <a:solidFill>
                <a:srgbClr val="002060"/>
              </a:solidFill>
            </a:endParaRPr>
          </a:p>
          <a:p>
            <a:r>
              <a:rPr lang="hr-HR" b="1" i="1" dirty="0" smtClean="0">
                <a:solidFill>
                  <a:srgbClr val="002060"/>
                </a:solidFill>
                <a:effectLst>
                  <a:reflection blurRad="6350" stA="53000" endA="300" endPos="35500" dir="5400000" sy="-90000" algn="bl"/>
                </a:effectLst>
              </a:rPr>
              <a:t/>
            </a:r>
            <a:br>
              <a:rPr lang="hr-HR" b="1" i="1" dirty="0" smtClean="0">
                <a:solidFill>
                  <a:srgbClr val="002060"/>
                </a:solidFill>
                <a:effectLst>
                  <a:reflection blurRad="6350" stA="53000" endA="300" endPos="35500" dir="5400000" sy="-90000" algn="bl"/>
                </a:effectLst>
              </a:rPr>
            </a:br>
            <a:endParaRPr lang="hr-HR" dirty="0">
              <a:solidFill>
                <a:srgbClr val="002060"/>
              </a:solidFill>
            </a:endParaRPr>
          </a:p>
        </p:txBody>
      </p:sp>
      <p:sp>
        <p:nvSpPr>
          <p:cNvPr id="5" name="Naslov 1"/>
          <p:cNvSpPr txBox="1">
            <a:spLocks/>
          </p:cNvSpPr>
          <p:nvPr/>
        </p:nvSpPr>
        <p:spPr>
          <a:xfrm>
            <a:off x="6558143" y="216986"/>
            <a:ext cx="5228908" cy="903274"/>
          </a:xfrm>
          <a:prstGeom prst="rect">
            <a:avLst/>
          </a:prstGeom>
          <a:effectLst/>
        </p:spPr>
        <p:txBody>
          <a:bodyPr vert="horz" lIns="91440" tIns="45720" rIns="91440" bIns="45720" rtlCol="0" anchor="ctr">
            <a:normAutofit fontScale="82500" lnSpcReduction="2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hr-HR" b="1" i="1" dirty="0">
                <a:solidFill>
                  <a:srgbClr val="002060"/>
                </a:solidFill>
                <a:effectLst>
                  <a:reflection blurRad="6350" stA="53000" endA="300" endPos="35500" dir="5400000" sy="-90000" algn="bl"/>
                </a:effectLst>
              </a:rPr>
              <a:t>ŠTO JE FISKALNA ODGOVORNOST?</a:t>
            </a:r>
            <a:endParaRPr lang="hr-HR" dirty="0">
              <a:solidFill>
                <a:srgbClr val="002060"/>
              </a:solidFill>
            </a:endParaRPr>
          </a:p>
        </p:txBody>
      </p:sp>
      <p:sp>
        <p:nvSpPr>
          <p:cNvPr id="7" name="Rezervirano mjesto sadržaja 2"/>
          <p:cNvSpPr txBox="1">
            <a:spLocks/>
          </p:cNvSpPr>
          <p:nvPr/>
        </p:nvSpPr>
        <p:spPr>
          <a:xfrm>
            <a:off x="6096000" y="1791182"/>
            <a:ext cx="6000205" cy="4685211"/>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a:lstStyle>
          <a:p>
            <a:pPr marL="0" indent="0" algn="just">
              <a:buNone/>
            </a:pPr>
            <a:r>
              <a:rPr lang="hr-HR" sz="1400" dirty="0">
                <a:solidFill>
                  <a:srgbClr val="002060"/>
                </a:solidFill>
                <a:effectLst>
                  <a:outerShdw blurRad="38100" dist="25400" dir="5400000" algn="ctr">
                    <a:srgbClr val="6E747A">
                      <a:alpha val="43000"/>
                    </a:srgbClr>
                  </a:outerShdw>
                </a:effectLst>
              </a:rPr>
              <a:t>Posebnu kategoriju u okviru proračuna predstavlja Zakon o fiskalnoj odgovornosti kojim se ograničava potrošnja, jača odgovornost za zakonito, namjensko i svrhovito korištenje proračunskih sredstava te jača sustav kontrola i nadzora radi osiguranja fiskalne odgovornosti. </a:t>
            </a:r>
            <a:endParaRPr lang="hr-HR" sz="1400" dirty="0" smtClean="0">
              <a:solidFill>
                <a:srgbClr val="002060"/>
              </a:solidFill>
              <a:effectLst>
                <a:outerShdw blurRad="38100" dist="25400" dir="5400000" algn="ctr">
                  <a:srgbClr val="6E747A">
                    <a:alpha val="43000"/>
                  </a:srgbClr>
                </a:outerShdw>
              </a:effectLst>
            </a:endParaRPr>
          </a:p>
          <a:p>
            <a:pPr marL="0" indent="0" algn="just">
              <a:buNone/>
            </a:pPr>
            <a:r>
              <a:rPr lang="hr-HR" sz="1400" dirty="0" smtClean="0">
                <a:solidFill>
                  <a:srgbClr val="002060"/>
                </a:solidFill>
                <a:effectLst>
                  <a:outerShdw blurRad="38100" dist="25400" dir="5400000" algn="ctr">
                    <a:srgbClr val="6E747A">
                      <a:alpha val="43000"/>
                    </a:srgbClr>
                  </a:outerShdw>
                </a:effectLst>
              </a:rPr>
              <a:t>U </a:t>
            </a:r>
            <a:r>
              <a:rPr lang="hr-HR" sz="1400" dirty="0">
                <a:solidFill>
                  <a:srgbClr val="002060"/>
                </a:solidFill>
                <a:effectLst>
                  <a:outerShdw blurRad="38100" dist="25400" dir="5400000" algn="ctr">
                    <a:srgbClr val="6E747A">
                      <a:alpha val="43000"/>
                    </a:srgbClr>
                  </a:outerShdw>
                </a:effectLst>
              </a:rPr>
              <a:t>okviru tog zakona predviđeno je i periodično dostavljanje skupine dokumenata koju čine: Izjava o fiskalnoj odgovornosti, Upitnik o fiskalnoj odgovornosti, Mišljenje unutarnje revizije o sustavu unutarnjih kontrola za područja koja su bila revidirana, Plan otklanjanja slabosti i nepravilnosti te Izvještaj o otklonjenim slabostima i nepravilnostima utvrđenima prethodne godine. </a:t>
            </a:r>
            <a:endParaRPr lang="hr-HR" sz="1400" dirty="0" smtClean="0">
              <a:solidFill>
                <a:srgbClr val="002060"/>
              </a:solidFill>
              <a:effectLst>
                <a:outerShdw blurRad="38100" dist="25400" dir="5400000" algn="ctr">
                  <a:srgbClr val="6E747A">
                    <a:alpha val="43000"/>
                  </a:srgbClr>
                </a:outerShdw>
              </a:effectLst>
            </a:endParaRPr>
          </a:p>
          <a:p>
            <a:pPr marL="0" indent="0" algn="just">
              <a:buNone/>
            </a:pPr>
            <a:r>
              <a:rPr lang="hr-HR" sz="1400" dirty="0" smtClean="0">
                <a:solidFill>
                  <a:srgbClr val="002060"/>
                </a:solidFill>
                <a:effectLst>
                  <a:outerShdw blurRad="38100" dist="25400" dir="5400000" algn="ctr">
                    <a:srgbClr val="6E747A">
                      <a:alpha val="43000"/>
                    </a:srgbClr>
                  </a:outerShdw>
                </a:effectLst>
              </a:rPr>
              <a:t>Obveznici </a:t>
            </a:r>
            <a:r>
              <a:rPr lang="hr-HR" sz="1400" dirty="0">
                <a:solidFill>
                  <a:srgbClr val="002060"/>
                </a:solidFill>
                <a:effectLst>
                  <a:outerShdw blurRad="38100" dist="25400" dir="5400000" algn="ctr">
                    <a:srgbClr val="6E747A">
                      <a:alpha val="43000"/>
                    </a:srgbClr>
                  </a:outerShdw>
                </a:effectLst>
              </a:rPr>
              <a:t>primjene zakona su državni proračuni, proračuni jedinica lokalne i područne (regionalne) samouprave (u daljnjem tekstu: JLP(R)S), proračunski i izvanproračunski korisnici državnog proračuna i proračuna JLP(R)S utvrđeni u Registru proračunskih i izvanproračunskih korisnika te trgovačka društva, odnosno druge pravne osobe u vlasništvu Republike Hrvatske i/ili jedna ili više JLP(R)S koje su utvrđene u Registru trgovačkih društava i drugih pravnih osoba obveznika davanja Izjave o fiskalnoj odgovornosti. </a:t>
            </a:r>
            <a:endParaRPr lang="hr-HR" sz="1400" dirty="0" smtClean="0">
              <a:solidFill>
                <a:srgbClr val="002060"/>
              </a:solidFill>
              <a:effectLst>
                <a:outerShdw blurRad="38100" dist="25400" dir="5400000" algn="ctr">
                  <a:srgbClr val="6E747A">
                    <a:alpha val="43000"/>
                  </a:srgbClr>
                </a:outerShdw>
              </a:effectLst>
            </a:endParaRPr>
          </a:p>
          <a:p>
            <a:pPr marL="0" indent="0" algn="just">
              <a:buNone/>
            </a:pPr>
            <a:r>
              <a:rPr lang="hr-HR" sz="1400" dirty="0" smtClean="0">
                <a:solidFill>
                  <a:srgbClr val="002060"/>
                </a:solidFill>
                <a:effectLst>
                  <a:outerShdw blurRad="38100" dist="25400" dir="5400000" algn="ctr">
                    <a:srgbClr val="6E747A">
                      <a:alpha val="43000"/>
                    </a:srgbClr>
                  </a:outerShdw>
                </a:effectLst>
              </a:rPr>
              <a:t>Navedene </a:t>
            </a:r>
            <a:r>
              <a:rPr lang="hr-HR" sz="1400" dirty="0">
                <a:solidFill>
                  <a:srgbClr val="002060"/>
                </a:solidFill>
                <a:effectLst>
                  <a:outerShdw blurRad="38100" dist="25400" dir="5400000" algn="ctr">
                    <a:srgbClr val="6E747A">
                      <a:alpha val="43000"/>
                    </a:srgbClr>
                  </a:outerShdw>
                </a:effectLst>
              </a:rPr>
              <a:t>dokumente Grad dostavlja Ministarstvu financija najkasnije do 31. ožujka tekuće godine za prethodnu godinu, dok proračunski korisnici Grada, kao i trgovačka društva u vlasništvu, odnosno suvlasništvu Grada dostavljaju </a:t>
            </a:r>
            <a:r>
              <a:rPr lang="hr-HR" sz="1400" dirty="0" smtClean="0">
                <a:solidFill>
                  <a:srgbClr val="002060"/>
                </a:solidFill>
                <a:effectLst>
                  <a:outerShdw blurRad="38100" dist="25400" dir="5400000" algn="ctr">
                    <a:srgbClr val="6E747A">
                      <a:alpha val="43000"/>
                    </a:srgbClr>
                  </a:outerShdw>
                </a:effectLst>
              </a:rPr>
              <a:t>iste gradonačelniku </a:t>
            </a:r>
            <a:r>
              <a:rPr lang="hr-HR" sz="1400" dirty="0">
                <a:solidFill>
                  <a:srgbClr val="002060"/>
                </a:solidFill>
                <a:effectLst>
                  <a:outerShdw blurRad="38100" dist="25400" dir="5400000" algn="ctr">
                    <a:srgbClr val="6E747A">
                      <a:alpha val="43000"/>
                    </a:srgbClr>
                  </a:outerShdw>
                </a:effectLst>
              </a:rPr>
              <a:t>najkasnije do 28. veljače, odnosno 31. ožujka tekuće godine za prethodnu godinu.</a:t>
            </a:r>
            <a:endParaRPr lang="hr-HR" sz="1400" dirty="0">
              <a:solidFill>
                <a:srgbClr val="002060"/>
              </a:solidFill>
            </a:endParaRPr>
          </a:p>
          <a:p>
            <a:pPr algn="just"/>
            <a:r>
              <a:rPr lang="hr-HR" sz="1400" dirty="0">
                <a:solidFill>
                  <a:srgbClr val="002060"/>
                </a:solidFill>
                <a:effectLst>
                  <a:outerShdw blurRad="38100" dist="25400" dir="5400000" algn="ctr">
                    <a:srgbClr val="6E747A">
                      <a:alpha val="43000"/>
                    </a:srgbClr>
                  </a:outerShdw>
                </a:effectLst>
              </a:rPr>
              <a:t/>
            </a:r>
            <a:br>
              <a:rPr lang="hr-HR" sz="1400" dirty="0">
                <a:solidFill>
                  <a:srgbClr val="002060"/>
                </a:solidFill>
                <a:effectLst>
                  <a:outerShdw blurRad="38100" dist="25400" dir="5400000" algn="ctr">
                    <a:srgbClr val="6E747A">
                      <a:alpha val="43000"/>
                    </a:srgbClr>
                  </a:outerShdw>
                </a:effectLst>
              </a:rPr>
            </a:br>
            <a:endParaRPr lang="hr-HR" sz="1400" dirty="0">
              <a:solidFill>
                <a:srgbClr val="002060"/>
              </a:solidFill>
            </a:endParaRPr>
          </a:p>
        </p:txBody>
      </p:sp>
      <p:graphicFrame>
        <p:nvGraphicFramePr>
          <p:cNvPr id="4" name="Dijagram 3"/>
          <p:cNvGraphicFramePr/>
          <p:nvPr>
            <p:extLst>
              <p:ext uri="{D42A27DB-BD31-4B8C-83A1-F6EECF244321}">
                <p14:modId xmlns:p14="http://schemas.microsoft.com/office/powerpoint/2010/main" val="4083406560"/>
              </p:ext>
            </p:extLst>
          </p:nvPr>
        </p:nvGraphicFramePr>
        <p:xfrm>
          <a:off x="417579" y="2149443"/>
          <a:ext cx="5573917" cy="4326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920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64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553583" y="115630"/>
            <a:ext cx="11281366" cy="903274"/>
          </a:xfrm>
        </p:spPr>
        <p:txBody>
          <a:bodyPr>
            <a:normAutofit fontScale="90000"/>
          </a:bodyPr>
          <a:lstStyle/>
          <a:p>
            <a:r>
              <a:rPr lang="hr-HR" b="1" i="1" dirty="0">
                <a:solidFill>
                  <a:srgbClr val="002060"/>
                </a:solidFill>
                <a:effectLst>
                  <a:reflection blurRad="6350" stA="53000" endA="300" endPos="35500" dir="5400000" sy="-90000" algn="bl"/>
                </a:effectLst>
              </a:rPr>
              <a:t>KAKO SE DONOSI PRORAČUN GRADA NOVA GRADIŠKA?</a:t>
            </a:r>
            <a:endParaRPr lang="hr-HR" dirty="0">
              <a:solidFill>
                <a:srgbClr val="002060"/>
              </a:solidFill>
            </a:endParaRPr>
          </a:p>
        </p:txBody>
      </p:sp>
      <p:graphicFrame>
        <p:nvGraphicFramePr>
          <p:cNvPr id="8" name="Dijagram 7"/>
          <p:cNvGraphicFramePr/>
          <p:nvPr>
            <p:extLst>
              <p:ext uri="{D42A27DB-BD31-4B8C-83A1-F6EECF244321}">
                <p14:modId xmlns:p14="http://schemas.microsoft.com/office/powerpoint/2010/main" val="3499260682"/>
              </p:ext>
            </p:extLst>
          </p:nvPr>
        </p:nvGraphicFramePr>
        <p:xfrm>
          <a:off x="470263" y="1088572"/>
          <a:ext cx="11364685" cy="54080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7489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309743" y="185299"/>
            <a:ext cx="11568747" cy="755228"/>
          </a:xfrm>
        </p:spPr>
        <p:txBody>
          <a:bodyPr>
            <a:normAutofit/>
          </a:bodyPr>
          <a:lstStyle/>
          <a:p>
            <a:r>
              <a:rPr lang="hr-HR" b="1" i="1" dirty="0">
                <a:solidFill>
                  <a:srgbClr val="002060"/>
                </a:solidFill>
                <a:effectLst>
                  <a:reflection blurRad="6350" stA="53000" endA="300" endPos="35500" dir="5400000" sy="-90000" algn="bl"/>
                </a:effectLst>
              </a:rPr>
              <a:t>KAKO SE PLANIRAJU PRIHODI U </a:t>
            </a:r>
            <a:r>
              <a:rPr lang="hr-HR" b="1" i="1" dirty="0" smtClean="0">
                <a:solidFill>
                  <a:srgbClr val="002060"/>
                </a:solidFill>
                <a:effectLst>
                  <a:reflection blurRad="6350" stA="53000" endA="300" endPos="35500" dir="5400000" sy="-90000" algn="bl"/>
                </a:effectLst>
              </a:rPr>
              <a:t>2025. </a:t>
            </a:r>
            <a:r>
              <a:rPr lang="hr-HR" b="1" i="1" dirty="0">
                <a:solidFill>
                  <a:srgbClr val="002060"/>
                </a:solidFill>
                <a:effectLst>
                  <a:reflection blurRad="6350" stA="53000" endA="300" endPos="35500" dir="5400000" sy="-90000" algn="bl"/>
                </a:effectLst>
              </a:rPr>
              <a:t>GODINI? </a:t>
            </a:r>
            <a:endParaRPr lang="hr-HR" dirty="0">
              <a:solidFill>
                <a:srgbClr val="002060"/>
              </a:solidFill>
            </a:endParaRPr>
          </a:p>
        </p:txBody>
      </p:sp>
      <p:sp>
        <p:nvSpPr>
          <p:cNvPr id="4" name="Rezervirano mjesto sadržaja 3"/>
          <p:cNvSpPr>
            <a:spLocks noGrp="1"/>
          </p:cNvSpPr>
          <p:nvPr>
            <p:ph idx="1"/>
          </p:nvPr>
        </p:nvSpPr>
        <p:spPr>
          <a:xfrm>
            <a:off x="157316" y="940527"/>
            <a:ext cx="4545312" cy="5773782"/>
          </a:xfrm>
        </p:spPr>
        <p:txBody>
          <a:bodyPr>
            <a:normAutofit fontScale="92500" lnSpcReduction="20000"/>
          </a:bodyPr>
          <a:lstStyle/>
          <a:p>
            <a:pPr algn="just"/>
            <a:r>
              <a:rPr lang="hr-HR" dirty="0" smtClean="0">
                <a:solidFill>
                  <a:schemeClr val="accent5">
                    <a:lumMod val="75000"/>
                  </a:schemeClr>
                </a:solidFill>
              </a:rPr>
              <a:t>Prihodi i primici Grada Nova Gradiška za 2025. godinu planirani su u ukupnom iznosu od 20.067.607,56 €, a obuhvaćaju Prihode poslovanja 90%(18.028.607,56 €), Prihode od prodaje nefinancijske imovine 7%(1.339.000,00 €) te raspoloživa sredstva iz prethodnih godina 3%(700.000,00 €) koja su detaljnije analizirana u daljnjem tekstu.</a:t>
            </a:r>
          </a:p>
          <a:p>
            <a:pPr algn="just"/>
            <a:r>
              <a:rPr lang="hr-HR" dirty="0" smtClean="0">
                <a:solidFill>
                  <a:schemeClr val="accent5">
                    <a:lumMod val="75000"/>
                  </a:schemeClr>
                </a:solidFill>
              </a:rPr>
              <a:t>Ako promotrimo razdoblje od 2017. godine do danas, Grad bilježi tendenciju rasta prihoda i primitaka iz godine u godinu.</a:t>
            </a:r>
          </a:p>
          <a:p>
            <a:pPr algn="just"/>
            <a:r>
              <a:rPr lang="hr-HR" dirty="0" smtClean="0">
                <a:solidFill>
                  <a:schemeClr val="accent5">
                    <a:lumMod val="75000"/>
                  </a:schemeClr>
                </a:solidFill>
              </a:rPr>
              <a:t>Uspoređujući prihode i primitke 2017. i 2025. godine zabilježen je porast istih za 89%.</a:t>
            </a:r>
          </a:p>
          <a:p>
            <a:pPr algn="just"/>
            <a:r>
              <a:rPr lang="hr-HR" dirty="0" smtClean="0">
                <a:solidFill>
                  <a:schemeClr val="accent5">
                    <a:lumMod val="75000"/>
                  </a:schemeClr>
                </a:solidFill>
              </a:rPr>
              <a:t>Primici od financijske imovine i zaduživanja (zajmovi od državnog proračuna) nisu planirani u 2025. godini.</a:t>
            </a:r>
            <a:endParaRPr lang="hr-HR" dirty="0">
              <a:solidFill>
                <a:schemeClr val="accent5">
                  <a:lumMod val="75000"/>
                </a:schemeClr>
              </a:solidFill>
            </a:endParaRPr>
          </a:p>
        </p:txBody>
      </p:sp>
      <p:graphicFrame>
        <p:nvGraphicFramePr>
          <p:cNvPr id="6" name="Grafikon 5"/>
          <p:cNvGraphicFramePr>
            <a:graphicFrameLocks/>
          </p:cNvGraphicFramePr>
          <p:nvPr>
            <p:extLst>
              <p:ext uri="{D42A27DB-BD31-4B8C-83A1-F6EECF244321}">
                <p14:modId xmlns:p14="http://schemas.microsoft.com/office/powerpoint/2010/main" val="3022125075"/>
              </p:ext>
            </p:extLst>
          </p:nvPr>
        </p:nvGraphicFramePr>
        <p:xfrm>
          <a:off x="4702628" y="1489167"/>
          <a:ext cx="7175861" cy="4929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68195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309743" y="185299"/>
            <a:ext cx="11568747" cy="755228"/>
          </a:xfrm>
        </p:spPr>
        <p:txBody>
          <a:bodyPr>
            <a:normAutofit/>
          </a:bodyPr>
          <a:lstStyle/>
          <a:p>
            <a:r>
              <a:rPr lang="hr-HR" b="1" i="1" dirty="0">
                <a:solidFill>
                  <a:srgbClr val="002060"/>
                </a:solidFill>
                <a:effectLst>
                  <a:reflection blurRad="6350" stA="53000" endA="300" endPos="35500" dir="5400000" sy="-90000" algn="bl"/>
                </a:effectLst>
              </a:rPr>
              <a:t>KAKO SE PLANIRAJU PRIHODI U </a:t>
            </a:r>
            <a:r>
              <a:rPr lang="hr-HR" b="1" i="1" dirty="0" smtClean="0">
                <a:solidFill>
                  <a:srgbClr val="002060"/>
                </a:solidFill>
                <a:effectLst>
                  <a:reflection blurRad="6350" stA="53000" endA="300" endPos="35500" dir="5400000" sy="-90000" algn="bl"/>
                </a:effectLst>
              </a:rPr>
              <a:t>2025. </a:t>
            </a:r>
            <a:r>
              <a:rPr lang="hr-HR" b="1" i="1" dirty="0">
                <a:solidFill>
                  <a:srgbClr val="002060"/>
                </a:solidFill>
                <a:effectLst>
                  <a:reflection blurRad="6350" stA="53000" endA="300" endPos="35500" dir="5400000" sy="-90000" algn="bl"/>
                </a:effectLst>
              </a:rPr>
              <a:t>GODINI? </a:t>
            </a:r>
            <a:endParaRPr lang="hr-HR" dirty="0">
              <a:solidFill>
                <a:srgbClr val="002060"/>
              </a:solidFill>
            </a:endParaRPr>
          </a:p>
        </p:txBody>
      </p:sp>
      <p:sp>
        <p:nvSpPr>
          <p:cNvPr id="4" name="Rezervirano mjesto sadržaja 3"/>
          <p:cNvSpPr>
            <a:spLocks noGrp="1"/>
          </p:cNvSpPr>
          <p:nvPr>
            <p:ph idx="1"/>
          </p:nvPr>
        </p:nvSpPr>
        <p:spPr>
          <a:xfrm>
            <a:off x="179115" y="940527"/>
            <a:ext cx="4852191" cy="5773782"/>
          </a:xfrm>
        </p:spPr>
        <p:txBody>
          <a:bodyPr>
            <a:normAutofit fontScale="92500" lnSpcReduction="20000"/>
          </a:bodyPr>
          <a:lstStyle/>
          <a:p>
            <a:pPr algn="just"/>
            <a:r>
              <a:rPr lang="hr-HR" dirty="0" smtClean="0">
                <a:solidFill>
                  <a:schemeClr val="accent5">
                    <a:lumMod val="75000"/>
                  </a:schemeClr>
                </a:solidFill>
              </a:rPr>
              <a:t>Prihodi poslovanja čine 90% ukupnih prihoda i primitaka Grada Nova Gradiška, a najveći udio od 49,20% imaju pomoći iz inozemstva i od subjekata unutar općeg proračuna (državni, županijski, lokalni te EU proračun), 34,23% prihodi od poreza (porez na dohodak, porez na imovinu te porez na robu i usluge), 13,14% prihodi od upravnih i administrativnih pristojbi, pristojbi po posebnim propisima i naknadama (naknade za korištenje deponije, turistička pristojba i sl.), 2,09% prihodi od imovine (naknada za koncesije, zakup i iznajmljivanje imovine, spomenička renta i sl.), 1,32% prihodi od prodaje proizvoda i robe te pruženih usluga i prihodi od donacija (prodaja električne energije BIOSOL+, prodaja ulaznica, cijena vrtića i sl.) te 0,02% kazne, upravne mjere i ostali prihodi.</a:t>
            </a:r>
            <a:endParaRPr lang="hr-HR" dirty="0">
              <a:solidFill>
                <a:schemeClr val="accent5">
                  <a:lumMod val="75000"/>
                </a:schemeClr>
              </a:solidFill>
            </a:endParaRPr>
          </a:p>
        </p:txBody>
      </p:sp>
      <p:graphicFrame>
        <p:nvGraphicFramePr>
          <p:cNvPr id="5" name="Grafikon 4"/>
          <p:cNvGraphicFramePr>
            <a:graphicFrameLocks/>
          </p:cNvGraphicFramePr>
          <p:nvPr>
            <p:extLst>
              <p:ext uri="{D42A27DB-BD31-4B8C-83A1-F6EECF244321}">
                <p14:modId xmlns:p14="http://schemas.microsoft.com/office/powerpoint/2010/main" val="4197267398"/>
              </p:ext>
            </p:extLst>
          </p:nvPr>
        </p:nvGraphicFramePr>
        <p:xfrm>
          <a:off x="5279641" y="940527"/>
          <a:ext cx="6609804" cy="55212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0352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239796"/>
            <a:ext cx="11615943" cy="890913"/>
          </a:xfrm>
        </p:spPr>
        <p:txBody>
          <a:bodyPr>
            <a:normAutofit/>
          </a:bodyPr>
          <a:lstStyle/>
          <a:p>
            <a:r>
              <a:rPr lang="hr-HR" b="1" i="1" dirty="0">
                <a:solidFill>
                  <a:srgbClr val="002060"/>
                </a:solidFill>
                <a:effectLst>
                  <a:reflection blurRad="6350" stA="53000" endA="300" endPos="35500" dir="5400000" sy="-90000" algn="bl"/>
                </a:effectLst>
              </a:rPr>
              <a:t>KAKO SE PLANIRAJU PRIHODI U 2025. GODINI? </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6371303" y="1262062"/>
            <a:ext cx="5545394" cy="5217396"/>
          </a:xfrm>
        </p:spPr>
        <p:txBody>
          <a:bodyPr>
            <a:normAutofit lnSpcReduction="10000"/>
          </a:bodyPr>
          <a:lstStyle/>
          <a:p>
            <a:pPr algn="just"/>
            <a:r>
              <a:rPr lang="hr-HR" dirty="0" smtClean="0">
                <a:solidFill>
                  <a:schemeClr val="accent5">
                    <a:lumMod val="75000"/>
                  </a:schemeClr>
                </a:solidFill>
              </a:rPr>
              <a:t>Prihodi od prodaje nefinancijske imovine planirani su u iznosu od 1.339.000,00 €, a obuhvaćaju:</a:t>
            </a:r>
          </a:p>
          <a:p>
            <a:pPr lvl="1" algn="just">
              <a:buFont typeface="Wingdings" panose="05000000000000000000" pitchFamily="2" charset="2"/>
              <a:buChar char="v"/>
            </a:pPr>
            <a:r>
              <a:rPr lang="hr-HR" dirty="0" smtClean="0">
                <a:solidFill>
                  <a:schemeClr val="accent5">
                    <a:lumMod val="75000"/>
                  </a:schemeClr>
                </a:solidFill>
              </a:rPr>
              <a:t>- Prihode od prodaje ne proizvedene imovine – građevinska zemljišta u iznosu od 1.337.000,00 € i</a:t>
            </a:r>
          </a:p>
          <a:p>
            <a:pPr lvl="1" algn="just">
              <a:buFont typeface="Wingdings" panose="05000000000000000000" pitchFamily="2" charset="2"/>
              <a:buChar char="v"/>
            </a:pPr>
            <a:r>
              <a:rPr lang="hr-HR" dirty="0" smtClean="0">
                <a:solidFill>
                  <a:schemeClr val="accent5">
                    <a:lumMod val="75000"/>
                  </a:schemeClr>
                </a:solidFill>
              </a:rPr>
              <a:t>- Prihode od prodaje proizvedene dugotrajne imovine – prodaja stanova sa stanarskim pravom u obročnoj otplati te prodaja ostalih stanova i poslovnih objekata u vlasništvu Grada Nova Gradiška u iznosu od 2.000,00 €.</a:t>
            </a:r>
          </a:p>
          <a:p>
            <a:pPr algn="just">
              <a:buFont typeface="Wingdings" panose="05000000000000000000" pitchFamily="2" charset="2"/>
              <a:buChar char="Ø"/>
            </a:pPr>
            <a:r>
              <a:rPr lang="hr-HR" dirty="0" smtClean="0">
                <a:solidFill>
                  <a:schemeClr val="accent5">
                    <a:lumMod val="75000"/>
                  </a:schemeClr>
                </a:solidFill>
              </a:rPr>
              <a:t>Sredstva iz ovog izvora raspoređena su za zakonom predviđene namjene kao što su kapitalna ulaganja prema posebnim programima predviđenih proračunom te poboljšanje uvjeta stanovanja socijalno ugroženih osoba.</a:t>
            </a:r>
            <a:endParaRPr lang="hr-HR" dirty="0">
              <a:solidFill>
                <a:schemeClr val="accent5">
                  <a:lumMod val="75000"/>
                </a:schemeClr>
              </a:solidFill>
            </a:endParaRPr>
          </a:p>
        </p:txBody>
      </p:sp>
      <p:graphicFrame>
        <p:nvGraphicFramePr>
          <p:cNvPr id="4" name="Grafikon 3"/>
          <p:cNvGraphicFramePr>
            <a:graphicFrameLocks/>
          </p:cNvGraphicFramePr>
          <p:nvPr>
            <p:extLst>
              <p:ext uri="{D42A27DB-BD31-4B8C-83A1-F6EECF244321}">
                <p14:modId xmlns:p14="http://schemas.microsoft.com/office/powerpoint/2010/main" val="1687911117"/>
              </p:ext>
            </p:extLst>
          </p:nvPr>
        </p:nvGraphicFramePr>
        <p:xfrm>
          <a:off x="329978" y="1262062"/>
          <a:ext cx="5476567" cy="47391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95695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239796"/>
            <a:ext cx="11615943" cy="890913"/>
          </a:xfrm>
        </p:spPr>
        <p:txBody>
          <a:bodyPr>
            <a:normAutofit/>
          </a:bodyPr>
          <a:lstStyle/>
          <a:p>
            <a:r>
              <a:rPr lang="hr-HR" b="1" i="1" dirty="0">
                <a:solidFill>
                  <a:srgbClr val="002060"/>
                </a:solidFill>
                <a:effectLst>
                  <a:reflection blurRad="6350" stA="53000" endA="300" endPos="35500" dir="5400000" sy="-90000" algn="bl"/>
                </a:effectLst>
              </a:rPr>
              <a:t>KAKO SE PLANIRAJU </a:t>
            </a:r>
            <a:r>
              <a:rPr lang="hr-HR" b="1" i="1" dirty="0" smtClean="0">
                <a:solidFill>
                  <a:srgbClr val="002060"/>
                </a:solidFill>
                <a:effectLst>
                  <a:reflection blurRad="6350" stA="53000" endA="300" endPos="35500" dir="5400000" sy="-90000" algn="bl"/>
                </a:effectLst>
              </a:rPr>
              <a:t>RASHODI </a:t>
            </a:r>
            <a:r>
              <a:rPr lang="hr-HR" b="1" i="1" dirty="0">
                <a:solidFill>
                  <a:srgbClr val="002060"/>
                </a:solidFill>
                <a:effectLst>
                  <a:reflection blurRad="6350" stA="53000" endA="300" endPos="35500" dir="5400000" sy="-90000" algn="bl"/>
                </a:effectLst>
              </a:rPr>
              <a:t>U 2025. GODINI? </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324464" y="1252230"/>
            <a:ext cx="5545394" cy="5217396"/>
          </a:xfrm>
        </p:spPr>
        <p:txBody>
          <a:bodyPr>
            <a:normAutofit lnSpcReduction="10000"/>
          </a:bodyPr>
          <a:lstStyle/>
          <a:p>
            <a:pPr algn="just"/>
            <a:r>
              <a:rPr lang="hr-HR" dirty="0" smtClean="0">
                <a:solidFill>
                  <a:schemeClr val="accent5">
                    <a:lumMod val="75000"/>
                  </a:schemeClr>
                </a:solidFill>
              </a:rPr>
              <a:t>Rashodi i izdaci Grada </a:t>
            </a:r>
            <a:r>
              <a:rPr lang="hr-HR" dirty="0">
                <a:solidFill>
                  <a:schemeClr val="accent5">
                    <a:lumMod val="75000"/>
                  </a:schemeClr>
                </a:solidFill>
              </a:rPr>
              <a:t>Nova Gradiška za 2025. godinu planirani su u ukupnom iznosu od 20.067.607,56 €, a obuhvaćaju R</a:t>
            </a:r>
            <a:r>
              <a:rPr lang="hr-HR" dirty="0" smtClean="0">
                <a:solidFill>
                  <a:schemeClr val="accent5">
                    <a:lumMod val="75000"/>
                  </a:schemeClr>
                </a:solidFill>
              </a:rPr>
              <a:t>ashode </a:t>
            </a:r>
            <a:r>
              <a:rPr lang="hr-HR" dirty="0">
                <a:solidFill>
                  <a:schemeClr val="accent5">
                    <a:lumMod val="75000"/>
                  </a:schemeClr>
                </a:solidFill>
              </a:rPr>
              <a:t>poslovanja </a:t>
            </a:r>
            <a:r>
              <a:rPr lang="hr-HR" dirty="0" smtClean="0">
                <a:solidFill>
                  <a:schemeClr val="accent5">
                    <a:lumMod val="75000"/>
                  </a:schemeClr>
                </a:solidFill>
              </a:rPr>
              <a:t>57%(11.343.331,63 </a:t>
            </a:r>
            <a:r>
              <a:rPr lang="hr-HR" dirty="0">
                <a:solidFill>
                  <a:schemeClr val="accent5">
                    <a:lumMod val="75000"/>
                  </a:schemeClr>
                </a:solidFill>
              </a:rPr>
              <a:t>€</a:t>
            </a:r>
            <a:r>
              <a:rPr lang="hr-HR" dirty="0" smtClean="0">
                <a:solidFill>
                  <a:schemeClr val="accent5">
                    <a:lumMod val="75000"/>
                  </a:schemeClr>
                </a:solidFill>
              </a:rPr>
              <a:t>) i </a:t>
            </a:r>
            <a:r>
              <a:rPr lang="hr-HR" dirty="0">
                <a:solidFill>
                  <a:schemeClr val="accent5">
                    <a:lumMod val="75000"/>
                  </a:schemeClr>
                </a:solidFill>
              </a:rPr>
              <a:t>R</a:t>
            </a:r>
            <a:r>
              <a:rPr lang="hr-HR" dirty="0" smtClean="0">
                <a:solidFill>
                  <a:schemeClr val="accent5">
                    <a:lumMod val="75000"/>
                  </a:schemeClr>
                </a:solidFill>
              </a:rPr>
              <a:t>ashode za nabavu </a:t>
            </a:r>
            <a:r>
              <a:rPr lang="hr-HR" dirty="0">
                <a:solidFill>
                  <a:schemeClr val="accent5">
                    <a:lumMod val="75000"/>
                  </a:schemeClr>
                </a:solidFill>
              </a:rPr>
              <a:t>nefinancijske imovine </a:t>
            </a:r>
            <a:r>
              <a:rPr lang="hr-HR" dirty="0" smtClean="0">
                <a:solidFill>
                  <a:schemeClr val="accent5">
                    <a:lumMod val="75000"/>
                  </a:schemeClr>
                </a:solidFill>
              </a:rPr>
              <a:t>43%(8.724.275,93 </a:t>
            </a:r>
            <a:r>
              <a:rPr lang="hr-HR" dirty="0">
                <a:solidFill>
                  <a:schemeClr val="accent5">
                    <a:lumMod val="75000"/>
                  </a:schemeClr>
                </a:solidFill>
              </a:rPr>
              <a:t>€</a:t>
            </a:r>
            <a:r>
              <a:rPr lang="hr-HR" dirty="0" smtClean="0">
                <a:solidFill>
                  <a:schemeClr val="accent5">
                    <a:lumMod val="75000"/>
                  </a:schemeClr>
                </a:solidFill>
              </a:rPr>
              <a:t>).</a:t>
            </a:r>
            <a:endParaRPr lang="hr-HR" dirty="0">
              <a:solidFill>
                <a:schemeClr val="accent5">
                  <a:lumMod val="75000"/>
                </a:schemeClr>
              </a:solidFill>
            </a:endParaRPr>
          </a:p>
          <a:p>
            <a:pPr algn="just"/>
            <a:r>
              <a:rPr lang="hr-HR" dirty="0">
                <a:solidFill>
                  <a:schemeClr val="accent5">
                    <a:lumMod val="75000"/>
                  </a:schemeClr>
                </a:solidFill>
              </a:rPr>
              <a:t>Ako promotrimo razdoblje od 2017. godine do danas, Grad bilježi tendenciju rasta </a:t>
            </a:r>
            <a:r>
              <a:rPr lang="hr-HR" dirty="0" smtClean="0">
                <a:solidFill>
                  <a:schemeClr val="accent5">
                    <a:lumMod val="75000"/>
                  </a:schemeClr>
                </a:solidFill>
              </a:rPr>
              <a:t>rashoda i to rashoda poslovanja koji prate tendenciju rasta prihoda u istom razdoblju.</a:t>
            </a:r>
            <a:endParaRPr lang="hr-HR" dirty="0">
              <a:solidFill>
                <a:schemeClr val="accent5">
                  <a:lumMod val="75000"/>
                </a:schemeClr>
              </a:solidFill>
            </a:endParaRPr>
          </a:p>
          <a:p>
            <a:pPr algn="just"/>
            <a:r>
              <a:rPr lang="hr-HR" dirty="0">
                <a:solidFill>
                  <a:schemeClr val="accent5">
                    <a:lumMod val="75000"/>
                  </a:schemeClr>
                </a:solidFill>
              </a:rPr>
              <a:t>Uspoređujući </a:t>
            </a:r>
            <a:r>
              <a:rPr lang="hr-HR" dirty="0" smtClean="0">
                <a:solidFill>
                  <a:schemeClr val="accent5">
                    <a:lumMod val="75000"/>
                  </a:schemeClr>
                </a:solidFill>
              </a:rPr>
              <a:t>rashode i izdatke 2017</a:t>
            </a:r>
            <a:r>
              <a:rPr lang="hr-HR" dirty="0">
                <a:solidFill>
                  <a:schemeClr val="accent5">
                    <a:lumMod val="75000"/>
                  </a:schemeClr>
                </a:solidFill>
              </a:rPr>
              <a:t>. i 2025. godine zabilježen je porast istih za </a:t>
            </a:r>
            <a:r>
              <a:rPr lang="hr-HR" dirty="0" smtClean="0">
                <a:solidFill>
                  <a:schemeClr val="accent5">
                    <a:lumMod val="75000"/>
                  </a:schemeClr>
                </a:solidFill>
              </a:rPr>
              <a:t>45%.</a:t>
            </a:r>
            <a:endParaRPr lang="hr-HR" dirty="0">
              <a:solidFill>
                <a:schemeClr val="accent5">
                  <a:lumMod val="75000"/>
                </a:schemeClr>
              </a:solidFill>
            </a:endParaRPr>
          </a:p>
          <a:p>
            <a:pPr algn="just"/>
            <a:r>
              <a:rPr lang="hr-HR" dirty="0" smtClean="0">
                <a:solidFill>
                  <a:schemeClr val="accent5">
                    <a:lumMod val="75000"/>
                  </a:schemeClr>
                </a:solidFill>
              </a:rPr>
              <a:t>Izdaci za financijsku imovinu i otplatu zajmova nisu </a:t>
            </a:r>
            <a:r>
              <a:rPr lang="hr-HR" dirty="0">
                <a:solidFill>
                  <a:schemeClr val="accent5">
                    <a:lumMod val="75000"/>
                  </a:schemeClr>
                </a:solidFill>
              </a:rPr>
              <a:t>planirani u 2025. godini.</a:t>
            </a:r>
          </a:p>
        </p:txBody>
      </p:sp>
      <p:graphicFrame>
        <p:nvGraphicFramePr>
          <p:cNvPr id="5" name="Grafikon 4"/>
          <p:cNvGraphicFramePr>
            <a:graphicFrameLocks/>
          </p:cNvGraphicFramePr>
          <p:nvPr>
            <p:extLst>
              <p:ext uri="{D42A27DB-BD31-4B8C-83A1-F6EECF244321}">
                <p14:modId xmlns:p14="http://schemas.microsoft.com/office/powerpoint/2010/main" val="3751050824"/>
              </p:ext>
            </p:extLst>
          </p:nvPr>
        </p:nvGraphicFramePr>
        <p:xfrm>
          <a:off x="6351638" y="1130709"/>
          <a:ext cx="5746086" cy="51521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0202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rgbClr val="002060"/>
                </a:solidFill>
                <a:effectLst>
                  <a:reflection blurRad="6350" stA="53000" endA="300" endPos="35500" dir="5400000" sy="-90000" algn="bl"/>
                </a:effectLst>
              </a:rPr>
              <a:t>KAKO SE PLANIRAJU </a:t>
            </a:r>
            <a:r>
              <a:rPr lang="hr-HR" b="1" i="1" dirty="0" smtClean="0">
                <a:solidFill>
                  <a:srgbClr val="002060"/>
                </a:solidFill>
                <a:effectLst>
                  <a:reflection blurRad="6350" stA="53000" endA="300" endPos="35500" dir="5400000" sy="-90000" algn="bl"/>
                </a:effectLst>
              </a:rPr>
              <a:t>RASHODI </a:t>
            </a:r>
            <a:r>
              <a:rPr lang="hr-HR" b="1" i="1" dirty="0">
                <a:solidFill>
                  <a:srgbClr val="002060"/>
                </a:solidFill>
                <a:effectLst>
                  <a:reflection blurRad="6350" stA="53000" endA="300" endPos="35500" dir="5400000" sy="-90000" algn="bl"/>
                </a:effectLst>
              </a:rPr>
              <a:t>U 2025. GODINI? </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78658" y="825911"/>
            <a:ext cx="6410632" cy="5938683"/>
          </a:xfrm>
        </p:spPr>
        <p:txBody>
          <a:bodyPr>
            <a:noAutofit/>
          </a:bodyPr>
          <a:lstStyle/>
          <a:p>
            <a:pPr algn="just"/>
            <a:r>
              <a:rPr lang="hr-HR" sz="1200" dirty="0" smtClean="0">
                <a:solidFill>
                  <a:schemeClr val="accent5">
                    <a:lumMod val="75000"/>
                  </a:schemeClr>
                </a:solidFill>
              </a:rPr>
              <a:t>Rashodi poslovanja čine 57% ukupnih rashoda Grada Nova Gradiška, a obuhvaćaju slijedeće:</a:t>
            </a:r>
          </a:p>
          <a:p>
            <a:pPr algn="just">
              <a:buFont typeface="Wingdings" panose="05000000000000000000" pitchFamily="2" charset="2"/>
              <a:buChar char="v"/>
            </a:pPr>
            <a:r>
              <a:rPr lang="hr-HR" sz="1200" dirty="0" smtClean="0">
                <a:solidFill>
                  <a:schemeClr val="accent5">
                    <a:lumMod val="75000"/>
                  </a:schemeClr>
                </a:solidFill>
              </a:rPr>
              <a:t>Rashodi za zaposlene – čine 52,5% </a:t>
            </a:r>
            <a:r>
              <a:rPr lang="hr-HR" sz="1200" dirty="0">
                <a:solidFill>
                  <a:schemeClr val="accent5">
                    <a:lumMod val="75000"/>
                  </a:schemeClr>
                </a:solidFill>
              </a:rPr>
              <a:t>R</a:t>
            </a:r>
            <a:r>
              <a:rPr lang="hr-HR" sz="1200" dirty="0" smtClean="0">
                <a:solidFill>
                  <a:schemeClr val="accent5">
                    <a:lumMod val="75000"/>
                  </a:schemeClr>
                </a:solidFill>
              </a:rPr>
              <a:t>ashoda poslovanja, a predviđeni su za plaće, doprinose i ostale rashode zaposlenih u Gradskoj upravi, kod proračunskih korisnika i preko projekta „Zaželi, podrži, pomozi”. </a:t>
            </a:r>
          </a:p>
          <a:p>
            <a:pPr algn="just">
              <a:buFont typeface="Wingdings" panose="05000000000000000000" pitchFamily="2" charset="2"/>
              <a:buChar char="v"/>
            </a:pPr>
            <a:r>
              <a:rPr lang="hr-HR" sz="1200" dirty="0" smtClean="0">
                <a:solidFill>
                  <a:schemeClr val="accent5">
                    <a:lumMod val="75000"/>
                  </a:schemeClr>
                </a:solidFill>
              </a:rPr>
              <a:t>Materijalni rashodi – čine 31,6% Rashoda poslovanja, a obuhvaćaju naknade za zaposlene, rashode za materijal i energiju, usluge, tekuće i investicijsko održavanje te ostale nespomenute rashode koji su neophodni za redovito funkcioniranje Gradske uprave i svih proračunskih korisnika Grada.</a:t>
            </a:r>
          </a:p>
          <a:p>
            <a:pPr algn="just">
              <a:buFont typeface="Wingdings" panose="05000000000000000000" pitchFamily="2" charset="2"/>
              <a:buChar char="v"/>
            </a:pPr>
            <a:r>
              <a:rPr lang="hr-HR" sz="1200" dirty="0" smtClean="0">
                <a:solidFill>
                  <a:schemeClr val="accent5">
                    <a:lumMod val="75000"/>
                  </a:schemeClr>
                </a:solidFill>
              </a:rPr>
              <a:t>Financijski rashodi – čine najmanji udio u strukturi Rashoda poslovanja (0,3%), a odnosi se na bankarske usluge i usluge platnog prometa te eventualno nastale zatezne kamate.</a:t>
            </a:r>
          </a:p>
          <a:p>
            <a:pPr algn="just">
              <a:buFont typeface="Wingdings" panose="05000000000000000000" pitchFamily="2" charset="2"/>
              <a:buChar char="v"/>
            </a:pPr>
            <a:r>
              <a:rPr lang="hr-HR" sz="1200" dirty="0" smtClean="0">
                <a:solidFill>
                  <a:schemeClr val="accent5">
                    <a:lumMod val="75000"/>
                  </a:schemeClr>
                </a:solidFill>
              </a:rPr>
              <a:t>Subvencije – čine 2,5% Rashoda poslovanja, a predviđene su za realizaciju Programa razvoja gospodarstva, subvencije za javno informiranje građana, za rad gradske blagajne, za rad Gradskih bazena, unapređenje turističke ponude te subvencije poljoprivrednicima.</a:t>
            </a:r>
          </a:p>
          <a:p>
            <a:pPr algn="just">
              <a:buFont typeface="Wingdings" panose="05000000000000000000" pitchFamily="2" charset="2"/>
              <a:buChar char="v"/>
            </a:pPr>
            <a:r>
              <a:rPr lang="hr-HR" sz="1200" dirty="0" smtClean="0">
                <a:solidFill>
                  <a:schemeClr val="accent5">
                    <a:lumMod val="75000"/>
                  </a:schemeClr>
                </a:solidFill>
              </a:rPr>
              <a:t>Pomoći dane u inozemstvu i unutar općeg proračuna – čine 0,5% ukupnih Rashoda poslovanja, a predviđene su za Program osnovnoškolskog, srednjoškolskog i visokoškolskog obrazovanja te Program zaštite i spašavanja.</a:t>
            </a:r>
          </a:p>
          <a:p>
            <a:pPr algn="just">
              <a:buFont typeface="Wingdings" panose="05000000000000000000" pitchFamily="2" charset="2"/>
              <a:buChar char="v"/>
            </a:pPr>
            <a:r>
              <a:rPr lang="hr-HR" sz="1200" dirty="0" smtClean="0">
                <a:solidFill>
                  <a:schemeClr val="accent5">
                    <a:lumMod val="75000"/>
                  </a:schemeClr>
                </a:solidFill>
              </a:rPr>
              <a:t>Naknade građanima i kućanstvima – čine 2,1%, a namijenjene su za isplatu stipendija učenika i studenata, nagrade učenicima i mentorima osnovnih i srednjih škola, pomoći obiteljima i kućanstvima, sufinanciranje cijene usluga predškolskog odgoja, isplatu djeci i mladima slabijeg imovnog stanja te potpore za novorođeno dijete.</a:t>
            </a:r>
          </a:p>
          <a:p>
            <a:pPr algn="just">
              <a:buFont typeface="Wingdings" panose="05000000000000000000" pitchFamily="2" charset="2"/>
              <a:buChar char="v"/>
            </a:pPr>
            <a:r>
              <a:rPr lang="hr-HR" sz="1200" dirty="0" smtClean="0">
                <a:solidFill>
                  <a:schemeClr val="accent5">
                    <a:lumMod val="75000"/>
                  </a:schemeClr>
                </a:solidFill>
              </a:rPr>
              <a:t>Donacije i ostale rashode – čine 10,5% Rashoda poslovanja, a obuhvaćaju Tekuće donacije, kapitalne donacije te tekuću pričuvu proračuna.</a:t>
            </a:r>
          </a:p>
        </p:txBody>
      </p:sp>
      <p:graphicFrame>
        <p:nvGraphicFramePr>
          <p:cNvPr id="6" name="Grafikon 5"/>
          <p:cNvGraphicFramePr>
            <a:graphicFrameLocks/>
          </p:cNvGraphicFramePr>
          <p:nvPr>
            <p:extLst>
              <p:ext uri="{D42A27DB-BD31-4B8C-83A1-F6EECF244321}">
                <p14:modId xmlns:p14="http://schemas.microsoft.com/office/powerpoint/2010/main" val="1788309566"/>
              </p:ext>
            </p:extLst>
          </p:nvPr>
        </p:nvGraphicFramePr>
        <p:xfrm>
          <a:off x="6581827" y="1186554"/>
          <a:ext cx="5515897" cy="52173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2521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rgbClr val="002060"/>
                </a:solidFill>
                <a:effectLst>
                  <a:reflection blurRad="6350" stA="53000" endA="300" endPos="35500" dir="5400000" sy="-90000" algn="bl"/>
                </a:effectLst>
              </a:rPr>
              <a:t>KAKO SE PLANIRAJU </a:t>
            </a:r>
            <a:r>
              <a:rPr lang="hr-HR" b="1" i="1" dirty="0" smtClean="0">
                <a:solidFill>
                  <a:srgbClr val="002060"/>
                </a:solidFill>
                <a:effectLst>
                  <a:reflection blurRad="6350" stA="53000" endA="300" endPos="35500" dir="5400000" sy="-90000" algn="bl"/>
                </a:effectLst>
              </a:rPr>
              <a:t>RASHODI </a:t>
            </a:r>
            <a:r>
              <a:rPr lang="hr-HR" b="1" i="1" dirty="0">
                <a:solidFill>
                  <a:srgbClr val="002060"/>
                </a:solidFill>
                <a:effectLst>
                  <a:reflection blurRad="6350" stA="53000" endA="300" endPos="35500" dir="5400000" sy="-90000" algn="bl"/>
                </a:effectLst>
              </a:rPr>
              <a:t>U 2025. GODINI? </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6302476" y="938983"/>
            <a:ext cx="5795247" cy="5938683"/>
          </a:xfrm>
        </p:spPr>
        <p:txBody>
          <a:bodyPr>
            <a:noAutofit/>
          </a:bodyPr>
          <a:lstStyle/>
          <a:p>
            <a:pPr algn="just"/>
            <a:r>
              <a:rPr lang="hr-HR" sz="1400" dirty="0" smtClean="0">
                <a:solidFill>
                  <a:schemeClr val="accent5">
                    <a:lumMod val="75000"/>
                  </a:schemeClr>
                </a:solidFill>
              </a:rPr>
              <a:t>Rashodi za nabavu nefinancijske imovine čine 43% ukupnih rashoda Grada Nova Gradiška i predviđeni su za kapitalna ulaganja u 2025. godini, a obuhvaćaju slijedeće:</a:t>
            </a:r>
          </a:p>
          <a:p>
            <a:pPr algn="just">
              <a:buFont typeface="Wingdings" panose="05000000000000000000" pitchFamily="2" charset="2"/>
              <a:buChar char="v"/>
            </a:pPr>
            <a:r>
              <a:rPr lang="hr-HR" sz="1400" dirty="0" smtClean="0">
                <a:solidFill>
                  <a:schemeClr val="accent5">
                    <a:lumMod val="75000"/>
                  </a:schemeClr>
                </a:solidFill>
              </a:rPr>
              <a:t>Rashode za nabavu </a:t>
            </a:r>
            <a:r>
              <a:rPr lang="hr-HR" sz="1400" dirty="0" err="1" smtClean="0">
                <a:solidFill>
                  <a:schemeClr val="accent5">
                    <a:lumMod val="75000"/>
                  </a:schemeClr>
                </a:solidFill>
              </a:rPr>
              <a:t>neproizvedene</a:t>
            </a:r>
            <a:r>
              <a:rPr lang="hr-HR" sz="1400" dirty="0" smtClean="0">
                <a:solidFill>
                  <a:schemeClr val="accent5">
                    <a:lumMod val="75000"/>
                  </a:schemeClr>
                </a:solidFill>
              </a:rPr>
              <a:t> dugotrajne imovine – čine 1% </a:t>
            </a:r>
            <a:r>
              <a:rPr lang="hr-HR" sz="1400" dirty="0">
                <a:solidFill>
                  <a:schemeClr val="accent5">
                    <a:lumMod val="75000"/>
                  </a:schemeClr>
                </a:solidFill>
              </a:rPr>
              <a:t>R</a:t>
            </a:r>
            <a:r>
              <a:rPr lang="hr-HR" sz="1400" dirty="0" smtClean="0">
                <a:solidFill>
                  <a:schemeClr val="accent5">
                    <a:lumMod val="75000"/>
                  </a:schemeClr>
                </a:solidFill>
              </a:rPr>
              <a:t>ashoda </a:t>
            </a:r>
            <a:r>
              <a:rPr lang="hr-HR" sz="1400" dirty="0">
                <a:solidFill>
                  <a:schemeClr val="accent5">
                    <a:lumMod val="75000"/>
                  </a:schemeClr>
                </a:solidFill>
              </a:rPr>
              <a:t>za nabavu nefinancijske </a:t>
            </a:r>
            <a:r>
              <a:rPr lang="hr-HR" sz="1400" dirty="0" smtClean="0">
                <a:solidFill>
                  <a:schemeClr val="accent5">
                    <a:lumMod val="75000"/>
                  </a:schemeClr>
                </a:solidFill>
              </a:rPr>
              <a:t>imovine, a predviđeni su za kupovinu zemljišta, objekata i opreme od strane Gradske uprave kao i nabave proračunskih korisnika Grada. </a:t>
            </a:r>
          </a:p>
          <a:p>
            <a:pPr algn="just">
              <a:buFont typeface="Wingdings" panose="05000000000000000000" pitchFamily="2" charset="2"/>
              <a:buChar char="v"/>
            </a:pPr>
            <a:r>
              <a:rPr lang="hr-HR" sz="1400" dirty="0" smtClean="0">
                <a:solidFill>
                  <a:schemeClr val="accent5">
                    <a:lumMod val="75000"/>
                  </a:schemeClr>
                </a:solidFill>
              </a:rPr>
              <a:t>Rashode za nabavu proizvedene imovine – čine 88% Rashoda </a:t>
            </a:r>
            <a:r>
              <a:rPr lang="hr-HR" sz="1400" dirty="0">
                <a:solidFill>
                  <a:schemeClr val="accent5">
                    <a:lumMod val="75000"/>
                  </a:schemeClr>
                </a:solidFill>
              </a:rPr>
              <a:t>za nabavu nefinancijske imovine </a:t>
            </a:r>
            <a:r>
              <a:rPr lang="hr-HR" sz="1400" dirty="0" smtClean="0">
                <a:solidFill>
                  <a:schemeClr val="accent5">
                    <a:lumMod val="75000"/>
                  </a:schemeClr>
                </a:solidFill>
              </a:rPr>
              <a:t>, a obuhvaćaju informatizaciju uprave i nabavu ostale opreme, dokumente civilne zaštite, nabave proizvedene imovine proračunskih korisnika Grada, unapređenje turističke ponude, poticanje razvoja gospodarstva, izgradnju i uređenje dječjih igrališta, izgradnju dječjeg vrtića, održavanje javne rasvjete, građenje javnih površina i nerazvrstanih cesta, sanaciju deponije komunalnog otpada te dokumente prostornog uređenja.</a:t>
            </a:r>
          </a:p>
          <a:p>
            <a:pPr algn="just">
              <a:buFont typeface="Wingdings" panose="05000000000000000000" pitchFamily="2" charset="2"/>
              <a:buChar char="v"/>
            </a:pPr>
            <a:r>
              <a:rPr lang="hr-HR" sz="1400" dirty="0" smtClean="0">
                <a:solidFill>
                  <a:schemeClr val="accent5">
                    <a:lumMod val="75000"/>
                  </a:schemeClr>
                </a:solidFill>
              </a:rPr>
              <a:t>Rashode za dodatna ulaganja na nefinancijskoj imovini – čine udio u strukturi Rashoda </a:t>
            </a:r>
            <a:r>
              <a:rPr lang="hr-HR" sz="1400" dirty="0">
                <a:solidFill>
                  <a:schemeClr val="accent5">
                    <a:lumMod val="75000"/>
                  </a:schemeClr>
                </a:solidFill>
              </a:rPr>
              <a:t>za nabavu nefinancijske imovine</a:t>
            </a:r>
            <a:r>
              <a:rPr lang="hr-HR" sz="1400" dirty="0" smtClean="0">
                <a:solidFill>
                  <a:schemeClr val="accent5">
                    <a:lumMod val="75000"/>
                  </a:schemeClr>
                </a:solidFill>
              </a:rPr>
              <a:t> od 11%, a odnosi se na rekonstrukciju Društvenog doma </a:t>
            </a:r>
            <a:r>
              <a:rPr lang="hr-HR" sz="1400" dirty="0" err="1" smtClean="0">
                <a:solidFill>
                  <a:schemeClr val="accent5">
                    <a:lumMod val="75000"/>
                  </a:schemeClr>
                </a:solidFill>
              </a:rPr>
              <a:t>Prvča</a:t>
            </a:r>
            <a:r>
              <a:rPr lang="hr-HR" sz="1400" dirty="0" smtClean="0">
                <a:solidFill>
                  <a:schemeClr val="accent5">
                    <a:lumMod val="75000"/>
                  </a:schemeClr>
                </a:solidFill>
              </a:rPr>
              <a:t>, adaptaciju Društvenog doma </a:t>
            </a:r>
            <a:r>
              <a:rPr lang="hr-HR" sz="1400" dirty="0" err="1" smtClean="0">
                <a:solidFill>
                  <a:schemeClr val="accent5">
                    <a:lumMod val="75000"/>
                  </a:schemeClr>
                </a:solidFill>
              </a:rPr>
              <a:t>Ljupina</a:t>
            </a:r>
            <a:r>
              <a:rPr lang="hr-HR" sz="1400" dirty="0" smtClean="0">
                <a:solidFill>
                  <a:schemeClr val="accent5">
                    <a:lumMod val="75000"/>
                  </a:schemeClr>
                </a:solidFill>
              </a:rPr>
              <a:t>, adaptaciju klupskih prostorija NK Sloga i nogometnog igrališta, adaptaciju Društvenog doma Nova Gradiška, uređenje poslovnog objekta društvene namjene te uređenje gradskog objekta u Zvonimirovoj ulici.</a:t>
            </a:r>
          </a:p>
        </p:txBody>
      </p:sp>
      <p:graphicFrame>
        <p:nvGraphicFramePr>
          <p:cNvPr id="5" name="Grafikon 4"/>
          <p:cNvGraphicFramePr>
            <a:graphicFrameLocks/>
          </p:cNvGraphicFramePr>
          <p:nvPr>
            <p:extLst>
              <p:ext uri="{D42A27DB-BD31-4B8C-83A1-F6EECF244321}">
                <p14:modId xmlns:p14="http://schemas.microsoft.com/office/powerpoint/2010/main" val="2031162266"/>
              </p:ext>
            </p:extLst>
          </p:nvPr>
        </p:nvGraphicFramePr>
        <p:xfrm>
          <a:off x="176981" y="1221658"/>
          <a:ext cx="5427406" cy="52577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490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131866" y="956187"/>
            <a:ext cx="5964133" cy="5711621"/>
          </a:xfrm>
        </p:spPr>
        <p:txBody>
          <a:bodyPr>
            <a:noAutofit/>
          </a:bodyPr>
          <a:lstStyle/>
          <a:p>
            <a:pPr algn="just"/>
            <a:r>
              <a:rPr lang="hr-HR" sz="1600" dirty="0">
                <a:solidFill>
                  <a:schemeClr val="accent5">
                    <a:lumMod val="75000"/>
                  </a:schemeClr>
                </a:solidFill>
              </a:rPr>
              <a:t>Proračunska sredstva raspoređuju se temeljem odredbi Zakona o proračunu i njegovih </a:t>
            </a:r>
            <a:r>
              <a:rPr lang="hr-HR" sz="1600" dirty="0" err="1">
                <a:solidFill>
                  <a:schemeClr val="accent5">
                    <a:lumMod val="75000"/>
                  </a:schemeClr>
                </a:solidFill>
              </a:rPr>
              <a:t>podzakonskih</a:t>
            </a:r>
            <a:r>
              <a:rPr lang="hr-HR" sz="1600" dirty="0">
                <a:solidFill>
                  <a:schemeClr val="accent5">
                    <a:lumMod val="75000"/>
                  </a:schemeClr>
                </a:solidFill>
              </a:rPr>
              <a:t> propisa poštujući propisane proračunske klasifikacije: organizacijsku, programsku, funkcijsku, ekonomsku i lokacijsku klasifikaciju te izvore financiranja</a:t>
            </a:r>
            <a:r>
              <a:rPr lang="hr-HR" sz="1600" dirty="0" smtClean="0">
                <a:solidFill>
                  <a:schemeClr val="accent5">
                    <a:lumMod val="75000"/>
                  </a:schemeClr>
                </a:solidFill>
              </a:rPr>
              <a:t>.</a:t>
            </a:r>
          </a:p>
          <a:p>
            <a:pPr algn="just"/>
            <a:r>
              <a:rPr lang="hr-HR" sz="1600" b="1" dirty="0">
                <a:solidFill>
                  <a:schemeClr val="accent5">
                    <a:lumMod val="75000"/>
                  </a:schemeClr>
                </a:solidFill>
              </a:rPr>
              <a:t>Organizacijska klasifikacija</a:t>
            </a:r>
            <a:r>
              <a:rPr lang="hr-HR" sz="1600" dirty="0">
                <a:solidFill>
                  <a:schemeClr val="accent5">
                    <a:lumMod val="75000"/>
                  </a:schemeClr>
                </a:solidFill>
              </a:rPr>
              <a:t> uspostavlja se definiranjem razdjela, glava i proračunskih korisnika</a:t>
            </a:r>
            <a:r>
              <a:rPr lang="hr-HR" sz="1600" dirty="0" smtClean="0">
                <a:solidFill>
                  <a:schemeClr val="accent5">
                    <a:lumMod val="75000"/>
                  </a:schemeClr>
                </a:solidFill>
              </a:rPr>
              <a:t>.</a:t>
            </a:r>
          </a:p>
          <a:p>
            <a:pPr algn="just"/>
            <a:r>
              <a:rPr lang="hr-HR" sz="1600" dirty="0" smtClean="0">
                <a:solidFill>
                  <a:schemeClr val="accent5">
                    <a:lumMod val="75000"/>
                  </a:schemeClr>
                </a:solidFill>
              </a:rPr>
              <a:t>Proračun Grada Nova Gradiška sadrži četiri razdjela pri čemu udio od 54,2% ima Upravni odjel za komunalne djelatnosti, udio od 44,3% Stručna služba Grada koji sadržava financijske planove proračunskih korisnika Grada, udio od 1% Upravni odjel za financije te udio od 0,5% Gradsko vijeće.</a:t>
            </a:r>
          </a:p>
          <a:p>
            <a:pPr algn="just"/>
            <a:r>
              <a:rPr lang="hr-HR" sz="1600" dirty="0" smtClean="0">
                <a:solidFill>
                  <a:schemeClr val="accent5">
                    <a:lumMod val="75000"/>
                  </a:schemeClr>
                </a:solidFill>
              </a:rPr>
              <a:t>Promatrajući definirane glave proračuna za 2025. godinu udio od 54,2% ima Upravni odjel za komunalne djelatnosti, 16,9% Stručna služba Grada, 15,6% Dječji vrtić Nova Gradiška, 4,1% Javna vatrogasna postrojba Nova Gradiška,  3,5% Gradska knjižnica Nova Gradiška, 2,3% Dom kulture, 1,8% Gradski muzej Nova Gradiška, 1,1% Upravni odjel za financije i 0,5% Gradsko vijeće.</a:t>
            </a:r>
          </a:p>
          <a:p>
            <a:pPr algn="just"/>
            <a:endParaRPr lang="hr-HR" sz="1600" dirty="0">
              <a:solidFill>
                <a:schemeClr val="accent5">
                  <a:lumMod val="75000"/>
                </a:schemeClr>
              </a:solidFill>
            </a:endParaRPr>
          </a:p>
        </p:txBody>
      </p:sp>
      <p:graphicFrame>
        <p:nvGraphicFramePr>
          <p:cNvPr id="6" name="Grafikon 5"/>
          <p:cNvGraphicFramePr>
            <a:graphicFrameLocks/>
          </p:cNvGraphicFramePr>
          <p:nvPr>
            <p:extLst>
              <p:ext uri="{D42A27DB-BD31-4B8C-83A1-F6EECF244321}">
                <p14:modId xmlns:p14="http://schemas.microsoft.com/office/powerpoint/2010/main" val="1221201921"/>
              </p:ext>
            </p:extLst>
          </p:nvPr>
        </p:nvGraphicFramePr>
        <p:xfrm>
          <a:off x="6260255" y="848033"/>
          <a:ext cx="5673213"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kon 8"/>
          <p:cNvGraphicFramePr>
            <a:graphicFrameLocks/>
          </p:cNvGraphicFramePr>
          <p:nvPr>
            <p:extLst>
              <p:ext uri="{D42A27DB-BD31-4B8C-83A1-F6EECF244321}">
                <p14:modId xmlns:p14="http://schemas.microsoft.com/office/powerpoint/2010/main" val="1462288562"/>
              </p:ext>
            </p:extLst>
          </p:nvPr>
        </p:nvGraphicFramePr>
        <p:xfrm>
          <a:off x="6095999" y="3591233"/>
          <a:ext cx="6001724" cy="3076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55144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131867" y="4404852"/>
            <a:ext cx="11965857" cy="679962"/>
          </a:xfrm>
        </p:spPr>
        <p:txBody>
          <a:bodyPr>
            <a:noAutofit/>
          </a:bodyPr>
          <a:lstStyle/>
          <a:p>
            <a:pPr algn="just"/>
            <a:r>
              <a:rPr lang="hr-HR" sz="1100" b="1" dirty="0">
                <a:solidFill>
                  <a:schemeClr val="accent5">
                    <a:lumMod val="75000"/>
                  </a:schemeClr>
                </a:solidFill>
              </a:rPr>
              <a:t>Programska klasifikacija</a:t>
            </a:r>
            <a:r>
              <a:rPr lang="hr-HR" sz="1100" dirty="0">
                <a:solidFill>
                  <a:schemeClr val="accent5">
                    <a:lumMod val="75000"/>
                  </a:schemeClr>
                </a:solidFill>
              </a:rPr>
              <a:t> uspostavlja se definiranjem programa, aktivnosti i projekata. </a:t>
            </a:r>
            <a:endParaRPr lang="hr-HR" sz="1100" dirty="0" smtClean="0">
              <a:solidFill>
                <a:schemeClr val="accent5">
                  <a:lumMod val="75000"/>
                </a:schemeClr>
              </a:solidFill>
            </a:endParaRPr>
          </a:p>
          <a:p>
            <a:pPr algn="just"/>
            <a:r>
              <a:rPr lang="hr-HR" sz="1100" dirty="0" smtClean="0">
                <a:solidFill>
                  <a:schemeClr val="accent5">
                    <a:lumMod val="75000"/>
                  </a:schemeClr>
                </a:solidFill>
              </a:rPr>
              <a:t>Prikupljene </a:t>
            </a:r>
            <a:r>
              <a:rPr lang="hr-HR" sz="1100" dirty="0">
                <a:solidFill>
                  <a:schemeClr val="accent5">
                    <a:lumMod val="75000"/>
                  </a:schemeClr>
                </a:solidFill>
              </a:rPr>
              <a:t>prihode, eventualne viškove iz prethodnih godina i primitke po zaduživanju Grad Nova Gradiška koristi za unapređenje kvalitete života građana na svom području. </a:t>
            </a:r>
            <a:r>
              <a:rPr lang="hr-HR" sz="1100" dirty="0" smtClean="0">
                <a:solidFill>
                  <a:schemeClr val="accent5">
                    <a:lumMod val="75000"/>
                  </a:schemeClr>
                </a:solidFill>
              </a:rPr>
              <a:t>To </a:t>
            </a:r>
            <a:r>
              <a:rPr lang="hr-HR" sz="1100" dirty="0">
                <a:solidFill>
                  <a:schemeClr val="accent5">
                    <a:lumMod val="75000"/>
                  </a:schemeClr>
                </a:solidFill>
              </a:rPr>
              <a:t>se odnosi na uređenje naselja i stanovanja, brigu o djeci i socijalnoj skrbi, zdravstvenu zaštitu, obrazovanje, sport, kulturu, zaštitu okoliša, civilnu zaštitu, poljoprivredu, turizam, gospodarstvo i ostalo. </a:t>
            </a:r>
            <a:endParaRPr lang="hr-HR" sz="1100" dirty="0" smtClean="0">
              <a:solidFill>
                <a:schemeClr val="accent5">
                  <a:lumMod val="75000"/>
                </a:schemeClr>
              </a:solidFill>
            </a:endParaRPr>
          </a:p>
          <a:p>
            <a:pPr algn="just"/>
            <a:r>
              <a:rPr lang="hr-HR" sz="1100" dirty="0" smtClean="0">
                <a:solidFill>
                  <a:schemeClr val="accent5">
                    <a:lumMod val="75000"/>
                  </a:schemeClr>
                </a:solidFill>
              </a:rPr>
              <a:t>Proračun </a:t>
            </a:r>
            <a:r>
              <a:rPr lang="hr-HR" sz="1100" dirty="0">
                <a:solidFill>
                  <a:schemeClr val="accent5">
                    <a:lumMod val="75000"/>
                  </a:schemeClr>
                </a:solidFill>
              </a:rPr>
              <a:t>Grada Nova Gradiška za </a:t>
            </a:r>
            <a:r>
              <a:rPr lang="hr-HR" sz="1100" dirty="0" smtClean="0">
                <a:solidFill>
                  <a:schemeClr val="accent5">
                    <a:lumMod val="75000"/>
                  </a:schemeClr>
                </a:solidFill>
              </a:rPr>
              <a:t>2025. </a:t>
            </a:r>
            <a:r>
              <a:rPr lang="hr-HR" sz="1100" dirty="0">
                <a:solidFill>
                  <a:schemeClr val="accent5">
                    <a:lumMod val="75000"/>
                  </a:schemeClr>
                </a:solidFill>
              </a:rPr>
              <a:t>godinu sadrži 21 program, a oni s najvećim udjelom u proračunu su: program Upravljanje imovinom (udio od </a:t>
            </a:r>
            <a:r>
              <a:rPr lang="hr-HR" sz="1100" dirty="0" smtClean="0">
                <a:solidFill>
                  <a:schemeClr val="accent5">
                    <a:lumMod val="75000"/>
                  </a:schemeClr>
                </a:solidFill>
              </a:rPr>
              <a:t>20,5%), </a:t>
            </a:r>
            <a:r>
              <a:rPr lang="hr-HR" sz="1100" dirty="0">
                <a:solidFill>
                  <a:schemeClr val="accent5">
                    <a:lumMod val="75000"/>
                  </a:schemeClr>
                </a:solidFill>
              </a:rPr>
              <a:t>p</a:t>
            </a:r>
            <a:r>
              <a:rPr lang="hr-HR" sz="1100" dirty="0" smtClean="0">
                <a:solidFill>
                  <a:schemeClr val="accent5">
                    <a:lumMod val="75000"/>
                  </a:schemeClr>
                </a:solidFill>
              </a:rPr>
              <a:t>rogram Građenje komunalne infrastrukture (udio od 20,2%) – oba provodi Upravni odjel za komunalne djelatnosti, program </a:t>
            </a:r>
            <a:r>
              <a:rPr lang="hr-HR" sz="1100" dirty="0">
                <a:solidFill>
                  <a:schemeClr val="accent5">
                    <a:lumMod val="75000"/>
                  </a:schemeClr>
                </a:solidFill>
              </a:rPr>
              <a:t>predškolskog odgoja i obrazovanja (udio od </a:t>
            </a:r>
            <a:r>
              <a:rPr lang="hr-HR" sz="1100" dirty="0" smtClean="0">
                <a:solidFill>
                  <a:schemeClr val="accent5">
                    <a:lumMod val="75000"/>
                  </a:schemeClr>
                </a:solidFill>
              </a:rPr>
              <a:t>15,6%, </a:t>
            </a:r>
            <a:r>
              <a:rPr lang="hr-HR" sz="1100" dirty="0">
                <a:solidFill>
                  <a:schemeClr val="accent5">
                    <a:lumMod val="75000"/>
                  </a:schemeClr>
                </a:solidFill>
              </a:rPr>
              <a:t>a provodi ga Dječji vrtić Nova </a:t>
            </a:r>
            <a:r>
              <a:rPr lang="hr-HR" sz="1100" dirty="0" smtClean="0">
                <a:solidFill>
                  <a:schemeClr val="accent5">
                    <a:lumMod val="75000"/>
                  </a:schemeClr>
                </a:solidFill>
              </a:rPr>
              <a:t>Gradiška), program Javna uprava i administracija (udio od 14,7%, a provode ga svi upravni odjeli Grada Nova Gradiška) te </a:t>
            </a:r>
            <a:r>
              <a:rPr lang="hr-HR" sz="1100" dirty="0">
                <a:solidFill>
                  <a:schemeClr val="accent5">
                    <a:lumMod val="75000"/>
                  </a:schemeClr>
                </a:solidFill>
              </a:rPr>
              <a:t>program </a:t>
            </a:r>
            <a:r>
              <a:rPr lang="hr-HR" sz="1100" dirty="0" smtClean="0">
                <a:solidFill>
                  <a:schemeClr val="accent5">
                    <a:lumMod val="75000"/>
                  </a:schemeClr>
                </a:solidFill>
              </a:rPr>
              <a:t>Promicanje kulture (7,6%) </a:t>
            </a:r>
            <a:r>
              <a:rPr lang="hr-HR" sz="1100" dirty="0">
                <a:solidFill>
                  <a:schemeClr val="accent5">
                    <a:lumMod val="75000"/>
                  </a:schemeClr>
                </a:solidFill>
              </a:rPr>
              <a:t>kojeg </a:t>
            </a:r>
            <a:r>
              <a:rPr lang="hr-HR" sz="1100" dirty="0" smtClean="0">
                <a:solidFill>
                  <a:schemeClr val="accent5">
                    <a:lumMod val="75000"/>
                  </a:schemeClr>
                </a:solidFill>
              </a:rPr>
              <a:t>provode Gradska knjižnica Nova Gradiška, Gradski muzej Nova Gradiška i Dom kulture Nova Gradiška).</a:t>
            </a:r>
          </a:p>
          <a:p>
            <a:pPr algn="just"/>
            <a:r>
              <a:rPr lang="hr-HR" sz="1100" dirty="0" smtClean="0">
                <a:solidFill>
                  <a:schemeClr val="accent5">
                    <a:lumMod val="75000"/>
                  </a:schemeClr>
                </a:solidFill>
              </a:rPr>
              <a:t>Ostali programi prikazani su grafičkim prikazom.</a:t>
            </a:r>
          </a:p>
          <a:p>
            <a:pPr algn="just"/>
            <a:r>
              <a:rPr lang="hr-HR" sz="1100" dirty="0">
                <a:solidFill>
                  <a:schemeClr val="accent5">
                    <a:lumMod val="75000"/>
                  </a:schemeClr>
                </a:solidFill>
              </a:rPr>
              <a:t>Svaki program naveden u proračunu sastoji se od niza aktivnosti koji su vidljivi iz posebnog dijela proračuna Grada Nova Gradiška za </a:t>
            </a:r>
            <a:r>
              <a:rPr lang="hr-HR" sz="1100" dirty="0" smtClean="0">
                <a:solidFill>
                  <a:schemeClr val="accent5">
                    <a:lumMod val="75000"/>
                  </a:schemeClr>
                </a:solidFill>
              </a:rPr>
              <a:t>2025. </a:t>
            </a:r>
            <a:r>
              <a:rPr lang="hr-HR" sz="1100" dirty="0">
                <a:solidFill>
                  <a:schemeClr val="accent5">
                    <a:lumMod val="75000"/>
                  </a:schemeClr>
                </a:solidFill>
              </a:rPr>
              <a:t>godinu i projekcijama za </a:t>
            </a:r>
            <a:r>
              <a:rPr lang="hr-HR" sz="1100" dirty="0" smtClean="0">
                <a:solidFill>
                  <a:schemeClr val="accent5">
                    <a:lumMod val="75000"/>
                  </a:schemeClr>
                </a:solidFill>
              </a:rPr>
              <a:t>2026. </a:t>
            </a:r>
            <a:r>
              <a:rPr lang="hr-HR" sz="1100" dirty="0">
                <a:solidFill>
                  <a:schemeClr val="accent5">
                    <a:lumMod val="75000"/>
                  </a:schemeClr>
                </a:solidFill>
              </a:rPr>
              <a:t>i </a:t>
            </a:r>
            <a:r>
              <a:rPr lang="hr-HR" sz="1100" dirty="0" smtClean="0">
                <a:solidFill>
                  <a:schemeClr val="accent5">
                    <a:lumMod val="75000"/>
                  </a:schemeClr>
                </a:solidFill>
              </a:rPr>
              <a:t>2027. </a:t>
            </a:r>
            <a:r>
              <a:rPr lang="hr-HR" sz="1100" dirty="0">
                <a:solidFill>
                  <a:schemeClr val="accent5">
                    <a:lumMod val="75000"/>
                  </a:schemeClr>
                </a:solidFill>
              </a:rPr>
              <a:t>godinu objavljenim na mrežnim stranicama Grada </a:t>
            </a:r>
            <a:r>
              <a:rPr lang="hr-HR" sz="1100" dirty="0">
                <a:solidFill>
                  <a:schemeClr val="accent5">
                    <a:lumMod val="75000"/>
                  </a:schemeClr>
                </a:solidFill>
                <a:hlinkClick r:id="rId2"/>
              </a:rPr>
              <a:t>https://novagradiska.hr/dokumenti/proracun/#</a:t>
            </a:r>
            <a:r>
              <a:rPr lang="hr-HR" sz="1100" dirty="0" smtClean="0">
                <a:solidFill>
                  <a:schemeClr val="accent5">
                    <a:lumMod val="75000"/>
                  </a:schemeClr>
                </a:solidFill>
                <a:hlinkClick r:id="rId2"/>
              </a:rPr>
              <a:t>153-582-wpfd-2025</a:t>
            </a:r>
            <a:r>
              <a:rPr lang="hr-HR" sz="1100" dirty="0" smtClean="0">
                <a:solidFill>
                  <a:schemeClr val="accent5">
                    <a:lumMod val="75000"/>
                  </a:schemeClr>
                </a:solidFill>
              </a:rPr>
              <a:t> .</a:t>
            </a:r>
            <a:endParaRPr lang="hr-HR" sz="1100" dirty="0">
              <a:solidFill>
                <a:schemeClr val="accent5">
                  <a:lumMod val="75000"/>
                </a:schemeClr>
              </a:solidFill>
            </a:endParaRPr>
          </a:p>
        </p:txBody>
      </p:sp>
      <p:graphicFrame>
        <p:nvGraphicFramePr>
          <p:cNvPr id="11" name="Grafikon 10"/>
          <p:cNvGraphicFramePr>
            <a:graphicFrameLocks/>
          </p:cNvGraphicFramePr>
          <p:nvPr>
            <p:extLst>
              <p:ext uri="{D42A27DB-BD31-4B8C-83A1-F6EECF244321}">
                <p14:modId xmlns:p14="http://schemas.microsoft.com/office/powerpoint/2010/main" val="105551283"/>
              </p:ext>
            </p:extLst>
          </p:nvPr>
        </p:nvGraphicFramePr>
        <p:xfrm>
          <a:off x="131867" y="757085"/>
          <a:ext cx="11550545" cy="36477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1285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226423" y="904567"/>
            <a:ext cx="5730240" cy="5853284"/>
          </a:xfrm>
        </p:spPr>
        <p:txBody>
          <a:bodyPr>
            <a:noAutofit/>
          </a:bodyPr>
          <a:lstStyle/>
          <a:p>
            <a:pPr algn="just"/>
            <a:r>
              <a:rPr lang="hr-HR" sz="1300" b="1" dirty="0" smtClean="0">
                <a:solidFill>
                  <a:schemeClr val="accent5">
                    <a:lumMod val="75000"/>
                  </a:schemeClr>
                </a:solidFill>
              </a:rPr>
              <a:t>Program Upravljanje imovinom </a:t>
            </a:r>
            <a:r>
              <a:rPr lang="hr-HR" sz="1300" dirty="0" smtClean="0">
                <a:solidFill>
                  <a:schemeClr val="accent5">
                    <a:lumMod val="75000"/>
                  </a:schemeClr>
                </a:solidFill>
              </a:rPr>
              <a:t>program je Upravnog odjela za komunalne djelatnosti s najvećim udjelom u proračunu Grada Nova Gradiška za 2025. godinu od 20,5% što </a:t>
            </a:r>
            <a:r>
              <a:rPr lang="hr-HR" sz="1300" dirty="0">
                <a:solidFill>
                  <a:schemeClr val="accent5">
                    <a:lumMod val="75000"/>
                  </a:schemeClr>
                </a:solidFill>
              </a:rPr>
              <a:t>ukupno iznosi </a:t>
            </a:r>
            <a:r>
              <a:rPr lang="hr-HR" sz="1300" dirty="0" smtClean="0">
                <a:solidFill>
                  <a:schemeClr val="accent5">
                    <a:lumMod val="75000"/>
                  </a:schemeClr>
                </a:solidFill>
              </a:rPr>
              <a:t>4.111.701,21 €. </a:t>
            </a:r>
          </a:p>
          <a:p>
            <a:pPr algn="just"/>
            <a:r>
              <a:rPr lang="hr-HR" sz="1300" dirty="0" smtClean="0">
                <a:solidFill>
                  <a:schemeClr val="accent5">
                    <a:lumMod val="75000"/>
                  </a:schemeClr>
                </a:solidFill>
              </a:rPr>
              <a:t>Cilj ovog programa je racionalno i učinkovito upravljanje gradskom imovinom, što se posebno odnosi na upravljanje stambenim i poslovnim prostorom, gradskim zemljištem, javnim površinama i ustanovama u vlasništvu Grada.</a:t>
            </a:r>
          </a:p>
          <a:p>
            <a:pPr algn="just"/>
            <a:r>
              <a:rPr lang="hr-HR" sz="1300" dirty="0" smtClean="0">
                <a:solidFill>
                  <a:schemeClr val="accent5">
                    <a:lumMod val="75000"/>
                  </a:schemeClr>
                </a:solidFill>
              </a:rPr>
              <a:t>Ovaj program obuhvaća 13 planiranih aktivnosti u 2025. godini koji su prikazani grafičkim prikazom.</a:t>
            </a:r>
          </a:p>
          <a:p>
            <a:pPr algn="just"/>
            <a:r>
              <a:rPr lang="hr-HR" sz="1300" dirty="0" smtClean="0">
                <a:solidFill>
                  <a:schemeClr val="accent5">
                    <a:lumMod val="75000"/>
                  </a:schemeClr>
                </a:solidFill>
              </a:rPr>
              <a:t>Aktivnosti s najvećim udjelom unutar ovog programa su:</a:t>
            </a:r>
          </a:p>
          <a:p>
            <a:pPr algn="just">
              <a:buFont typeface="Wingdings" panose="05000000000000000000" pitchFamily="2" charset="2"/>
              <a:buChar char="v"/>
            </a:pPr>
            <a:r>
              <a:rPr lang="hr-HR" sz="1300" dirty="0" smtClean="0">
                <a:solidFill>
                  <a:schemeClr val="accent5">
                    <a:lumMod val="75000"/>
                  </a:schemeClr>
                </a:solidFill>
              </a:rPr>
              <a:t>Izgradnja dječjeg vrtića (71,7%) – cilj ovog projekta je osigurati infrastrukturne i materijalne kapacitete za povećanje dostupnosti ranog i predškolskog odgoja i obrazovanja na području grada. Projekt obuhvaća izgradnju i opremanje ustanove za predškolski odgoj i obrazovanje u južnom dijelu grada (područni vrtić s kuhinjom) kapaciteta tri vrtićke skupine i jedna jaslička skupina.</a:t>
            </a:r>
          </a:p>
          <a:p>
            <a:pPr algn="just">
              <a:buFont typeface="Wingdings" panose="05000000000000000000" pitchFamily="2" charset="2"/>
              <a:buChar char="v"/>
            </a:pPr>
            <a:r>
              <a:rPr lang="hr-HR" sz="1300" dirty="0">
                <a:solidFill>
                  <a:schemeClr val="accent5">
                    <a:lumMod val="75000"/>
                  </a:schemeClr>
                </a:solidFill>
              </a:rPr>
              <a:t>Uređenje zgrade Starog </a:t>
            </a:r>
            <a:r>
              <a:rPr lang="hr-HR" sz="1300" dirty="0" smtClean="0">
                <a:solidFill>
                  <a:schemeClr val="accent5">
                    <a:lumMod val="75000"/>
                  </a:schemeClr>
                </a:solidFill>
              </a:rPr>
              <a:t>zatvora (12,2%) </a:t>
            </a:r>
            <a:r>
              <a:rPr lang="hr-HR" sz="1300" dirty="0">
                <a:solidFill>
                  <a:schemeClr val="accent5">
                    <a:lumMod val="75000"/>
                  </a:schemeClr>
                </a:solidFill>
              </a:rPr>
              <a:t>- </a:t>
            </a:r>
            <a:r>
              <a:rPr lang="hr-HR" sz="1300" dirty="0" smtClean="0">
                <a:solidFill>
                  <a:schemeClr val="accent5">
                    <a:lumMod val="75000"/>
                  </a:schemeClr>
                </a:solidFill>
              </a:rPr>
              <a:t>zgrada </a:t>
            </a:r>
            <a:r>
              <a:rPr lang="hr-HR" sz="1300" dirty="0">
                <a:solidFill>
                  <a:schemeClr val="accent5">
                    <a:lumMod val="75000"/>
                  </a:schemeClr>
                </a:solidFill>
              </a:rPr>
              <a:t>„Starog zatvora” planira se obnoviti uključujući unutarnje uređenje (zidne i podne površine, sustav grijanja i hlađenja, vanjska stolarija i sl.) kako bi joj se vratila funkcionalnost te bi imala opću namjenu</a:t>
            </a:r>
            <a:r>
              <a:rPr lang="hr-HR" sz="1300" dirty="0" smtClean="0">
                <a:solidFill>
                  <a:schemeClr val="accent5">
                    <a:lumMod val="75000"/>
                  </a:schemeClr>
                </a:solidFill>
              </a:rPr>
              <a:t>.</a:t>
            </a:r>
          </a:p>
          <a:p>
            <a:pPr algn="just">
              <a:buFont typeface="Wingdings" panose="05000000000000000000" pitchFamily="2" charset="2"/>
              <a:buChar char="v"/>
            </a:pPr>
            <a:r>
              <a:rPr lang="pt-BR" sz="1300" dirty="0">
                <a:solidFill>
                  <a:schemeClr val="accent5">
                    <a:lumMod val="75000"/>
                  </a:schemeClr>
                </a:solidFill>
              </a:rPr>
              <a:t>Adaptacija Društvenog doma Nova </a:t>
            </a:r>
            <a:r>
              <a:rPr lang="pt-BR" sz="1300" dirty="0" smtClean="0">
                <a:solidFill>
                  <a:schemeClr val="accent5">
                    <a:lumMod val="75000"/>
                  </a:schemeClr>
                </a:solidFill>
              </a:rPr>
              <a:t>Gradiška </a:t>
            </a:r>
            <a:r>
              <a:rPr lang="hr-HR" sz="1300" dirty="0" smtClean="0">
                <a:solidFill>
                  <a:schemeClr val="accent5">
                    <a:lumMod val="75000"/>
                  </a:schemeClr>
                </a:solidFill>
              </a:rPr>
              <a:t>(6,3%) – uređenje i energetska obnova Društvenog doma Nova Gradiška</a:t>
            </a:r>
          </a:p>
          <a:p>
            <a:pPr marL="0" indent="0" algn="just">
              <a:buNone/>
            </a:pPr>
            <a:endParaRPr lang="hr-HR" sz="1300" dirty="0">
              <a:solidFill>
                <a:schemeClr val="accent5">
                  <a:lumMod val="75000"/>
                </a:schemeClr>
              </a:solidFill>
            </a:endParaRPr>
          </a:p>
        </p:txBody>
      </p:sp>
      <p:graphicFrame>
        <p:nvGraphicFramePr>
          <p:cNvPr id="5" name="Grafikon 4"/>
          <p:cNvGraphicFramePr>
            <a:graphicFrameLocks/>
          </p:cNvGraphicFramePr>
          <p:nvPr>
            <p:extLst>
              <p:ext uri="{D42A27DB-BD31-4B8C-83A1-F6EECF244321}">
                <p14:modId xmlns:p14="http://schemas.microsoft.com/office/powerpoint/2010/main" val="2754154349"/>
              </p:ext>
            </p:extLst>
          </p:nvPr>
        </p:nvGraphicFramePr>
        <p:xfrm>
          <a:off x="6289752" y="1076324"/>
          <a:ext cx="5807972" cy="5324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17095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104503" y="835743"/>
            <a:ext cx="5765355" cy="5692878"/>
          </a:xfrm>
        </p:spPr>
        <p:txBody>
          <a:bodyPr>
            <a:noAutofit/>
          </a:bodyPr>
          <a:lstStyle/>
          <a:p>
            <a:pPr algn="just"/>
            <a:r>
              <a:rPr lang="hr-HR" sz="1200" b="1" dirty="0" smtClean="0">
                <a:solidFill>
                  <a:schemeClr val="accent5">
                    <a:lumMod val="75000"/>
                  </a:schemeClr>
                </a:solidFill>
              </a:rPr>
              <a:t>Program Građenje komunalne infrastrukture </a:t>
            </a:r>
            <a:r>
              <a:rPr lang="hr-HR" sz="1200" dirty="0" smtClean="0">
                <a:solidFill>
                  <a:schemeClr val="accent5">
                    <a:lumMod val="75000"/>
                  </a:schemeClr>
                </a:solidFill>
              </a:rPr>
              <a:t>program je Upravnog odjela za komunalne djelatnosti s udjelom u proračunu Grada Nova Gradiška za 2025. godinu od 20,2% što </a:t>
            </a:r>
            <a:r>
              <a:rPr lang="hr-HR" sz="1200" dirty="0">
                <a:solidFill>
                  <a:schemeClr val="accent5">
                    <a:lumMod val="75000"/>
                  </a:schemeClr>
                </a:solidFill>
              </a:rPr>
              <a:t>ukupno iznosi </a:t>
            </a:r>
            <a:r>
              <a:rPr lang="hr-HR" sz="1200" dirty="0" smtClean="0">
                <a:solidFill>
                  <a:schemeClr val="accent5">
                    <a:lumMod val="75000"/>
                  </a:schemeClr>
                </a:solidFill>
              </a:rPr>
              <a:t>4.061.564,72 €. </a:t>
            </a:r>
          </a:p>
          <a:p>
            <a:pPr algn="just"/>
            <a:r>
              <a:rPr lang="hr-HR" sz="1200" dirty="0" smtClean="0">
                <a:solidFill>
                  <a:schemeClr val="accent5">
                    <a:lumMod val="75000"/>
                  </a:schemeClr>
                </a:solidFill>
              </a:rPr>
              <a:t>Program se izrađuje temeljem Zakona o komunalnom gospodarstvu u cilju unapređenja i povećanja nivoa komunalne opremljenosti grada, a utvrđuje se procjena troškova projektiranja, otkupa zemljišta, revizije, građenja, provedbe stručnog nadzora građenja i provedbe vođenja projekata građenja komunalne infrastrukture.</a:t>
            </a:r>
          </a:p>
          <a:p>
            <a:pPr algn="just"/>
            <a:r>
              <a:rPr lang="hr-HR" sz="1200" dirty="0" smtClean="0">
                <a:solidFill>
                  <a:schemeClr val="accent5">
                    <a:lumMod val="75000"/>
                  </a:schemeClr>
                </a:solidFill>
              </a:rPr>
              <a:t>Financiranje građenja komunalne infrastrukture određeno je čl. 75. Zakona o komunalnom gospodarstvu na način da se građenje financira iz komunalnog doprinosa, komunalne naknade, cijene komunalne usluge, naknada za koncesiju, proračuna Grada, fondova EU, ugovora, naknade i drugih izvora propisanih posebnim zakonom i donacija.</a:t>
            </a:r>
          </a:p>
          <a:p>
            <a:pPr algn="just"/>
            <a:r>
              <a:rPr lang="hr-HR" sz="1200" dirty="0" smtClean="0">
                <a:solidFill>
                  <a:schemeClr val="accent5">
                    <a:lumMod val="75000"/>
                  </a:schemeClr>
                </a:solidFill>
              </a:rPr>
              <a:t>Ovaj program obuhvaća 3 planirana kapitalna projekta u 2025. godini, a to su Javne površine (38%), Nerazvrstane ceste (27%) i Sanacija deponije komunalnog otpada (35%).</a:t>
            </a:r>
          </a:p>
          <a:p>
            <a:pPr algn="just"/>
            <a:r>
              <a:rPr lang="hr-HR" sz="1200" dirty="0" smtClean="0">
                <a:solidFill>
                  <a:schemeClr val="accent5">
                    <a:lumMod val="75000"/>
                  </a:schemeClr>
                </a:solidFill>
              </a:rPr>
              <a:t>U 2025. godini Grad Nova Gradiška planira izdvojiti </a:t>
            </a:r>
            <a:r>
              <a:rPr lang="hr-HR" sz="1200" i="1" u="sng" dirty="0" smtClean="0">
                <a:solidFill>
                  <a:schemeClr val="accent5">
                    <a:lumMod val="75000"/>
                  </a:schemeClr>
                </a:solidFill>
              </a:rPr>
              <a:t>za kapitalni projekt Javne površine </a:t>
            </a:r>
            <a:r>
              <a:rPr lang="hr-HR" sz="1200" dirty="0" smtClean="0">
                <a:solidFill>
                  <a:schemeClr val="accent5">
                    <a:lumMod val="75000"/>
                  </a:schemeClr>
                </a:solidFill>
              </a:rPr>
              <a:t>ukupno 1.531.954,49 € i to za Rekonstrukciju dijela Gajeve ulice: od kružnog toka Paun do križanja sa </a:t>
            </a:r>
            <a:r>
              <a:rPr lang="hr-HR" sz="1200" dirty="0" err="1" smtClean="0">
                <a:solidFill>
                  <a:schemeClr val="accent5">
                    <a:lumMod val="75000"/>
                  </a:schemeClr>
                </a:solidFill>
              </a:rPr>
              <a:t>Slavčom</a:t>
            </a:r>
            <a:r>
              <a:rPr lang="hr-HR" sz="1200" dirty="0" smtClean="0">
                <a:solidFill>
                  <a:schemeClr val="accent5">
                    <a:lumMod val="75000"/>
                  </a:schemeClr>
                </a:solidFill>
              </a:rPr>
              <a:t> za poslove gradnje i nadzora, Rekonstrukciju zapadnog dijela Trga kralja Tomislava za troškove projektne dokumentacije te gradnju i nadzor, Izgradnju šetnice između kanala </a:t>
            </a:r>
            <a:r>
              <a:rPr lang="hr-HR" sz="1200" dirty="0" err="1" smtClean="0">
                <a:solidFill>
                  <a:schemeClr val="accent5">
                    <a:lumMod val="75000"/>
                  </a:schemeClr>
                </a:solidFill>
              </a:rPr>
              <a:t>Laminac</a:t>
            </a:r>
            <a:r>
              <a:rPr lang="hr-HR" sz="1200" dirty="0" smtClean="0">
                <a:solidFill>
                  <a:schemeClr val="accent5">
                    <a:lumMod val="75000"/>
                  </a:schemeClr>
                </a:solidFill>
              </a:rPr>
              <a:t> i Ulice Prkos za troškove gradnje i stručnog nadzora, Izgradnju nogostupa u </a:t>
            </a:r>
            <a:r>
              <a:rPr lang="hr-HR" sz="1200" dirty="0" err="1" smtClean="0">
                <a:solidFill>
                  <a:schemeClr val="accent5">
                    <a:lumMod val="75000"/>
                  </a:schemeClr>
                </a:solidFill>
              </a:rPr>
              <a:t>Ljupini</a:t>
            </a:r>
            <a:r>
              <a:rPr lang="hr-HR" sz="1200" dirty="0" smtClean="0">
                <a:solidFill>
                  <a:schemeClr val="accent5">
                    <a:lumMod val="75000"/>
                  </a:schemeClr>
                </a:solidFill>
              </a:rPr>
              <a:t> za troškove gradnje i stručnog nadzora, nastavak izgradnje i stručnog nadzora dijela sjevernog nogostupa u </a:t>
            </a:r>
            <a:r>
              <a:rPr lang="hr-HR" sz="1200" dirty="0" err="1" smtClean="0">
                <a:solidFill>
                  <a:schemeClr val="accent5">
                    <a:lumMod val="75000"/>
                  </a:schemeClr>
                </a:solidFill>
              </a:rPr>
              <a:t>Kovačevcu</a:t>
            </a:r>
            <a:r>
              <a:rPr lang="hr-HR" sz="1200" dirty="0" smtClean="0">
                <a:solidFill>
                  <a:schemeClr val="accent5">
                    <a:lumMod val="75000"/>
                  </a:schemeClr>
                </a:solidFill>
              </a:rPr>
              <a:t>, projektnu dokumentaciju i otkup zemljišta za izgradnju parkirališta između Cvjetnog trga i tržnog centra te za projektnu dokumentaciju izmjene građevinske dozvole šetnice uz potok – Potočna ulica.</a:t>
            </a:r>
          </a:p>
        </p:txBody>
      </p:sp>
      <p:graphicFrame>
        <p:nvGraphicFramePr>
          <p:cNvPr id="7" name="Grafikon 6"/>
          <p:cNvGraphicFramePr>
            <a:graphicFrameLocks/>
          </p:cNvGraphicFramePr>
          <p:nvPr>
            <p:extLst>
              <p:ext uri="{D42A27DB-BD31-4B8C-83A1-F6EECF244321}">
                <p14:modId xmlns:p14="http://schemas.microsoft.com/office/powerpoint/2010/main" val="421980219"/>
              </p:ext>
            </p:extLst>
          </p:nvPr>
        </p:nvGraphicFramePr>
        <p:xfrm>
          <a:off x="6312310" y="904567"/>
          <a:ext cx="5368413" cy="21827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kon 8"/>
          <p:cNvGraphicFramePr>
            <a:graphicFrameLocks/>
          </p:cNvGraphicFramePr>
          <p:nvPr>
            <p:extLst>
              <p:ext uri="{D42A27DB-BD31-4B8C-83A1-F6EECF244321}">
                <p14:modId xmlns:p14="http://schemas.microsoft.com/office/powerpoint/2010/main" val="4289836206"/>
              </p:ext>
            </p:extLst>
          </p:nvPr>
        </p:nvGraphicFramePr>
        <p:xfrm>
          <a:off x="6184490" y="2998839"/>
          <a:ext cx="5810865" cy="35002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779440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156755" y="835743"/>
            <a:ext cx="5713104" cy="5878566"/>
          </a:xfrm>
        </p:spPr>
        <p:txBody>
          <a:bodyPr>
            <a:noAutofit/>
          </a:bodyPr>
          <a:lstStyle/>
          <a:p>
            <a:pPr algn="just"/>
            <a:r>
              <a:rPr lang="hr-HR" sz="1450" dirty="0" smtClean="0">
                <a:solidFill>
                  <a:schemeClr val="accent5">
                    <a:lumMod val="75000"/>
                  </a:schemeClr>
                </a:solidFill>
              </a:rPr>
              <a:t>U </a:t>
            </a:r>
            <a:r>
              <a:rPr lang="hr-HR" sz="1450" dirty="0">
                <a:solidFill>
                  <a:schemeClr val="accent5">
                    <a:lumMod val="75000"/>
                  </a:schemeClr>
                </a:solidFill>
              </a:rPr>
              <a:t>2025. godini Grad Nova Gradiška planira izdvojiti </a:t>
            </a:r>
            <a:r>
              <a:rPr lang="hr-HR" sz="1450" i="1" u="sng" dirty="0">
                <a:solidFill>
                  <a:schemeClr val="accent5">
                    <a:lumMod val="75000"/>
                  </a:schemeClr>
                </a:solidFill>
              </a:rPr>
              <a:t>za kapitalni projekt </a:t>
            </a:r>
            <a:r>
              <a:rPr lang="hr-HR" sz="1450" i="1" u="sng" dirty="0" smtClean="0">
                <a:solidFill>
                  <a:schemeClr val="accent5">
                    <a:lumMod val="75000"/>
                  </a:schemeClr>
                </a:solidFill>
              </a:rPr>
              <a:t>Nerazvrstane ceste </a:t>
            </a:r>
            <a:r>
              <a:rPr lang="hr-HR" sz="1450" dirty="0" smtClean="0">
                <a:solidFill>
                  <a:schemeClr val="accent5">
                    <a:lumMod val="75000"/>
                  </a:schemeClr>
                </a:solidFill>
              </a:rPr>
              <a:t>ukupno 1.115.856,60 </a:t>
            </a:r>
            <a:r>
              <a:rPr lang="hr-HR" sz="1450" dirty="0">
                <a:solidFill>
                  <a:schemeClr val="accent5">
                    <a:lumMod val="75000"/>
                  </a:schemeClr>
                </a:solidFill>
              </a:rPr>
              <a:t>€ i to za </a:t>
            </a:r>
            <a:r>
              <a:rPr lang="hr-HR" sz="1450" dirty="0" smtClean="0">
                <a:solidFill>
                  <a:schemeClr val="accent5">
                    <a:lumMod val="75000"/>
                  </a:schemeClr>
                </a:solidFill>
              </a:rPr>
              <a:t>Izgradnju mosta preko </a:t>
            </a:r>
            <a:r>
              <a:rPr lang="hr-HR" sz="1450" dirty="0" err="1" smtClean="0">
                <a:solidFill>
                  <a:schemeClr val="accent5">
                    <a:lumMod val="75000"/>
                  </a:schemeClr>
                </a:solidFill>
              </a:rPr>
              <a:t>Šumetlice</a:t>
            </a:r>
            <a:r>
              <a:rPr lang="hr-HR" sz="1450" dirty="0" smtClean="0">
                <a:solidFill>
                  <a:schemeClr val="accent5">
                    <a:lumMod val="75000"/>
                  </a:schemeClr>
                </a:solidFill>
              </a:rPr>
              <a:t> između ulica Prkos i Vinogradska za troškove projektne dokumentacije, građenje i stručni nadzor, za Rekonstrukciju ulice Ernesta </a:t>
            </a:r>
            <a:r>
              <a:rPr lang="hr-HR" sz="1450" dirty="0" err="1" smtClean="0">
                <a:solidFill>
                  <a:schemeClr val="accent5">
                    <a:lumMod val="75000"/>
                  </a:schemeClr>
                </a:solidFill>
              </a:rPr>
              <a:t>Purgarića</a:t>
            </a:r>
            <a:r>
              <a:rPr lang="hr-HR" sz="1450" dirty="0" smtClean="0">
                <a:solidFill>
                  <a:schemeClr val="accent5">
                    <a:lumMod val="75000"/>
                  </a:schemeClr>
                </a:solidFill>
              </a:rPr>
              <a:t> za građenje i nadzor građenja, za Gradnju prometnice u Ulici Ivana Meštrovića, prema crkvi Kraljice Svete Krunice za građenje i nadzor, za Rekonstrukciju preostalog dijela kolnika Ulice Mala za građenje i nadzor, </a:t>
            </a:r>
            <a:r>
              <a:rPr lang="hr-HR" sz="1450" dirty="0">
                <a:solidFill>
                  <a:schemeClr val="accent5">
                    <a:lumMod val="75000"/>
                  </a:schemeClr>
                </a:solidFill>
              </a:rPr>
              <a:t>z</a:t>
            </a:r>
            <a:r>
              <a:rPr lang="hr-HR" sz="1450" dirty="0" smtClean="0">
                <a:solidFill>
                  <a:schemeClr val="accent5">
                    <a:lumMod val="75000"/>
                  </a:schemeClr>
                </a:solidFill>
              </a:rPr>
              <a:t>a nastavak izgradnje prometnice – odvojak Gajeve prema jugu za troškove gradnje, idejni projekt i otkup zemljišta za gradnju dijela ceste u </a:t>
            </a:r>
            <a:r>
              <a:rPr lang="hr-HR" sz="1450" dirty="0" err="1" smtClean="0">
                <a:solidFill>
                  <a:schemeClr val="accent5">
                    <a:lumMod val="75000"/>
                  </a:schemeClr>
                </a:solidFill>
              </a:rPr>
              <a:t>Matakovu</a:t>
            </a:r>
            <a:r>
              <a:rPr lang="hr-HR" sz="1450" dirty="0" smtClean="0">
                <a:solidFill>
                  <a:schemeClr val="accent5">
                    <a:lumMod val="75000"/>
                  </a:schemeClr>
                </a:solidFill>
              </a:rPr>
              <a:t> dolu, za glavni projekt rekonstrukcije Ulice Matije Gupca te za glavni projekt rekonstrukcije Ulice Grgura Ninskog.</a:t>
            </a:r>
          </a:p>
          <a:p>
            <a:pPr algn="just"/>
            <a:r>
              <a:rPr lang="hr-HR" sz="1450" dirty="0" smtClean="0">
                <a:solidFill>
                  <a:schemeClr val="accent5">
                    <a:lumMod val="75000"/>
                  </a:schemeClr>
                </a:solidFill>
              </a:rPr>
              <a:t>Budući da nije poznat rok izgradnje Regionalnog centra za gospodarenje otpadom, koji je pod ingerencijom Brodsko – posavske županije i tvrtke osnovane sa svrhom izgradnje </a:t>
            </a:r>
            <a:r>
              <a:rPr lang="hr-HR" sz="1450" dirty="0">
                <a:solidFill>
                  <a:schemeClr val="accent5">
                    <a:lumMod val="75000"/>
                  </a:schemeClr>
                </a:solidFill>
              </a:rPr>
              <a:t>i</a:t>
            </a:r>
            <a:r>
              <a:rPr lang="hr-HR" sz="1450" dirty="0" smtClean="0">
                <a:solidFill>
                  <a:schemeClr val="accent5">
                    <a:lumMod val="75000"/>
                  </a:schemeClr>
                </a:solidFill>
              </a:rPr>
              <a:t> upravljanjem istoga, Grad planira, uz sufinanciranje Fonda za zaštitu okoliša i energetsku učinkovitost, izraditi novu plohu za zaprimanje otpada. U 2025. godini planira se </a:t>
            </a:r>
            <a:r>
              <a:rPr lang="hr-HR" sz="1450" i="1" u="sng" dirty="0" smtClean="0">
                <a:solidFill>
                  <a:schemeClr val="accent5">
                    <a:lumMod val="75000"/>
                  </a:schemeClr>
                </a:solidFill>
              </a:rPr>
              <a:t>kapitalni projekt pod nazivom Sanacija deponije komunalnog otpada </a:t>
            </a:r>
            <a:r>
              <a:rPr lang="hr-HR" sz="1450" dirty="0" smtClean="0">
                <a:solidFill>
                  <a:schemeClr val="accent5">
                    <a:lumMod val="75000"/>
                  </a:schemeClr>
                </a:solidFill>
              </a:rPr>
              <a:t>koji obuhvaća dovršetak ishođenja građevinske dozvole, provedbu javne nabave za izvođenje radova i početak izgradnje u ukupnom iznosu od 1.413.753,63 €.</a:t>
            </a:r>
            <a:endParaRPr lang="hr-HR" sz="1450" dirty="0">
              <a:solidFill>
                <a:schemeClr val="accent5">
                  <a:lumMod val="75000"/>
                </a:schemeClr>
              </a:solidFill>
            </a:endParaRPr>
          </a:p>
        </p:txBody>
      </p:sp>
      <p:graphicFrame>
        <p:nvGraphicFramePr>
          <p:cNvPr id="6" name="Grafikon 5"/>
          <p:cNvGraphicFramePr>
            <a:graphicFrameLocks/>
          </p:cNvGraphicFramePr>
          <p:nvPr>
            <p:extLst>
              <p:ext uri="{D42A27DB-BD31-4B8C-83A1-F6EECF244321}">
                <p14:modId xmlns:p14="http://schemas.microsoft.com/office/powerpoint/2010/main" val="505378934"/>
              </p:ext>
            </p:extLst>
          </p:nvPr>
        </p:nvGraphicFramePr>
        <p:xfrm>
          <a:off x="6289752" y="1113503"/>
          <a:ext cx="5715435" cy="4953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139100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279351" y="835743"/>
            <a:ext cx="5590507" cy="5692878"/>
          </a:xfrm>
        </p:spPr>
        <p:txBody>
          <a:bodyPr>
            <a:noAutofit/>
          </a:bodyPr>
          <a:lstStyle/>
          <a:p>
            <a:pPr algn="just"/>
            <a:r>
              <a:rPr lang="hr-HR" sz="1400" dirty="0" smtClean="0">
                <a:solidFill>
                  <a:schemeClr val="accent5">
                    <a:lumMod val="75000"/>
                  </a:schemeClr>
                </a:solidFill>
              </a:rPr>
              <a:t>Udio od 15,6% proračuna Grada Nova Gradiška za 2025. godinu ima </a:t>
            </a:r>
            <a:r>
              <a:rPr lang="hr-HR" sz="1400" b="1" dirty="0" smtClean="0">
                <a:solidFill>
                  <a:schemeClr val="accent5">
                    <a:lumMod val="75000"/>
                  </a:schemeClr>
                </a:solidFill>
              </a:rPr>
              <a:t>Program predškolskog odgoja i obrazovanja </a:t>
            </a:r>
            <a:r>
              <a:rPr lang="hr-HR" sz="1400" dirty="0" smtClean="0">
                <a:solidFill>
                  <a:schemeClr val="accent5">
                    <a:lumMod val="75000"/>
                  </a:schemeClr>
                </a:solidFill>
              </a:rPr>
              <a:t>kojeg provodi Dječji vrtić Nova Gradiška ukupno planiranog </a:t>
            </a:r>
            <a:r>
              <a:rPr lang="hr-HR" sz="1400" dirty="0">
                <a:solidFill>
                  <a:schemeClr val="accent5">
                    <a:lumMod val="75000"/>
                  </a:schemeClr>
                </a:solidFill>
              </a:rPr>
              <a:t>iznosa od </a:t>
            </a:r>
            <a:r>
              <a:rPr lang="hr-HR" sz="1400" dirty="0" smtClean="0">
                <a:solidFill>
                  <a:schemeClr val="accent5">
                    <a:lumMod val="75000"/>
                  </a:schemeClr>
                </a:solidFill>
              </a:rPr>
              <a:t>3.122.917,40 €.</a:t>
            </a:r>
          </a:p>
          <a:p>
            <a:pPr algn="just"/>
            <a:r>
              <a:rPr lang="hr-HR" sz="1400" dirty="0" smtClean="0">
                <a:solidFill>
                  <a:schemeClr val="accent5">
                    <a:lumMod val="75000"/>
                  </a:schemeClr>
                </a:solidFill>
              </a:rPr>
              <a:t>Spomenuti program obuhvaća slijedeće aktivnosti:</a:t>
            </a:r>
          </a:p>
          <a:p>
            <a:pPr lvl="1" algn="just" fontAlgn="base"/>
            <a:r>
              <a:rPr lang="hr-HR" sz="1200" i="1" u="sng" dirty="0" smtClean="0">
                <a:solidFill>
                  <a:schemeClr val="accent5">
                    <a:lumMod val="75000"/>
                  </a:schemeClr>
                </a:solidFill>
              </a:rPr>
              <a:t>Redovna djelatnost Dječjeg vrtića </a:t>
            </a:r>
            <a:r>
              <a:rPr lang="hr-HR" sz="1200" dirty="0" smtClean="0">
                <a:solidFill>
                  <a:schemeClr val="accent5">
                    <a:lumMod val="75000"/>
                  </a:schemeClr>
                </a:solidFill>
              </a:rPr>
              <a:t>(3.094.417,40 €) - </a:t>
            </a:r>
            <a:r>
              <a:rPr lang="hr-HR" sz="1200" dirty="0">
                <a:solidFill>
                  <a:schemeClr val="accent5">
                    <a:lumMod val="75000"/>
                  </a:schemeClr>
                </a:solidFill>
              </a:rPr>
              <a:t>Dječji vrtić Nova Gradiška </a:t>
            </a:r>
            <a:r>
              <a:rPr lang="hr-HR" sz="1200" dirty="0" smtClean="0">
                <a:solidFill>
                  <a:schemeClr val="accent5">
                    <a:lumMod val="75000"/>
                  </a:schemeClr>
                </a:solidFill>
              </a:rPr>
              <a:t>u sjedištu i svojim podružnicama organizira </a:t>
            </a:r>
            <a:r>
              <a:rPr lang="hr-HR" sz="1200" dirty="0">
                <a:solidFill>
                  <a:schemeClr val="accent5">
                    <a:lumMod val="75000"/>
                  </a:schemeClr>
                </a:solidFill>
              </a:rPr>
              <a:t>i provodi programe njege, odgoja i naobrazbe, zdravstvene zaštite i prehrane za djecu od navršenih godinu dana života do polaska u osnovnu školu. Predškolski odgoj ostvaruje se u skladu s razvojnim osobinama i potrebama djece, te socijalnim, kulturnim, vjerskim i drugim potrebama obitelji na temelju Zakona o predškolskom odgoju i obrazovanju i Državnog pedagoškog standarda predškolskog odgoja i naobrazbe</a:t>
            </a:r>
            <a:r>
              <a:rPr lang="hr-HR" sz="1200" dirty="0" smtClean="0">
                <a:solidFill>
                  <a:schemeClr val="accent5">
                    <a:lumMod val="75000"/>
                  </a:schemeClr>
                </a:solidFill>
              </a:rPr>
              <a:t>. Spomenuta aktivnost obuhvaća rashode za zaposlene, materijalne i financijske rashode te rashode za nabavu proizvedene materijalne imovine.</a:t>
            </a:r>
            <a:endParaRPr lang="hr-HR" sz="1200" dirty="0">
              <a:solidFill>
                <a:schemeClr val="accent5">
                  <a:lumMod val="75000"/>
                </a:schemeClr>
              </a:solidFill>
            </a:endParaRPr>
          </a:p>
          <a:p>
            <a:pPr lvl="1" algn="just">
              <a:buFont typeface="Wingdings" panose="05000000000000000000" pitchFamily="2" charset="2"/>
              <a:buChar char="v"/>
            </a:pPr>
            <a:r>
              <a:rPr lang="hr-HR" sz="1200" i="1" u="sng" dirty="0" err="1" smtClean="0">
                <a:solidFill>
                  <a:schemeClr val="accent5">
                    <a:lumMod val="75000"/>
                  </a:schemeClr>
                </a:solidFill>
              </a:rPr>
              <a:t>Predškola</a:t>
            </a:r>
            <a:r>
              <a:rPr lang="hr-HR" sz="1200" dirty="0" smtClean="0">
                <a:solidFill>
                  <a:schemeClr val="accent5">
                    <a:lumMod val="75000"/>
                  </a:schemeClr>
                </a:solidFill>
              </a:rPr>
              <a:t> (23.500,00 €) - </a:t>
            </a:r>
            <a:r>
              <a:rPr lang="hr-HR" sz="1200" dirty="0">
                <a:solidFill>
                  <a:schemeClr val="accent5">
                    <a:lumMod val="75000"/>
                  </a:schemeClr>
                </a:solidFill>
              </a:rPr>
              <a:t>p</a:t>
            </a:r>
            <a:r>
              <a:rPr lang="hr-HR" sz="1200" dirty="0" smtClean="0">
                <a:solidFill>
                  <a:schemeClr val="accent5">
                    <a:lumMod val="75000"/>
                  </a:schemeClr>
                </a:solidFill>
              </a:rPr>
              <a:t>rogram </a:t>
            </a:r>
            <a:r>
              <a:rPr lang="hr-HR" sz="1200" dirty="0" err="1">
                <a:solidFill>
                  <a:schemeClr val="accent5">
                    <a:lumMod val="75000"/>
                  </a:schemeClr>
                </a:solidFill>
              </a:rPr>
              <a:t>predškole</a:t>
            </a:r>
            <a:r>
              <a:rPr lang="hr-HR" sz="1200" dirty="0">
                <a:solidFill>
                  <a:schemeClr val="accent5">
                    <a:lumMod val="75000"/>
                  </a:schemeClr>
                </a:solidFill>
              </a:rPr>
              <a:t> je obvezni program odgojno-obrazovnoga rada s djecom prije polaska u osnovnu školu tijekom kojeg djeca razvijaju vještine, navike i kompetencije koje će im pomoći u prilagodbi na nove uvjete života, rasta i razvoja u školskom </a:t>
            </a:r>
            <a:r>
              <a:rPr lang="hr-HR" sz="1200" dirty="0" smtClean="0">
                <a:solidFill>
                  <a:schemeClr val="accent5">
                    <a:lumMod val="75000"/>
                  </a:schemeClr>
                </a:solidFill>
              </a:rPr>
              <a:t>okruženju. </a:t>
            </a:r>
            <a:r>
              <a:rPr lang="hr-HR" sz="1200" dirty="0">
                <a:solidFill>
                  <a:schemeClr val="accent5">
                    <a:lumMod val="75000"/>
                  </a:schemeClr>
                </a:solidFill>
              </a:rPr>
              <a:t>Program </a:t>
            </a:r>
            <a:r>
              <a:rPr lang="hr-HR" sz="1200" dirty="0" err="1">
                <a:solidFill>
                  <a:schemeClr val="accent5">
                    <a:lumMod val="75000"/>
                  </a:schemeClr>
                </a:solidFill>
              </a:rPr>
              <a:t>predškole</a:t>
            </a:r>
            <a:r>
              <a:rPr lang="hr-HR" sz="1200" dirty="0">
                <a:solidFill>
                  <a:schemeClr val="accent5">
                    <a:lumMod val="75000"/>
                  </a:schemeClr>
                </a:solidFill>
              </a:rPr>
              <a:t> je besplatan za roditelje, a sredstva za provedbu programa </a:t>
            </a:r>
            <a:r>
              <a:rPr lang="hr-HR" sz="1200" dirty="0" smtClean="0">
                <a:solidFill>
                  <a:schemeClr val="accent5">
                    <a:lumMod val="75000"/>
                  </a:schemeClr>
                </a:solidFill>
              </a:rPr>
              <a:t>osiguravaju </a:t>
            </a:r>
            <a:r>
              <a:rPr lang="hr-HR" sz="1200" dirty="0">
                <a:solidFill>
                  <a:schemeClr val="accent5">
                    <a:lumMod val="75000"/>
                  </a:schemeClr>
                </a:solidFill>
              </a:rPr>
              <a:t>se iz državnog proračuna i iz proračuna jedinica lokalne i područne (regionalne) samouprave</a:t>
            </a:r>
            <a:r>
              <a:rPr lang="hr-HR" sz="1200" dirty="0" smtClean="0">
                <a:solidFill>
                  <a:schemeClr val="accent5">
                    <a:lumMod val="75000"/>
                  </a:schemeClr>
                </a:solidFill>
              </a:rPr>
              <a:t>. Spomenuta aktivnost također obuhvaća </a:t>
            </a:r>
            <a:r>
              <a:rPr lang="hr-HR" sz="1200" dirty="0">
                <a:solidFill>
                  <a:schemeClr val="accent5">
                    <a:lumMod val="75000"/>
                  </a:schemeClr>
                </a:solidFill>
              </a:rPr>
              <a:t>rashode za zaposlene, materijalne i financijske rashode te rashode za nabavu proizvedene materijalne imovine</a:t>
            </a:r>
            <a:endParaRPr lang="hr-HR" sz="1200" dirty="0" smtClean="0">
              <a:solidFill>
                <a:schemeClr val="accent5">
                  <a:lumMod val="75000"/>
                </a:schemeClr>
              </a:solidFill>
            </a:endParaRPr>
          </a:p>
          <a:p>
            <a:pPr marL="0" indent="0" algn="just">
              <a:buNone/>
            </a:pPr>
            <a:endParaRPr lang="hr-HR" sz="1400" dirty="0" smtClean="0">
              <a:solidFill>
                <a:schemeClr val="accent5">
                  <a:lumMod val="75000"/>
                </a:schemeClr>
              </a:solidFill>
            </a:endParaRPr>
          </a:p>
        </p:txBody>
      </p:sp>
      <p:graphicFrame>
        <p:nvGraphicFramePr>
          <p:cNvPr id="5" name="Grafikon 4"/>
          <p:cNvGraphicFramePr>
            <a:graphicFrameLocks/>
          </p:cNvGraphicFramePr>
          <p:nvPr>
            <p:extLst>
              <p:ext uri="{D42A27DB-BD31-4B8C-83A1-F6EECF244321}">
                <p14:modId xmlns:p14="http://schemas.microsoft.com/office/powerpoint/2010/main" val="1667447106"/>
              </p:ext>
            </p:extLst>
          </p:nvPr>
        </p:nvGraphicFramePr>
        <p:xfrm>
          <a:off x="6490049" y="949234"/>
          <a:ext cx="5390209" cy="3750585"/>
        </p:xfrm>
        <a:graphic>
          <a:graphicData uri="http://schemas.openxmlformats.org/drawingml/2006/chart">
            <c:chart xmlns:c="http://schemas.openxmlformats.org/drawingml/2006/chart" xmlns:r="http://schemas.openxmlformats.org/officeDocument/2006/relationships" r:id="rId2"/>
          </a:graphicData>
        </a:graphic>
      </p:graphicFrame>
      <p:sp>
        <p:nvSpPr>
          <p:cNvPr id="6" name="Rezervirano mjesto sadržaja 7"/>
          <p:cNvSpPr>
            <a:spLocks noGrp="1"/>
          </p:cNvSpPr>
          <p:nvPr>
            <p:ph sz="quarter" idx="4"/>
          </p:nvPr>
        </p:nvSpPr>
        <p:spPr>
          <a:xfrm>
            <a:off x="6289752" y="5007429"/>
            <a:ext cx="5590507" cy="1599710"/>
          </a:xfrm>
        </p:spPr>
        <p:txBody>
          <a:bodyPr>
            <a:noAutofit/>
          </a:bodyPr>
          <a:lstStyle/>
          <a:p>
            <a:pPr lvl="1" algn="just">
              <a:buFont typeface="Wingdings" panose="05000000000000000000" pitchFamily="2" charset="2"/>
              <a:buChar char="v"/>
            </a:pPr>
            <a:r>
              <a:rPr lang="hr-HR" sz="1200" dirty="0" smtClean="0">
                <a:solidFill>
                  <a:schemeClr val="accent5">
                    <a:lumMod val="75000"/>
                  </a:schemeClr>
                </a:solidFill>
              </a:rPr>
              <a:t>Sufinanciranje </a:t>
            </a:r>
            <a:r>
              <a:rPr lang="hr-HR" sz="1200" i="1" u="sng" dirty="0" smtClean="0">
                <a:solidFill>
                  <a:schemeClr val="accent5">
                    <a:lumMod val="75000"/>
                  </a:schemeClr>
                </a:solidFill>
              </a:rPr>
              <a:t>Programa za djecu s teškoćama u razvoju </a:t>
            </a:r>
            <a:r>
              <a:rPr lang="hr-HR" sz="1200" dirty="0" smtClean="0">
                <a:solidFill>
                  <a:schemeClr val="accent5">
                    <a:lumMod val="75000"/>
                  </a:schemeClr>
                </a:solidFill>
              </a:rPr>
              <a:t>(5.000,00 €) - </a:t>
            </a:r>
            <a:r>
              <a:rPr lang="hr-HR" sz="1200" dirty="0">
                <a:solidFill>
                  <a:schemeClr val="accent5">
                    <a:lumMod val="75000"/>
                  </a:schemeClr>
                </a:solidFill>
              </a:rPr>
              <a:t>d</a:t>
            </a:r>
            <a:r>
              <a:rPr lang="hr-HR" sz="1200" dirty="0" smtClean="0">
                <a:solidFill>
                  <a:schemeClr val="accent5">
                    <a:lumMod val="75000"/>
                  </a:schemeClr>
                </a:solidFill>
              </a:rPr>
              <a:t>jeca </a:t>
            </a:r>
            <a:r>
              <a:rPr lang="hr-HR" sz="1200" dirty="0">
                <a:solidFill>
                  <a:schemeClr val="accent5">
                    <a:lumMod val="75000"/>
                  </a:schemeClr>
                </a:solidFill>
              </a:rPr>
              <a:t>s teškoćama uključuju se u redoviti ili program javnih potreba predškolskog odgoja i obrazovanja</a:t>
            </a:r>
            <a:r>
              <a:rPr lang="hr-HR" sz="1200" dirty="0" smtClean="0">
                <a:solidFill>
                  <a:schemeClr val="accent5">
                    <a:lumMod val="75000"/>
                  </a:schemeClr>
                </a:solidFill>
              </a:rPr>
              <a:t>. Prilagođen je i osmišljen kako bi podržao njihov individualni razvoj, fokusirajući se na njihove specifične potrebe i interese. Spomenuta aktivnost obuhvaća materijalne rashode potrebne za njegovu provedbu.</a:t>
            </a:r>
            <a:endParaRPr lang="hr-HR" sz="1400" dirty="0">
              <a:solidFill>
                <a:schemeClr val="accent5">
                  <a:lumMod val="75000"/>
                </a:schemeClr>
              </a:solidFill>
            </a:endParaRPr>
          </a:p>
          <a:p>
            <a:pPr algn="just"/>
            <a:endParaRPr lang="hr-HR" sz="1400" dirty="0" smtClean="0">
              <a:solidFill>
                <a:schemeClr val="accent5">
                  <a:lumMod val="75000"/>
                </a:schemeClr>
              </a:solidFill>
            </a:endParaRPr>
          </a:p>
        </p:txBody>
      </p:sp>
    </p:spTree>
    <p:extLst>
      <p:ext uri="{BB962C8B-B14F-4D97-AF65-F5344CB8AC3E}">
        <p14:creationId xmlns:p14="http://schemas.microsoft.com/office/powerpoint/2010/main" val="3362715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279351" y="835743"/>
            <a:ext cx="5590507" cy="5692878"/>
          </a:xfrm>
        </p:spPr>
        <p:txBody>
          <a:bodyPr>
            <a:noAutofit/>
          </a:bodyPr>
          <a:lstStyle/>
          <a:p>
            <a:pPr algn="just"/>
            <a:r>
              <a:rPr lang="hr-HR" sz="1400" dirty="0" smtClean="0">
                <a:solidFill>
                  <a:schemeClr val="accent5">
                    <a:lumMod val="75000"/>
                  </a:schemeClr>
                </a:solidFill>
              </a:rPr>
              <a:t>Udio od 14,7% proračuna Grada Nova Gradiška za 2025. godinu ima </a:t>
            </a:r>
            <a:r>
              <a:rPr lang="hr-HR" sz="1400" b="1" dirty="0" smtClean="0">
                <a:solidFill>
                  <a:schemeClr val="accent5">
                    <a:lumMod val="75000"/>
                  </a:schemeClr>
                </a:solidFill>
              </a:rPr>
              <a:t>Program Javna uprava i administracija </a:t>
            </a:r>
            <a:r>
              <a:rPr lang="hr-HR" sz="1400" dirty="0" smtClean="0">
                <a:solidFill>
                  <a:schemeClr val="accent5">
                    <a:lumMod val="75000"/>
                  </a:schemeClr>
                </a:solidFill>
              </a:rPr>
              <a:t>kojeg provodi Grad Nova Gradiška ukupno planiranog </a:t>
            </a:r>
            <a:r>
              <a:rPr lang="hr-HR" sz="1400" dirty="0">
                <a:solidFill>
                  <a:schemeClr val="accent5">
                    <a:lumMod val="75000"/>
                  </a:schemeClr>
                </a:solidFill>
              </a:rPr>
              <a:t>iznosa od </a:t>
            </a:r>
            <a:r>
              <a:rPr lang="hr-HR" sz="1400" dirty="0" smtClean="0">
                <a:solidFill>
                  <a:schemeClr val="accent5">
                    <a:lumMod val="75000"/>
                  </a:schemeClr>
                </a:solidFill>
              </a:rPr>
              <a:t>2.948.245,97 € i to prema slijedećim upravnim odjelima Grada:</a:t>
            </a:r>
          </a:p>
          <a:p>
            <a:pPr lvl="1" algn="just">
              <a:buFont typeface="Wingdings" panose="05000000000000000000" pitchFamily="2" charset="2"/>
              <a:buChar char="v"/>
            </a:pPr>
            <a:r>
              <a:rPr lang="hr-HR" sz="1200" dirty="0" smtClean="0">
                <a:solidFill>
                  <a:schemeClr val="accent5">
                    <a:lumMod val="75000"/>
                  </a:schemeClr>
                </a:solidFill>
              </a:rPr>
              <a:t>Stručna služba Grada 2.118.665,97 €, a obuhvaća aktivnosti administrativnog, tehničkog i stručnog osoblja, tekuću pričuvu proračuna, manifestacije grada i međunarodnu suradnju, Gradsku blagajnu, informatizaciju uprave i ostale opreme, javne radove te projekt „Zaželi, podrži, pomozi”. </a:t>
            </a:r>
          </a:p>
          <a:p>
            <a:pPr lvl="1" algn="just">
              <a:buFont typeface="Wingdings" panose="05000000000000000000" pitchFamily="2" charset="2"/>
              <a:buChar char="v"/>
            </a:pPr>
            <a:r>
              <a:rPr lang="hr-HR" sz="1200" dirty="0" smtClean="0">
                <a:solidFill>
                  <a:schemeClr val="accent5">
                    <a:lumMod val="75000"/>
                  </a:schemeClr>
                </a:solidFill>
              </a:rPr>
              <a:t>Upravni odjel za financije 217.860,00 €, a  obuhvaća rashode za provedbu aktivnosti administrativnog, tehničkog i stručnog osoblja te</a:t>
            </a:r>
          </a:p>
          <a:p>
            <a:pPr lvl="1" algn="just">
              <a:buFont typeface="Wingdings" panose="05000000000000000000" pitchFamily="2" charset="2"/>
              <a:buChar char="v"/>
            </a:pPr>
            <a:r>
              <a:rPr lang="hr-HR" sz="1200" dirty="0" smtClean="0">
                <a:solidFill>
                  <a:schemeClr val="accent5">
                    <a:lumMod val="75000"/>
                  </a:schemeClr>
                </a:solidFill>
              </a:rPr>
              <a:t>Upravni odjel za komunalne djelatnosti 611.720,00 € </a:t>
            </a:r>
            <a:r>
              <a:rPr lang="hr-HR" sz="1200" dirty="0">
                <a:solidFill>
                  <a:schemeClr val="accent5">
                    <a:lumMod val="75000"/>
                  </a:schemeClr>
                </a:solidFill>
              </a:rPr>
              <a:t>također obuhvaća rashode za provedbu aktivnosti administrativnog, tehničkog i stručnog </a:t>
            </a:r>
            <a:r>
              <a:rPr lang="hr-HR" sz="1200" dirty="0" smtClean="0">
                <a:solidFill>
                  <a:schemeClr val="accent5">
                    <a:lumMod val="75000"/>
                  </a:schemeClr>
                </a:solidFill>
              </a:rPr>
              <a:t>osoblja.</a:t>
            </a:r>
          </a:p>
          <a:p>
            <a:pPr marL="457200" lvl="1" indent="0" algn="just">
              <a:buNone/>
            </a:pPr>
            <a:endParaRPr lang="hr-HR" sz="1200" dirty="0" smtClean="0">
              <a:solidFill>
                <a:schemeClr val="accent5">
                  <a:lumMod val="75000"/>
                </a:schemeClr>
              </a:solidFill>
            </a:endParaRPr>
          </a:p>
          <a:p>
            <a:pPr algn="just"/>
            <a:r>
              <a:rPr lang="hr-HR" sz="1400" dirty="0" smtClean="0">
                <a:solidFill>
                  <a:schemeClr val="accent5">
                    <a:lumMod val="75000"/>
                  </a:schemeClr>
                </a:solidFill>
              </a:rPr>
              <a:t>Program </a:t>
            </a:r>
            <a:r>
              <a:rPr lang="hr-HR" sz="1400" b="1" dirty="0" smtClean="0">
                <a:solidFill>
                  <a:schemeClr val="accent5">
                    <a:lumMod val="75000"/>
                  </a:schemeClr>
                </a:solidFill>
              </a:rPr>
              <a:t>Promicanje kulture </a:t>
            </a:r>
            <a:r>
              <a:rPr lang="hr-HR" sz="1400" dirty="0" smtClean="0">
                <a:solidFill>
                  <a:schemeClr val="accent5">
                    <a:lumMod val="75000"/>
                  </a:schemeClr>
                </a:solidFill>
              </a:rPr>
              <a:t>ima udio od 7,6% ukupnog proračuna Grada Nova Gradiška za 2025. godinu što ukupno iznosi 1.530.835,00 €, a obuhvaća aktivnosti redovne djelatnosti Gradske knjižnice Nova Gradiška, Gradskog muzeja Nova Gradiška te Doma kulture Nova Gradiška koje sadrže rashode za zaposlene, materijalne rashode te rashode za nabavu nefinancijske imovine.</a:t>
            </a:r>
          </a:p>
          <a:p>
            <a:pPr marL="0" indent="0" algn="just">
              <a:buNone/>
            </a:pPr>
            <a:endParaRPr lang="hr-HR" sz="1400" dirty="0" smtClean="0">
              <a:solidFill>
                <a:schemeClr val="accent5">
                  <a:lumMod val="75000"/>
                </a:schemeClr>
              </a:solidFill>
            </a:endParaRPr>
          </a:p>
        </p:txBody>
      </p:sp>
      <p:graphicFrame>
        <p:nvGraphicFramePr>
          <p:cNvPr id="7" name="Grafikon 6"/>
          <p:cNvGraphicFramePr>
            <a:graphicFrameLocks/>
          </p:cNvGraphicFramePr>
          <p:nvPr>
            <p:extLst>
              <p:ext uri="{D42A27DB-BD31-4B8C-83A1-F6EECF244321}">
                <p14:modId xmlns:p14="http://schemas.microsoft.com/office/powerpoint/2010/main" val="2111852525"/>
              </p:ext>
            </p:extLst>
          </p:nvPr>
        </p:nvGraphicFramePr>
        <p:xfrm>
          <a:off x="6799005" y="938982"/>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kon 8"/>
          <p:cNvGraphicFramePr>
            <a:graphicFrameLocks/>
          </p:cNvGraphicFramePr>
          <p:nvPr>
            <p:extLst>
              <p:ext uri="{D42A27DB-BD31-4B8C-83A1-F6EECF244321}">
                <p14:modId xmlns:p14="http://schemas.microsoft.com/office/powerpoint/2010/main" val="3170675837"/>
              </p:ext>
            </p:extLst>
          </p:nvPr>
        </p:nvGraphicFramePr>
        <p:xfrm>
          <a:off x="6371303" y="3795253"/>
          <a:ext cx="5486400" cy="27333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188258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68826" y="835743"/>
            <a:ext cx="6168537" cy="5692878"/>
          </a:xfrm>
        </p:spPr>
        <p:txBody>
          <a:bodyPr>
            <a:noAutofit/>
          </a:bodyPr>
          <a:lstStyle/>
          <a:p>
            <a:pPr algn="just"/>
            <a:r>
              <a:rPr lang="hr-HR" sz="1300" dirty="0" smtClean="0">
                <a:solidFill>
                  <a:schemeClr val="accent5">
                    <a:lumMod val="75000"/>
                  </a:schemeClr>
                </a:solidFill>
              </a:rPr>
              <a:t>Udio od 7,6% proračuna Grada Nova Gradiška za 2025. godinu ima program </a:t>
            </a:r>
            <a:r>
              <a:rPr lang="hr-HR" sz="1300" b="1" dirty="0" smtClean="0">
                <a:solidFill>
                  <a:schemeClr val="accent5">
                    <a:lumMod val="75000"/>
                  </a:schemeClr>
                </a:solidFill>
              </a:rPr>
              <a:t>Održavanje komunalne infrastrukture </a:t>
            </a:r>
            <a:r>
              <a:rPr lang="hr-HR" sz="1300" dirty="0" smtClean="0">
                <a:solidFill>
                  <a:schemeClr val="accent5">
                    <a:lumMod val="75000"/>
                  </a:schemeClr>
                </a:solidFill>
              </a:rPr>
              <a:t>kojeg provodi Upravni odjel za komunalne djelatnosti Grada ukupno planiranog </a:t>
            </a:r>
            <a:r>
              <a:rPr lang="hr-HR" sz="1300" dirty="0">
                <a:solidFill>
                  <a:schemeClr val="accent5">
                    <a:lumMod val="75000"/>
                  </a:schemeClr>
                </a:solidFill>
              </a:rPr>
              <a:t>iznosa od </a:t>
            </a:r>
            <a:r>
              <a:rPr lang="hr-HR" sz="1300" dirty="0" smtClean="0">
                <a:solidFill>
                  <a:schemeClr val="accent5">
                    <a:lumMod val="75000"/>
                  </a:schemeClr>
                </a:solidFill>
              </a:rPr>
              <a:t>1.520.128,00 € osiguranih iz naplate komunalne naknade, a obuhvaća slijedeće aktivnosti:</a:t>
            </a:r>
          </a:p>
          <a:p>
            <a:pPr lvl="1" algn="just">
              <a:buFont typeface="Wingdings" panose="05000000000000000000" pitchFamily="2" charset="2"/>
              <a:buChar char="v"/>
            </a:pPr>
            <a:r>
              <a:rPr lang="hr-HR" sz="1200" i="1" u="sng" dirty="0" smtClean="0">
                <a:solidFill>
                  <a:schemeClr val="accent5">
                    <a:lumMod val="75000"/>
                  </a:schemeClr>
                </a:solidFill>
              </a:rPr>
              <a:t>Javna rasvjeta </a:t>
            </a:r>
            <a:r>
              <a:rPr lang="hr-HR" sz="1200" dirty="0" smtClean="0">
                <a:solidFill>
                  <a:schemeClr val="accent5">
                    <a:lumMod val="75000"/>
                  </a:schemeClr>
                </a:solidFill>
              </a:rPr>
              <a:t>(300.000,00 €) i to za redovito održavanje, nabavu prigodne rasvjete, troškove energetske usluge te trošak energije;</a:t>
            </a:r>
          </a:p>
          <a:p>
            <a:pPr lvl="1" algn="just">
              <a:buFont typeface="Wingdings" panose="05000000000000000000" pitchFamily="2" charset="2"/>
              <a:buChar char="v"/>
            </a:pPr>
            <a:r>
              <a:rPr lang="hr-HR" sz="1200" i="1" u="sng" dirty="0" smtClean="0">
                <a:solidFill>
                  <a:schemeClr val="accent5">
                    <a:lumMod val="75000"/>
                  </a:schemeClr>
                </a:solidFill>
              </a:rPr>
              <a:t>Održavanje nerazvrstanih cesta i javnih površina </a:t>
            </a:r>
            <a:r>
              <a:rPr lang="hr-HR" sz="1200" dirty="0" smtClean="0">
                <a:solidFill>
                  <a:schemeClr val="accent5">
                    <a:lumMod val="75000"/>
                  </a:schemeClr>
                </a:solidFill>
              </a:rPr>
              <a:t>(1.220.128,00 €) i to za redovno, pojačano ili izvanredno održavanje nerazvrstanih cesta, javnih zelenih površina, građevina, uređaja i predmeta javne namjene, groblja, čistoće javnih površina te odvodnje oborinskih voda.</a:t>
            </a:r>
          </a:p>
          <a:p>
            <a:pPr algn="just"/>
            <a:r>
              <a:rPr lang="hr-HR" sz="1300" dirty="0" smtClean="0">
                <a:solidFill>
                  <a:schemeClr val="accent5">
                    <a:lumMod val="75000"/>
                  </a:schemeClr>
                </a:solidFill>
              </a:rPr>
              <a:t>Program </a:t>
            </a:r>
            <a:r>
              <a:rPr lang="hr-HR" sz="1300" b="1" dirty="0" smtClean="0">
                <a:solidFill>
                  <a:schemeClr val="accent5">
                    <a:lumMod val="75000"/>
                  </a:schemeClr>
                </a:solidFill>
              </a:rPr>
              <a:t>Organiziranje i provođenje zaštite i spašavanja </a:t>
            </a:r>
            <a:r>
              <a:rPr lang="hr-HR" sz="1300" dirty="0" smtClean="0">
                <a:solidFill>
                  <a:schemeClr val="accent5">
                    <a:lumMod val="75000"/>
                  </a:schemeClr>
                </a:solidFill>
              </a:rPr>
              <a:t>ima udio od 4,6% ukupnog proračuna Grada Nova Gradiška za 2025. godinu što ukupno iznosi 101.293,50 €, a obuhvaća:</a:t>
            </a:r>
          </a:p>
          <a:p>
            <a:pPr lvl="1" algn="just">
              <a:buFont typeface="Wingdings" panose="05000000000000000000" pitchFamily="2" charset="2"/>
              <a:buChar char="v"/>
            </a:pPr>
            <a:r>
              <a:rPr lang="hr-HR" sz="1200" dirty="0" smtClean="0">
                <a:solidFill>
                  <a:schemeClr val="accent5">
                    <a:lumMod val="75000"/>
                  </a:schemeClr>
                </a:solidFill>
              </a:rPr>
              <a:t>Aktivnost: Vatrogasna zajednica grada (DVD Nova Gradiška i DVD </a:t>
            </a:r>
            <a:r>
              <a:rPr lang="hr-HR" sz="1200" dirty="0" err="1" smtClean="0">
                <a:solidFill>
                  <a:schemeClr val="accent5">
                    <a:lumMod val="75000"/>
                  </a:schemeClr>
                </a:solidFill>
              </a:rPr>
              <a:t>Ljupina</a:t>
            </a:r>
            <a:r>
              <a:rPr lang="hr-HR" sz="1200" dirty="0" smtClean="0">
                <a:solidFill>
                  <a:schemeClr val="accent5">
                    <a:lumMod val="75000"/>
                  </a:schemeClr>
                </a:solidFill>
              </a:rPr>
              <a:t>) – temeljem Zakona o vatrogastvu financira se redovna djelatnost DVD-a</a:t>
            </a:r>
          </a:p>
          <a:p>
            <a:pPr lvl="1" algn="just">
              <a:buFont typeface="Wingdings" panose="05000000000000000000" pitchFamily="2" charset="2"/>
              <a:buChar char="v"/>
            </a:pPr>
            <a:r>
              <a:rPr lang="hr-HR" sz="1200" dirty="0" smtClean="0">
                <a:solidFill>
                  <a:schemeClr val="accent5">
                    <a:lumMod val="75000"/>
                  </a:schemeClr>
                </a:solidFill>
              </a:rPr>
              <a:t>Kapitalni projekt: Obnova voznog parka i uređenje objekata – donacija iz proračuna Vatrogasnoj zajednici </a:t>
            </a:r>
          </a:p>
          <a:p>
            <a:pPr lvl="1" algn="just">
              <a:buFont typeface="Wingdings" panose="05000000000000000000" pitchFamily="2" charset="2"/>
              <a:buChar char="v"/>
            </a:pPr>
            <a:r>
              <a:rPr lang="hr-HR" sz="1200" dirty="0" smtClean="0">
                <a:solidFill>
                  <a:schemeClr val="accent5">
                    <a:lumMod val="75000"/>
                  </a:schemeClr>
                </a:solidFill>
              </a:rPr>
              <a:t>Aktivnost Civilna zaštita – pružanje pomoći građanima u izvanrednim situacijama i u slučaju proglašenja elementarne nepogode</a:t>
            </a:r>
          </a:p>
          <a:p>
            <a:pPr lvl="1" algn="just">
              <a:buFont typeface="Wingdings" panose="05000000000000000000" pitchFamily="2" charset="2"/>
              <a:buChar char="v"/>
            </a:pPr>
            <a:r>
              <a:rPr lang="hr-HR" sz="1200" dirty="0" smtClean="0">
                <a:solidFill>
                  <a:schemeClr val="accent5">
                    <a:lumMod val="75000"/>
                  </a:schemeClr>
                </a:solidFill>
              </a:rPr>
              <a:t>Kapitalni projekt Dokumenti civilne zaštite – strateški i planski dokumenti civilne zaštite grada</a:t>
            </a:r>
          </a:p>
          <a:p>
            <a:pPr lvl="1" algn="just">
              <a:buFont typeface="Wingdings" panose="05000000000000000000" pitchFamily="2" charset="2"/>
              <a:buChar char="v"/>
            </a:pPr>
            <a:r>
              <a:rPr lang="hr-HR" sz="1200" dirty="0" smtClean="0">
                <a:solidFill>
                  <a:schemeClr val="accent5">
                    <a:lumMod val="75000"/>
                  </a:schemeClr>
                </a:solidFill>
              </a:rPr>
              <a:t>Aktivnost Sufinanciranje Gorske službe spašavanja</a:t>
            </a:r>
          </a:p>
          <a:p>
            <a:pPr lvl="1" algn="just">
              <a:buFont typeface="Wingdings" panose="05000000000000000000" pitchFamily="2" charset="2"/>
              <a:buChar char="v"/>
            </a:pPr>
            <a:r>
              <a:rPr lang="hr-HR" sz="1200" dirty="0" smtClean="0">
                <a:solidFill>
                  <a:schemeClr val="accent5">
                    <a:lumMod val="75000"/>
                  </a:schemeClr>
                </a:solidFill>
              </a:rPr>
              <a:t>Kapitalni projekt Unutarnje uređenje Policijske postaje Nova Gradiška</a:t>
            </a: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6" name="Grafikon 5"/>
          <p:cNvGraphicFramePr>
            <a:graphicFrameLocks/>
          </p:cNvGraphicFramePr>
          <p:nvPr>
            <p:extLst>
              <p:ext uri="{D42A27DB-BD31-4B8C-83A1-F6EECF244321}">
                <p14:modId xmlns:p14="http://schemas.microsoft.com/office/powerpoint/2010/main" val="2621017611"/>
              </p:ext>
            </p:extLst>
          </p:nvPr>
        </p:nvGraphicFramePr>
        <p:xfrm>
          <a:off x="6289752" y="923232"/>
          <a:ext cx="5800725" cy="23764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afikon 10"/>
          <p:cNvGraphicFramePr>
            <a:graphicFrameLocks/>
          </p:cNvGraphicFramePr>
          <p:nvPr>
            <p:extLst>
              <p:ext uri="{D42A27DB-BD31-4B8C-83A1-F6EECF244321}">
                <p14:modId xmlns:p14="http://schemas.microsoft.com/office/powerpoint/2010/main" val="2135200688"/>
              </p:ext>
            </p:extLst>
          </p:nvPr>
        </p:nvGraphicFramePr>
        <p:xfrm>
          <a:off x="6237364" y="3428233"/>
          <a:ext cx="5905500" cy="31003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667840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66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68826" y="835743"/>
            <a:ext cx="6499122" cy="5692878"/>
          </a:xfrm>
        </p:spPr>
        <p:txBody>
          <a:bodyPr>
            <a:noAutofit/>
          </a:bodyPr>
          <a:lstStyle/>
          <a:p>
            <a:pPr algn="just"/>
            <a:r>
              <a:rPr lang="hr-HR" sz="1300" dirty="0" smtClean="0">
                <a:solidFill>
                  <a:schemeClr val="accent5">
                    <a:lumMod val="75000"/>
                  </a:schemeClr>
                </a:solidFill>
              </a:rPr>
              <a:t>Udio od 2,3% proračuna Grada Nova Gradiška za 2025. godinu ima program </a:t>
            </a:r>
            <a:r>
              <a:rPr lang="hr-HR" sz="1300" b="1" dirty="0" smtClean="0">
                <a:solidFill>
                  <a:schemeClr val="accent5">
                    <a:lumMod val="75000"/>
                  </a:schemeClr>
                </a:solidFill>
              </a:rPr>
              <a:t>Poticanje razvoja turizma </a:t>
            </a:r>
            <a:r>
              <a:rPr lang="hr-HR" sz="1300" dirty="0" smtClean="0">
                <a:solidFill>
                  <a:schemeClr val="accent5">
                    <a:lumMod val="75000"/>
                  </a:schemeClr>
                </a:solidFill>
              </a:rPr>
              <a:t>kojeg provode Stručna služba Grada i  Upravni odjel za komunalne djelatnosti Grada  ukupno planiranog </a:t>
            </a:r>
            <a:r>
              <a:rPr lang="hr-HR" sz="1300" dirty="0">
                <a:solidFill>
                  <a:schemeClr val="accent5">
                    <a:lumMod val="75000"/>
                  </a:schemeClr>
                </a:solidFill>
              </a:rPr>
              <a:t>iznosa od </a:t>
            </a:r>
            <a:r>
              <a:rPr lang="hr-HR" sz="1300" dirty="0" smtClean="0">
                <a:solidFill>
                  <a:schemeClr val="accent5">
                    <a:lumMod val="75000"/>
                  </a:schemeClr>
                </a:solidFill>
              </a:rPr>
              <a:t>459.772,20 €, a obuhvaća slijedeće aktivnosti:</a:t>
            </a:r>
          </a:p>
          <a:p>
            <a:pPr lvl="1" algn="just">
              <a:buFont typeface="Wingdings" panose="05000000000000000000" pitchFamily="2" charset="2"/>
              <a:buChar char="v"/>
            </a:pPr>
            <a:r>
              <a:rPr lang="hr-HR" sz="1200" i="1" u="sng" dirty="0" smtClean="0">
                <a:solidFill>
                  <a:schemeClr val="accent5">
                    <a:lumMod val="75000"/>
                  </a:schemeClr>
                </a:solidFill>
              </a:rPr>
              <a:t>Osnovna djelatnost Turističke zajednice</a:t>
            </a:r>
            <a:r>
              <a:rPr lang="hr-HR" sz="1200" dirty="0" smtClean="0">
                <a:solidFill>
                  <a:schemeClr val="accent5">
                    <a:lumMod val="75000"/>
                  </a:schemeClr>
                </a:solidFill>
              </a:rPr>
              <a:t>(345.945,20 €) – sukladno Zakonu o turističkim zajednicama sufinanciranje redovne djelatnosti Turističke zajednice te brojnih programskih aktivnosti poput In memoriam Ivo </a:t>
            </a:r>
            <a:r>
              <a:rPr lang="hr-HR" sz="1200" dirty="0" err="1" smtClean="0">
                <a:solidFill>
                  <a:schemeClr val="accent5">
                    <a:lumMod val="75000"/>
                  </a:schemeClr>
                </a:solidFill>
              </a:rPr>
              <a:t>Petranović</a:t>
            </a:r>
            <a:r>
              <a:rPr lang="hr-HR" sz="1200" dirty="0" smtClean="0">
                <a:solidFill>
                  <a:schemeClr val="accent5">
                    <a:lumMod val="75000"/>
                  </a:schemeClr>
                </a:solidFill>
              </a:rPr>
              <a:t>, Ritam parka, Moto susreti, In memoriam </a:t>
            </a:r>
            <a:r>
              <a:rPr lang="hr-HR" sz="1200" dirty="0" err="1" smtClean="0">
                <a:solidFill>
                  <a:schemeClr val="accent5">
                    <a:lumMod val="75000"/>
                  </a:schemeClr>
                </a:solidFill>
              </a:rPr>
              <a:t>Toše</a:t>
            </a:r>
            <a:r>
              <a:rPr lang="hr-HR" sz="1200" dirty="0" smtClean="0">
                <a:solidFill>
                  <a:schemeClr val="accent5">
                    <a:lumMod val="75000"/>
                  </a:schemeClr>
                </a:solidFill>
              </a:rPr>
              <a:t> </a:t>
            </a:r>
            <a:r>
              <a:rPr lang="hr-HR" sz="1200" dirty="0" err="1" smtClean="0">
                <a:solidFill>
                  <a:schemeClr val="accent5">
                    <a:lumMod val="75000"/>
                  </a:schemeClr>
                </a:solidFill>
              </a:rPr>
              <a:t>Proeski</a:t>
            </a:r>
            <a:r>
              <a:rPr lang="hr-HR" sz="1200" dirty="0" smtClean="0">
                <a:solidFill>
                  <a:schemeClr val="accent5">
                    <a:lumMod val="75000"/>
                  </a:schemeClr>
                </a:solidFill>
              </a:rPr>
              <a:t>, Novogradiško glazbeno ljeto, Advent u našem gradu i sl.</a:t>
            </a:r>
          </a:p>
          <a:p>
            <a:pPr lvl="1" algn="just">
              <a:buFont typeface="Wingdings" panose="05000000000000000000" pitchFamily="2" charset="2"/>
              <a:buChar char="v"/>
            </a:pPr>
            <a:r>
              <a:rPr lang="hr-HR" sz="1200" i="1" u="sng" dirty="0" smtClean="0">
                <a:solidFill>
                  <a:schemeClr val="accent5">
                    <a:lumMod val="75000"/>
                  </a:schemeClr>
                </a:solidFill>
              </a:rPr>
              <a:t>Sufinanciranje rada Slavonskog dućana</a:t>
            </a:r>
            <a:r>
              <a:rPr lang="hr-HR" sz="1200" dirty="0" smtClean="0">
                <a:solidFill>
                  <a:schemeClr val="accent5">
                    <a:lumMod val="75000"/>
                  </a:schemeClr>
                </a:solidFill>
              </a:rPr>
              <a:t>(10.000,00 €) – redovna djelatnost Slavonskog dućana;</a:t>
            </a:r>
          </a:p>
          <a:p>
            <a:pPr lvl="1" algn="just">
              <a:buFont typeface="Wingdings" panose="05000000000000000000" pitchFamily="2" charset="2"/>
              <a:buChar char="v"/>
            </a:pPr>
            <a:r>
              <a:rPr lang="hr-HR" sz="1200" u="sng" dirty="0" smtClean="0">
                <a:solidFill>
                  <a:schemeClr val="accent5">
                    <a:lumMod val="75000"/>
                  </a:schemeClr>
                </a:solidFill>
              </a:rPr>
              <a:t>Unapređenje turističke ponude </a:t>
            </a:r>
            <a:r>
              <a:rPr lang="hr-HR" sz="1200" dirty="0" smtClean="0">
                <a:solidFill>
                  <a:schemeClr val="accent5">
                    <a:lumMod val="75000"/>
                  </a:schemeClr>
                </a:solidFill>
              </a:rPr>
              <a:t>(63.827,00 €) – sufinanciranje mobilnog klizališta i </a:t>
            </a:r>
          </a:p>
          <a:p>
            <a:pPr lvl="1" algn="just">
              <a:buFont typeface="Wingdings" panose="05000000000000000000" pitchFamily="2" charset="2"/>
              <a:buChar char="v"/>
            </a:pPr>
            <a:r>
              <a:rPr lang="hr-HR" sz="1200" u="sng" dirty="0" smtClean="0">
                <a:solidFill>
                  <a:schemeClr val="accent5">
                    <a:lumMod val="75000"/>
                  </a:schemeClr>
                </a:solidFill>
              </a:rPr>
              <a:t>Sufinanciranje rada Gradskih bazena </a:t>
            </a:r>
            <a:r>
              <a:rPr lang="hr-HR" sz="1200" dirty="0" smtClean="0">
                <a:solidFill>
                  <a:schemeClr val="accent5">
                    <a:lumMod val="75000"/>
                  </a:schemeClr>
                </a:solidFill>
              </a:rPr>
              <a:t>(40.000,00 €).</a:t>
            </a:r>
          </a:p>
          <a:p>
            <a:pPr algn="just"/>
            <a:r>
              <a:rPr lang="hr-HR" sz="1300" dirty="0" smtClean="0">
                <a:solidFill>
                  <a:schemeClr val="accent5">
                    <a:lumMod val="75000"/>
                  </a:schemeClr>
                </a:solidFill>
              </a:rPr>
              <a:t>Program </a:t>
            </a:r>
            <a:r>
              <a:rPr lang="hr-HR" sz="1300" b="1" dirty="0" smtClean="0">
                <a:solidFill>
                  <a:schemeClr val="accent5">
                    <a:lumMod val="75000"/>
                  </a:schemeClr>
                </a:solidFill>
              </a:rPr>
              <a:t>Razvoj sporta </a:t>
            </a:r>
            <a:r>
              <a:rPr lang="hr-HR" sz="1300" dirty="0" smtClean="0">
                <a:solidFill>
                  <a:schemeClr val="accent5">
                    <a:lumMod val="75000"/>
                  </a:schemeClr>
                </a:solidFill>
              </a:rPr>
              <a:t>ima udio od 1,2% ukupnog proračuna Grada Nova Gradiška za 2025. godinu što ukupno iznosi 235.000,00 €, a obuhvaća aktivnost </a:t>
            </a:r>
            <a:r>
              <a:rPr lang="hr-HR" sz="1300" i="1" u="sng" dirty="0" smtClean="0">
                <a:solidFill>
                  <a:schemeClr val="accent5">
                    <a:lumMod val="75000"/>
                  </a:schemeClr>
                </a:solidFill>
              </a:rPr>
              <a:t>Javne potrebe u sportu </a:t>
            </a:r>
            <a:r>
              <a:rPr lang="hr-HR" sz="1300" dirty="0" smtClean="0">
                <a:solidFill>
                  <a:schemeClr val="accent5">
                    <a:lumMod val="75000"/>
                  </a:schemeClr>
                </a:solidFill>
              </a:rPr>
              <a:t>kojim se financiraju funkcionalni i administrativni program Zajednice sportova Nova Gradiška. </a:t>
            </a:r>
          </a:p>
          <a:p>
            <a:pPr algn="just"/>
            <a:r>
              <a:rPr lang="hr-HR" sz="1300" dirty="0" smtClean="0">
                <a:solidFill>
                  <a:schemeClr val="accent5">
                    <a:lumMod val="75000"/>
                  </a:schemeClr>
                </a:solidFill>
              </a:rPr>
              <a:t>Funkcionalni program obuhvaća aktivnosti poticanja i promicanja sporta (potpore sportskim udrugama prema kriterijima te sportske </a:t>
            </a:r>
            <a:r>
              <a:rPr lang="hr-HR" sz="1300" dirty="0">
                <a:solidFill>
                  <a:schemeClr val="accent5">
                    <a:lumMod val="75000"/>
                  </a:schemeClr>
                </a:solidFill>
              </a:rPr>
              <a:t>a</a:t>
            </a:r>
            <a:r>
              <a:rPr lang="hr-HR" sz="1300" dirty="0" smtClean="0">
                <a:solidFill>
                  <a:schemeClr val="accent5">
                    <a:lumMod val="75000"/>
                  </a:schemeClr>
                </a:solidFill>
              </a:rPr>
              <a:t>ktivnosti mladih), korištenje i održavanja sportskih građevina (nogometnih igrališta, sportskih dvorana i kuglane), posebni i zajednički programi (izbor sportaša godine, školovanje stručnih osoba, memorijalni turniri te suorganizacija zimske i ljetne malonogometne lige), sredstva pričuve te razni programi i namjene. Administrativni program obuhvaća plaće i ostale naknade za zaposlene te materijalne troškove Zajednice.</a:t>
            </a: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7" name="Grafikon 6"/>
          <p:cNvGraphicFramePr>
            <a:graphicFrameLocks/>
          </p:cNvGraphicFramePr>
          <p:nvPr>
            <p:extLst>
              <p:ext uri="{D42A27DB-BD31-4B8C-83A1-F6EECF244321}">
                <p14:modId xmlns:p14="http://schemas.microsoft.com/office/powerpoint/2010/main" val="2903219302"/>
              </p:ext>
            </p:extLst>
          </p:nvPr>
        </p:nvGraphicFramePr>
        <p:xfrm>
          <a:off x="6567948" y="835743"/>
          <a:ext cx="5529776" cy="2593257"/>
        </p:xfrm>
        <a:graphic>
          <a:graphicData uri="http://schemas.openxmlformats.org/drawingml/2006/chart">
            <c:chart xmlns:c="http://schemas.openxmlformats.org/drawingml/2006/chart" xmlns:r="http://schemas.openxmlformats.org/officeDocument/2006/relationships" r:id="rId2"/>
          </a:graphicData>
        </a:graphic>
      </p:graphicFrame>
      <p:pic>
        <p:nvPicPr>
          <p:cNvPr id="4" name="Slika 3" descr="Zaslonski isječc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2299" y="3790337"/>
            <a:ext cx="4431275" cy="2323265"/>
          </a:xfrm>
          <a:prstGeom prst="rect">
            <a:avLst/>
          </a:prstGeom>
        </p:spPr>
      </p:pic>
    </p:spTree>
    <p:extLst>
      <p:ext uri="{BB962C8B-B14F-4D97-AF65-F5344CB8AC3E}">
        <p14:creationId xmlns:p14="http://schemas.microsoft.com/office/powerpoint/2010/main" val="1490907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0" y="938981"/>
            <a:ext cx="6027174" cy="5692878"/>
          </a:xfrm>
        </p:spPr>
        <p:txBody>
          <a:bodyPr>
            <a:noAutofit/>
          </a:bodyPr>
          <a:lstStyle/>
          <a:p>
            <a:pPr algn="just"/>
            <a:r>
              <a:rPr lang="hr-HR" sz="1300" dirty="0" smtClean="0">
                <a:solidFill>
                  <a:schemeClr val="accent5">
                    <a:lumMod val="75000"/>
                  </a:schemeClr>
                </a:solidFill>
              </a:rPr>
              <a:t>Udio od 1,1% proračuna Grada Nova Gradiška za 2025. godinu ima program </a:t>
            </a:r>
            <a:r>
              <a:rPr lang="hr-HR" sz="1300" b="1" dirty="0" smtClean="0">
                <a:solidFill>
                  <a:schemeClr val="accent5">
                    <a:lumMod val="75000"/>
                  </a:schemeClr>
                </a:solidFill>
              </a:rPr>
              <a:t>Razvoj civilnog društva </a:t>
            </a:r>
            <a:r>
              <a:rPr lang="hr-HR" sz="1300" dirty="0" smtClean="0">
                <a:solidFill>
                  <a:schemeClr val="accent5">
                    <a:lumMod val="75000"/>
                  </a:schemeClr>
                </a:solidFill>
              </a:rPr>
              <a:t>kojeg provodi Stručna služba Grada ukupno planiranog </a:t>
            </a:r>
            <a:r>
              <a:rPr lang="hr-HR" sz="1300" dirty="0">
                <a:solidFill>
                  <a:schemeClr val="accent5">
                    <a:lumMod val="75000"/>
                  </a:schemeClr>
                </a:solidFill>
              </a:rPr>
              <a:t>iznosa od </a:t>
            </a:r>
            <a:r>
              <a:rPr lang="hr-HR" sz="1300" dirty="0" smtClean="0">
                <a:solidFill>
                  <a:schemeClr val="accent5">
                    <a:lumMod val="75000"/>
                  </a:schemeClr>
                </a:solidFill>
              </a:rPr>
              <a:t>226.025,00 €, a obuhvaća slijedeće aktivnosti/ kapitalne projekte:</a:t>
            </a:r>
          </a:p>
          <a:p>
            <a:pPr lvl="1" algn="just">
              <a:buFont typeface="Wingdings" panose="05000000000000000000" pitchFamily="2" charset="2"/>
              <a:buChar char="v"/>
            </a:pPr>
            <a:r>
              <a:rPr lang="hr-HR" sz="1200" i="1" u="sng" dirty="0" smtClean="0">
                <a:solidFill>
                  <a:schemeClr val="accent5">
                    <a:lumMod val="75000"/>
                  </a:schemeClr>
                </a:solidFill>
              </a:rPr>
              <a:t>Djelatnosti udruga proizašlih iz Domovinskog rata (19.714,00 €)</a:t>
            </a:r>
          </a:p>
          <a:p>
            <a:pPr lvl="1" algn="just">
              <a:buFont typeface="Wingdings" panose="05000000000000000000" pitchFamily="2" charset="2"/>
              <a:buChar char="v"/>
            </a:pPr>
            <a:r>
              <a:rPr lang="hr-HR" sz="1200" i="1" u="sng" dirty="0" smtClean="0">
                <a:solidFill>
                  <a:schemeClr val="accent5">
                    <a:lumMod val="75000"/>
                  </a:schemeClr>
                </a:solidFill>
              </a:rPr>
              <a:t>Djelatnosti tehničke kulture (33.563,00 €) </a:t>
            </a:r>
          </a:p>
          <a:p>
            <a:pPr lvl="1" algn="just">
              <a:buFont typeface="Wingdings" panose="05000000000000000000" pitchFamily="2" charset="2"/>
              <a:buChar char="v"/>
            </a:pPr>
            <a:r>
              <a:rPr lang="hr-HR" sz="1200" i="1" u="sng" dirty="0" smtClean="0">
                <a:solidFill>
                  <a:schemeClr val="accent5">
                    <a:lumMod val="75000"/>
                  </a:schemeClr>
                </a:solidFill>
              </a:rPr>
              <a:t>Djelatnosti udruga u kulturi (42.626,00 €) </a:t>
            </a:r>
          </a:p>
          <a:p>
            <a:pPr lvl="1" algn="just">
              <a:buFont typeface="Wingdings" panose="05000000000000000000" pitchFamily="2" charset="2"/>
              <a:buChar char="v"/>
            </a:pPr>
            <a:r>
              <a:rPr lang="hr-HR" sz="1200" i="1" u="sng" dirty="0" smtClean="0">
                <a:solidFill>
                  <a:schemeClr val="accent5">
                    <a:lumMod val="75000"/>
                  </a:schemeClr>
                </a:solidFill>
              </a:rPr>
              <a:t>Djelatnosti udruga u području zdravstvene skrbi i skrbi za obitelj i djecu (20.908,00 €) </a:t>
            </a:r>
          </a:p>
          <a:p>
            <a:pPr lvl="1" algn="just">
              <a:buFont typeface="Wingdings" panose="05000000000000000000" pitchFamily="2" charset="2"/>
              <a:buChar char="v"/>
            </a:pPr>
            <a:r>
              <a:rPr lang="hr-HR" sz="1200" i="1" u="sng" dirty="0" smtClean="0">
                <a:solidFill>
                  <a:schemeClr val="accent5">
                    <a:lumMod val="75000"/>
                  </a:schemeClr>
                </a:solidFill>
              </a:rPr>
              <a:t>Sufinanciranje rada socijalne samoposluge (3.716,00 €)</a:t>
            </a:r>
          </a:p>
          <a:p>
            <a:pPr lvl="1" algn="just">
              <a:buFont typeface="Wingdings" panose="05000000000000000000" pitchFamily="2" charset="2"/>
              <a:buChar char="v"/>
            </a:pPr>
            <a:r>
              <a:rPr lang="hr-HR" sz="1200" i="1" u="sng" dirty="0" smtClean="0">
                <a:solidFill>
                  <a:schemeClr val="accent5">
                    <a:lumMod val="75000"/>
                  </a:schemeClr>
                </a:solidFill>
              </a:rPr>
              <a:t>Grad Nova Gradiška – prijatelj djece (498,00 €) </a:t>
            </a:r>
          </a:p>
          <a:p>
            <a:pPr lvl="1" algn="just">
              <a:buFont typeface="Wingdings" panose="05000000000000000000" pitchFamily="2" charset="2"/>
              <a:buChar char="v"/>
            </a:pPr>
            <a:r>
              <a:rPr lang="hr-HR" sz="1200" i="1" u="sng" dirty="0" smtClean="0">
                <a:solidFill>
                  <a:schemeClr val="accent5">
                    <a:lumMod val="75000"/>
                  </a:schemeClr>
                </a:solidFill>
              </a:rPr>
              <a:t>Javno informiranje građana (25.000,00 €)</a:t>
            </a:r>
          </a:p>
          <a:p>
            <a:pPr lvl="1" algn="just">
              <a:buFont typeface="Wingdings" panose="05000000000000000000" pitchFamily="2" charset="2"/>
              <a:buChar char="v"/>
            </a:pPr>
            <a:r>
              <a:rPr lang="hr-HR" sz="1200" i="1" u="sng" dirty="0" smtClean="0">
                <a:solidFill>
                  <a:schemeClr val="accent5">
                    <a:lumMod val="75000"/>
                  </a:schemeClr>
                </a:solidFill>
              </a:rPr>
              <a:t>Kapitalni projekt: Izgradnja i dodatna ulaganja na kulturnim i sakralnim objektima (80.000,00 €)</a:t>
            </a:r>
          </a:p>
          <a:p>
            <a:pPr algn="just"/>
            <a:r>
              <a:rPr lang="hr-HR" sz="1300" dirty="0" smtClean="0">
                <a:solidFill>
                  <a:schemeClr val="accent5">
                    <a:lumMod val="75000"/>
                  </a:schemeClr>
                </a:solidFill>
              </a:rPr>
              <a:t>Temeljem osiguranih sredstava u proračunu kao i zakonskih i </a:t>
            </a:r>
            <a:r>
              <a:rPr lang="hr-HR" sz="1300" dirty="0" err="1" smtClean="0">
                <a:solidFill>
                  <a:schemeClr val="accent5">
                    <a:lumMod val="75000"/>
                  </a:schemeClr>
                </a:solidFill>
              </a:rPr>
              <a:t>podzakonskih</a:t>
            </a:r>
            <a:r>
              <a:rPr lang="hr-HR" sz="1300" dirty="0" smtClean="0">
                <a:solidFill>
                  <a:schemeClr val="accent5">
                    <a:lumMod val="75000"/>
                  </a:schemeClr>
                </a:solidFill>
              </a:rPr>
              <a:t> propisa, gradonačelnik svake godine raspisuje Javni poziv za financiranje programa/ projekata udruga kojim definira prioritetna područja i odgovarajuće kriterije za pružanje financijske potpore iz proračuna Grada Nova Gradiška. </a:t>
            </a:r>
          </a:p>
          <a:p>
            <a:pPr algn="just"/>
            <a:r>
              <a:rPr lang="hr-HR" sz="1300" dirty="0" smtClean="0">
                <a:solidFill>
                  <a:schemeClr val="accent5">
                    <a:lumMod val="75000"/>
                  </a:schemeClr>
                </a:solidFill>
              </a:rPr>
              <a:t>Javni poziv, kao i ostala potrebna dokumentacija objavljuje se na mrežnim stranicama Grada Nova Gradiška </a:t>
            </a:r>
            <a:r>
              <a:rPr lang="hr-HR" sz="1300" dirty="0" smtClean="0">
                <a:solidFill>
                  <a:schemeClr val="accent5">
                    <a:lumMod val="75000"/>
                  </a:schemeClr>
                </a:solidFill>
                <a:hlinkClick r:id="rId2"/>
              </a:rPr>
              <a:t>www.novagradiska.hr</a:t>
            </a:r>
            <a:r>
              <a:rPr lang="hr-HR" sz="1300" dirty="0" smtClean="0">
                <a:solidFill>
                  <a:schemeClr val="accent5">
                    <a:lumMod val="75000"/>
                  </a:schemeClr>
                </a:solidFill>
              </a:rPr>
              <a:t> .</a:t>
            </a: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6" name="Grafikon 5"/>
          <p:cNvGraphicFramePr>
            <a:graphicFrameLocks/>
          </p:cNvGraphicFramePr>
          <p:nvPr>
            <p:extLst>
              <p:ext uri="{D42A27DB-BD31-4B8C-83A1-F6EECF244321}">
                <p14:modId xmlns:p14="http://schemas.microsoft.com/office/powerpoint/2010/main" val="291329346"/>
              </p:ext>
            </p:extLst>
          </p:nvPr>
        </p:nvGraphicFramePr>
        <p:xfrm>
          <a:off x="6577780" y="938981"/>
          <a:ext cx="5173765" cy="55896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50489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0" y="938981"/>
            <a:ext cx="6027174" cy="5692878"/>
          </a:xfrm>
        </p:spPr>
        <p:txBody>
          <a:bodyPr>
            <a:noAutofit/>
          </a:bodyPr>
          <a:lstStyle/>
          <a:p>
            <a:pPr algn="just"/>
            <a:r>
              <a:rPr lang="hr-HR" sz="1300" dirty="0" smtClean="0">
                <a:solidFill>
                  <a:schemeClr val="accent5">
                    <a:lumMod val="75000"/>
                  </a:schemeClr>
                </a:solidFill>
              </a:rPr>
              <a:t>Udio od 1% proračuna Grada Nova Gradiška za 2025. godinu ima program </a:t>
            </a:r>
            <a:r>
              <a:rPr lang="hr-HR" sz="1300" b="1" dirty="0">
                <a:solidFill>
                  <a:schemeClr val="accent5">
                    <a:lumMod val="75000"/>
                  </a:schemeClr>
                </a:solidFill>
              </a:rPr>
              <a:t>J</a:t>
            </a:r>
            <a:r>
              <a:rPr lang="hr-HR" sz="1300" b="1" dirty="0" smtClean="0">
                <a:solidFill>
                  <a:schemeClr val="accent5">
                    <a:lumMod val="75000"/>
                  </a:schemeClr>
                </a:solidFill>
              </a:rPr>
              <a:t>avne potrebe u području socijalne skrbi </a:t>
            </a:r>
            <a:r>
              <a:rPr lang="hr-HR" sz="1300" dirty="0" smtClean="0">
                <a:solidFill>
                  <a:schemeClr val="accent5">
                    <a:lumMod val="75000"/>
                  </a:schemeClr>
                </a:solidFill>
              </a:rPr>
              <a:t>kojeg provodi Stručna služba Grada ukupno planiranog </a:t>
            </a:r>
            <a:r>
              <a:rPr lang="hr-HR" sz="1300" dirty="0">
                <a:solidFill>
                  <a:schemeClr val="accent5">
                    <a:lumMod val="75000"/>
                  </a:schemeClr>
                </a:solidFill>
              </a:rPr>
              <a:t>iznosa od </a:t>
            </a:r>
            <a:r>
              <a:rPr lang="hr-HR" sz="1300" dirty="0" smtClean="0">
                <a:solidFill>
                  <a:schemeClr val="accent5">
                    <a:lumMod val="75000"/>
                  </a:schemeClr>
                </a:solidFill>
              </a:rPr>
              <a:t>201.324,00 €, a obuhvaća slijedeće aktivnosti:</a:t>
            </a:r>
          </a:p>
          <a:p>
            <a:pPr lvl="1" algn="just">
              <a:buFont typeface="Wingdings" panose="05000000000000000000" pitchFamily="2" charset="2"/>
              <a:buChar char="v"/>
            </a:pPr>
            <a:r>
              <a:rPr lang="hr-HR" sz="1200" i="1" u="sng" dirty="0">
                <a:solidFill>
                  <a:schemeClr val="accent5">
                    <a:lumMod val="75000"/>
                  </a:schemeClr>
                </a:solidFill>
              </a:rPr>
              <a:t>Pomoć obiteljima, kućanstvima i socijalno ugroženim građanima (80.500,00 €)</a:t>
            </a:r>
            <a:r>
              <a:rPr lang="hr-HR" sz="1200" dirty="0">
                <a:solidFill>
                  <a:schemeClr val="accent5">
                    <a:lumMod val="75000"/>
                  </a:schemeClr>
                </a:solidFill>
              </a:rPr>
              <a:t> </a:t>
            </a:r>
            <a:endParaRPr lang="hr-HR" sz="1200" i="1" u="sng" dirty="0">
              <a:solidFill>
                <a:schemeClr val="accent5">
                  <a:lumMod val="75000"/>
                </a:schemeClr>
              </a:solidFill>
            </a:endParaRPr>
          </a:p>
          <a:p>
            <a:pPr lvl="1" algn="just">
              <a:buFont typeface="Wingdings" panose="05000000000000000000" pitchFamily="2" charset="2"/>
              <a:buChar char="v"/>
            </a:pPr>
            <a:r>
              <a:rPr lang="hr-HR" sz="1200" i="1" u="sng" dirty="0">
                <a:solidFill>
                  <a:schemeClr val="accent5">
                    <a:lumMod val="75000"/>
                  </a:schemeClr>
                </a:solidFill>
              </a:rPr>
              <a:t>Sufinanciranje cijene usluga predškolskog odgoja (24.000,00 €) </a:t>
            </a:r>
          </a:p>
          <a:p>
            <a:pPr lvl="1" algn="just">
              <a:buFont typeface="Wingdings" panose="05000000000000000000" pitchFamily="2" charset="2"/>
              <a:buChar char="v"/>
            </a:pPr>
            <a:r>
              <a:rPr lang="hr-HR" sz="1200" i="1" u="sng" dirty="0">
                <a:solidFill>
                  <a:schemeClr val="accent5">
                    <a:lumMod val="75000"/>
                  </a:schemeClr>
                </a:solidFill>
              </a:rPr>
              <a:t>Pomoć djeci i mladima slabijeg imovinskog stanja (20.016,00 €) </a:t>
            </a:r>
          </a:p>
          <a:p>
            <a:pPr lvl="1" algn="just">
              <a:buFont typeface="Wingdings" panose="05000000000000000000" pitchFamily="2" charset="2"/>
              <a:buChar char="v"/>
            </a:pPr>
            <a:r>
              <a:rPr lang="hr-HR" sz="1200" i="1" u="sng" dirty="0">
                <a:solidFill>
                  <a:schemeClr val="accent5">
                    <a:lumMod val="75000"/>
                  </a:schemeClr>
                </a:solidFill>
              </a:rPr>
              <a:t>Potpore za novorođeno dijete (46.453,00 €) </a:t>
            </a:r>
          </a:p>
          <a:p>
            <a:pPr lvl="1" algn="just">
              <a:buFont typeface="Wingdings" panose="05000000000000000000" pitchFamily="2" charset="2"/>
              <a:buChar char="v"/>
            </a:pPr>
            <a:r>
              <a:rPr lang="hr-HR" sz="1200" i="1" u="sng" dirty="0">
                <a:solidFill>
                  <a:schemeClr val="accent5">
                    <a:lumMod val="75000"/>
                  </a:schemeClr>
                </a:solidFill>
              </a:rPr>
              <a:t>Sufinanciranje Gradskog društva Crveni križ Nova Gradiška (30.355,00  €</a:t>
            </a:r>
            <a:r>
              <a:rPr lang="hr-HR" sz="1200" i="1" u="sng" dirty="0" smtClean="0">
                <a:solidFill>
                  <a:schemeClr val="accent5">
                    <a:lumMod val="75000"/>
                  </a:schemeClr>
                </a:solidFill>
              </a:rPr>
              <a:t>)</a:t>
            </a:r>
            <a:endParaRPr lang="hr-HR" sz="1300" dirty="0" smtClean="0">
              <a:solidFill>
                <a:schemeClr val="accent5">
                  <a:lumMod val="75000"/>
                </a:schemeClr>
              </a:solidFill>
            </a:endParaRPr>
          </a:p>
          <a:p>
            <a:pPr algn="just"/>
            <a:r>
              <a:rPr lang="hr-HR" sz="1300" dirty="0" smtClean="0">
                <a:solidFill>
                  <a:schemeClr val="accent5">
                    <a:lumMod val="75000"/>
                  </a:schemeClr>
                </a:solidFill>
              </a:rPr>
              <a:t>Program </a:t>
            </a:r>
            <a:r>
              <a:rPr lang="hr-HR" sz="1300" b="1" dirty="0" smtClean="0">
                <a:solidFill>
                  <a:schemeClr val="accent5">
                    <a:lumMod val="75000"/>
                  </a:schemeClr>
                </a:solidFill>
              </a:rPr>
              <a:t>Poticanje razvoja gospodarstva </a:t>
            </a:r>
            <a:r>
              <a:rPr lang="hr-HR" sz="1300" dirty="0" smtClean="0">
                <a:solidFill>
                  <a:schemeClr val="accent5">
                    <a:lumMod val="75000"/>
                  </a:schemeClr>
                </a:solidFill>
              </a:rPr>
              <a:t>ima </a:t>
            </a:r>
            <a:r>
              <a:rPr lang="hr-HR" sz="1300" dirty="0">
                <a:solidFill>
                  <a:schemeClr val="accent5">
                    <a:lumMod val="75000"/>
                  </a:schemeClr>
                </a:solidFill>
              </a:rPr>
              <a:t>udio od </a:t>
            </a:r>
            <a:r>
              <a:rPr lang="hr-HR" sz="1300" dirty="0" smtClean="0">
                <a:solidFill>
                  <a:schemeClr val="accent5">
                    <a:lumMod val="75000"/>
                  </a:schemeClr>
                </a:solidFill>
              </a:rPr>
              <a:t>0,8% </a:t>
            </a:r>
            <a:r>
              <a:rPr lang="hr-HR" sz="1300" dirty="0">
                <a:solidFill>
                  <a:schemeClr val="accent5">
                    <a:lumMod val="75000"/>
                  </a:schemeClr>
                </a:solidFill>
              </a:rPr>
              <a:t>ukupnog proračuna Grada Nova Gradiška za 2025. godinu što ukupno iznosi </a:t>
            </a:r>
            <a:r>
              <a:rPr lang="hr-HR" sz="1300" dirty="0" smtClean="0">
                <a:solidFill>
                  <a:schemeClr val="accent5">
                    <a:lumMod val="75000"/>
                  </a:schemeClr>
                </a:solidFill>
              </a:rPr>
              <a:t>156.164,00 </a:t>
            </a:r>
            <a:r>
              <a:rPr lang="hr-HR" sz="1300" dirty="0">
                <a:solidFill>
                  <a:schemeClr val="accent5">
                    <a:lumMod val="75000"/>
                  </a:schemeClr>
                </a:solidFill>
              </a:rPr>
              <a:t>€, a </a:t>
            </a:r>
            <a:r>
              <a:rPr lang="hr-HR" sz="1300" dirty="0" smtClean="0">
                <a:solidFill>
                  <a:schemeClr val="accent5">
                    <a:lumMod val="75000"/>
                  </a:schemeClr>
                </a:solidFill>
              </a:rPr>
              <a:t>obuhvaća:</a:t>
            </a:r>
          </a:p>
          <a:p>
            <a:pPr lvl="1" algn="just">
              <a:buFont typeface="Wingdings" panose="05000000000000000000" pitchFamily="2" charset="2"/>
              <a:buChar char="v"/>
            </a:pPr>
            <a:r>
              <a:rPr lang="hr-HR" sz="1200" dirty="0" smtClean="0">
                <a:solidFill>
                  <a:schemeClr val="accent5">
                    <a:lumMod val="75000"/>
                  </a:schemeClr>
                </a:solidFill>
              </a:rPr>
              <a:t>kapitalni projekt </a:t>
            </a:r>
            <a:r>
              <a:rPr lang="hr-HR" sz="1200" i="1" u="sng" dirty="0" smtClean="0">
                <a:solidFill>
                  <a:schemeClr val="accent5">
                    <a:lumMod val="75000"/>
                  </a:schemeClr>
                </a:solidFill>
              </a:rPr>
              <a:t>Geotermalna energija</a:t>
            </a:r>
            <a:r>
              <a:rPr lang="hr-HR" sz="1200" dirty="0" smtClean="0">
                <a:solidFill>
                  <a:schemeClr val="accent5">
                    <a:lumMod val="75000"/>
                  </a:schemeClr>
                </a:solidFill>
              </a:rPr>
              <a:t> – prijava projekta razvijanja izrade tehničke dokumentacije za korištenje geotermalne energije</a:t>
            </a:r>
            <a:endParaRPr lang="hr-HR" sz="1200" i="1" u="sng" dirty="0" smtClean="0">
              <a:solidFill>
                <a:schemeClr val="accent5">
                  <a:lumMod val="75000"/>
                </a:schemeClr>
              </a:solidFill>
            </a:endParaRPr>
          </a:p>
          <a:p>
            <a:pPr lvl="1" algn="just">
              <a:buFont typeface="Wingdings" panose="05000000000000000000" pitchFamily="2" charset="2"/>
              <a:buChar char="v"/>
            </a:pPr>
            <a:r>
              <a:rPr lang="hr-HR" sz="1200" dirty="0">
                <a:solidFill>
                  <a:schemeClr val="accent5">
                    <a:lumMod val="75000"/>
                  </a:schemeClr>
                </a:solidFill>
              </a:rPr>
              <a:t>t</a:t>
            </a:r>
            <a:r>
              <a:rPr lang="hr-HR" sz="1200" dirty="0" smtClean="0">
                <a:solidFill>
                  <a:schemeClr val="accent5">
                    <a:lumMod val="75000"/>
                  </a:schemeClr>
                </a:solidFill>
              </a:rPr>
              <a:t>ekući projekt </a:t>
            </a:r>
            <a:r>
              <a:rPr lang="hr-HR" sz="1200" i="1" u="sng" dirty="0" smtClean="0">
                <a:solidFill>
                  <a:schemeClr val="accent5">
                    <a:lumMod val="75000"/>
                  </a:schemeClr>
                </a:solidFill>
              </a:rPr>
              <a:t>Poticanje malog i srednjeg poduzetništva</a:t>
            </a:r>
            <a:r>
              <a:rPr lang="hr-HR" sz="1200" dirty="0" smtClean="0">
                <a:solidFill>
                  <a:schemeClr val="accent5">
                    <a:lumMod val="75000"/>
                  </a:schemeClr>
                </a:solidFill>
              </a:rPr>
              <a:t> – dodjela potpora male vrijednosti sukladno Programu mjera poticanja poduzetništva te</a:t>
            </a:r>
            <a:endParaRPr lang="hr-HR" sz="1200" i="1" u="sng" dirty="0" smtClean="0">
              <a:solidFill>
                <a:schemeClr val="accent5">
                  <a:lumMod val="75000"/>
                </a:schemeClr>
              </a:solidFill>
            </a:endParaRPr>
          </a:p>
          <a:p>
            <a:pPr lvl="1" algn="just">
              <a:buFont typeface="Wingdings" panose="05000000000000000000" pitchFamily="2" charset="2"/>
              <a:buChar char="v"/>
            </a:pPr>
            <a:r>
              <a:rPr lang="hr-HR" sz="1200" dirty="0">
                <a:solidFill>
                  <a:schemeClr val="accent5">
                    <a:lumMod val="75000"/>
                  </a:schemeClr>
                </a:solidFill>
              </a:rPr>
              <a:t>t</a:t>
            </a:r>
            <a:r>
              <a:rPr lang="hr-HR" sz="1200" dirty="0" smtClean="0">
                <a:solidFill>
                  <a:schemeClr val="accent5">
                    <a:lumMod val="75000"/>
                  </a:schemeClr>
                </a:solidFill>
              </a:rPr>
              <a:t>ekući projekt </a:t>
            </a:r>
            <a:r>
              <a:rPr lang="hr-HR" sz="1200" i="1" u="sng" dirty="0" smtClean="0">
                <a:solidFill>
                  <a:schemeClr val="accent5">
                    <a:lumMod val="75000"/>
                  </a:schemeClr>
                </a:solidFill>
              </a:rPr>
              <a:t>Poticanje obrtništva</a:t>
            </a:r>
            <a:r>
              <a:rPr lang="hr-HR" sz="1200" dirty="0" smtClean="0">
                <a:solidFill>
                  <a:schemeClr val="accent5">
                    <a:lumMod val="75000"/>
                  </a:schemeClr>
                </a:solidFill>
              </a:rPr>
              <a:t> – sufinanciranje aktivnost Udruženja obrtnika Nova Gradiška s ciljem poticanja, razvoja poslovanja i povećanja mogućnosti rasta i održivosti obrtništva na području grada.</a:t>
            </a: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5" name="Grafikon 4"/>
          <p:cNvGraphicFramePr>
            <a:graphicFrameLocks/>
          </p:cNvGraphicFramePr>
          <p:nvPr>
            <p:extLst>
              <p:ext uri="{D42A27DB-BD31-4B8C-83A1-F6EECF244321}">
                <p14:modId xmlns:p14="http://schemas.microsoft.com/office/powerpoint/2010/main" val="156730203"/>
              </p:ext>
            </p:extLst>
          </p:nvPr>
        </p:nvGraphicFramePr>
        <p:xfrm>
          <a:off x="6289752" y="1042220"/>
          <a:ext cx="5362575" cy="248756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Grafikon 6"/>
          <p:cNvGraphicFramePr>
            <a:graphicFrameLocks/>
          </p:cNvGraphicFramePr>
          <p:nvPr>
            <p:extLst>
              <p:ext uri="{D42A27DB-BD31-4B8C-83A1-F6EECF244321}">
                <p14:modId xmlns:p14="http://schemas.microsoft.com/office/powerpoint/2010/main" val="536630537"/>
              </p:ext>
            </p:extLst>
          </p:nvPr>
        </p:nvGraphicFramePr>
        <p:xfrm>
          <a:off x="6289752" y="3428999"/>
          <a:ext cx="5577783" cy="32028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4301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0" y="938981"/>
            <a:ext cx="6027174" cy="5919019"/>
          </a:xfrm>
        </p:spPr>
        <p:txBody>
          <a:bodyPr>
            <a:noAutofit/>
          </a:bodyPr>
          <a:lstStyle/>
          <a:p>
            <a:pPr algn="just"/>
            <a:r>
              <a:rPr lang="hr-HR" sz="1300" dirty="0" smtClean="0">
                <a:solidFill>
                  <a:schemeClr val="accent5">
                    <a:lumMod val="75000"/>
                  </a:schemeClr>
                </a:solidFill>
              </a:rPr>
              <a:t>Udio od 0,6% proračuna Grada Nova Gradiška za 2025. godinu ima program </a:t>
            </a:r>
            <a:r>
              <a:rPr lang="hr-HR" sz="1300" b="1" dirty="0">
                <a:solidFill>
                  <a:schemeClr val="accent5">
                    <a:lumMod val="75000"/>
                  </a:schemeClr>
                </a:solidFill>
              </a:rPr>
              <a:t>Z</a:t>
            </a:r>
            <a:r>
              <a:rPr lang="hr-HR" sz="1300" b="1" dirty="0" smtClean="0">
                <a:solidFill>
                  <a:schemeClr val="accent5">
                    <a:lumMod val="75000"/>
                  </a:schemeClr>
                </a:solidFill>
              </a:rPr>
              <a:t>aštita okoliša </a:t>
            </a:r>
            <a:r>
              <a:rPr lang="hr-HR" sz="1300" dirty="0" smtClean="0">
                <a:solidFill>
                  <a:schemeClr val="accent5">
                    <a:lumMod val="75000"/>
                  </a:schemeClr>
                </a:solidFill>
              </a:rPr>
              <a:t>kojeg provodi Upravni odjel za komunalne djelatnosti ukupno planiranog </a:t>
            </a:r>
            <a:r>
              <a:rPr lang="hr-HR" sz="1300" dirty="0">
                <a:solidFill>
                  <a:schemeClr val="accent5">
                    <a:lumMod val="75000"/>
                  </a:schemeClr>
                </a:solidFill>
              </a:rPr>
              <a:t>iznosa od </a:t>
            </a:r>
            <a:r>
              <a:rPr lang="hr-HR" sz="1300" dirty="0" smtClean="0">
                <a:solidFill>
                  <a:schemeClr val="accent5">
                    <a:lumMod val="75000"/>
                  </a:schemeClr>
                </a:solidFill>
              </a:rPr>
              <a:t>119.900,00 €, a obuhvaća slijedeće:</a:t>
            </a:r>
          </a:p>
          <a:p>
            <a:pPr lvl="1" algn="just">
              <a:buFont typeface="Wingdings" panose="05000000000000000000" pitchFamily="2" charset="2"/>
              <a:buChar char="v"/>
            </a:pPr>
            <a:r>
              <a:rPr lang="hr-HR" sz="1200" dirty="0" smtClean="0">
                <a:solidFill>
                  <a:schemeClr val="accent5">
                    <a:lumMod val="75000"/>
                  </a:schemeClr>
                </a:solidFill>
              </a:rPr>
              <a:t>Informativne aktivnosti vezane za zaštitu okoliša (5.000,00 </a:t>
            </a:r>
            <a:r>
              <a:rPr lang="hr-HR" sz="1200" dirty="0">
                <a:solidFill>
                  <a:schemeClr val="accent5">
                    <a:lumMod val="75000"/>
                  </a:schemeClr>
                </a:solidFill>
              </a:rPr>
              <a:t>€) </a:t>
            </a:r>
            <a:r>
              <a:rPr lang="hr-HR" sz="1200" dirty="0" smtClean="0">
                <a:solidFill>
                  <a:schemeClr val="accent5">
                    <a:lumMod val="75000"/>
                  </a:schemeClr>
                </a:solidFill>
              </a:rPr>
              <a:t>– temeljem Zakona o gospodarenju otpadom Grad je u obvezi provesti informativne aktivnosti (tribine, leci …)</a:t>
            </a:r>
            <a:endParaRPr lang="hr-HR" sz="1200" dirty="0">
              <a:solidFill>
                <a:schemeClr val="accent5">
                  <a:lumMod val="75000"/>
                </a:schemeClr>
              </a:solidFill>
            </a:endParaRPr>
          </a:p>
          <a:p>
            <a:pPr lvl="1" algn="just">
              <a:buFont typeface="Wingdings" panose="05000000000000000000" pitchFamily="2" charset="2"/>
              <a:buChar char="v"/>
            </a:pPr>
            <a:r>
              <a:rPr lang="hr-HR" sz="1200" dirty="0" smtClean="0">
                <a:solidFill>
                  <a:schemeClr val="accent5">
                    <a:lumMod val="75000"/>
                  </a:schemeClr>
                </a:solidFill>
              </a:rPr>
              <a:t>Aktivnost Zaštita divljači (4.900,00 €) – temeljem Programa zaštite divljači obveza Grada je voditi brigu o zaštiti divljači na lovnom području koja nisu obuhvaćena lovno – gospodarskom osnovom.</a:t>
            </a:r>
            <a:endParaRPr lang="hr-HR" sz="1200" dirty="0">
              <a:solidFill>
                <a:schemeClr val="accent5">
                  <a:lumMod val="75000"/>
                </a:schemeClr>
              </a:solidFill>
            </a:endParaRPr>
          </a:p>
          <a:p>
            <a:pPr lvl="1" algn="just">
              <a:buFont typeface="Wingdings" panose="05000000000000000000" pitchFamily="2" charset="2"/>
              <a:buChar char="v"/>
            </a:pPr>
            <a:r>
              <a:rPr lang="hr-HR" sz="1200" dirty="0" smtClean="0">
                <a:solidFill>
                  <a:schemeClr val="accent5">
                    <a:lumMod val="75000"/>
                  </a:schemeClr>
                </a:solidFill>
              </a:rPr>
              <a:t>Kapitalni projekt Gospodarenje otpadom (110.000,00 €) – usklađenje obveza jedinica lokalne (područne) i regionalne samouprave s odredbama Zakona o održivom gospodarenju otpadom i Uredbe o komunalnom otpadu – nabava komunalne opreme za kućanstva i javne površine.</a:t>
            </a:r>
            <a:endParaRPr lang="hr-HR" sz="1300" dirty="0" smtClean="0">
              <a:solidFill>
                <a:schemeClr val="accent5">
                  <a:lumMod val="75000"/>
                </a:schemeClr>
              </a:solidFill>
            </a:endParaRPr>
          </a:p>
          <a:p>
            <a:pPr algn="just"/>
            <a:r>
              <a:rPr lang="hr-HR" sz="1300" dirty="0" smtClean="0">
                <a:solidFill>
                  <a:schemeClr val="accent5">
                    <a:lumMod val="75000"/>
                  </a:schemeClr>
                </a:solidFill>
              </a:rPr>
              <a:t>Program </a:t>
            </a:r>
            <a:r>
              <a:rPr lang="hr-HR" sz="1300" b="1" dirty="0">
                <a:solidFill>
                  <a:schemeClr val="accent5">
                    <a:lumMod val="75000"/>
                  </a:schemeClr>
                </a:solidFill>
              </a:rPr>
              <a:t>R</a:t>
            </a:r>
            <a:r>
              <a:rPr lang="hr-HR" sz="1300" b="1" dirty="0" smtClean="0">
                <a:solidFill>
                  <a:schemeClr val="accent5">
                    <a:lumMod val="75000"/>
                  </a:schemeClr>
                </a:solidFill>
              </a:rPr>
              <a:t>azvoj sustava vodoopskrbe i odvodnje </a:t>
            </a:r>
            <a:r>
              <a:rPr lang="hr-HR" sz="1300" dirty="0" smtClean="0">
                <a:solidFill>
                  <a:schemeClr val="accent5">
                    <a:lumMod val="75000"/>
                  </a:schemeClr>
                </a:solidFill>
              </a:rPr>
              <a:t>ima </a:t>
            </a:r>
            <a:r>
              <a:rPr lang="hr-HR" sz="1300" dirty="0">
                <a:solidFill>
                  <a:schemeClr val="accent5">
                    <a:lumMod val="75000"/>
                  </a:schemeClr>
                </a:solidFill>
              </a:rPr>
              <a:t>udio od </a:t>
            </a:r>
            <a:r>
              <a:rPr lang="hr-HR" sz="1300" dirty="0" smtClean="0">
                <a:solidFill>
                  <a:schemeClr val="accent5">
                    <a:lumMod val="75000"/>
                  </a:schemeClr>
                </a:solidFill>
              </a:rPr>
              <a:t>0,5% </a:t>
            </a:r>
            <a:r>
              <a:rPr lang="hr-HR" sz="1300" dirty="0">
                <a:solidFill>
                  <a:schemeClr val="accent5">
                    <a:lumMod val="75000"/>
                  </a:schemeClr>
                </a:solidFill>
              </a:rPr>
              <a:t>ukupnog proračuna Grada Nova Gradiška za 2025. godinu što ukupno iznosi </a:t>
            </a:r>
            <a:r>
              <a:rPr lang="hr-HR" sz="1300" dirty="0" smtClean="0">
                <a:solidFill>
                  <a:schemeClr val="accent5">
                    <a:lumMod val="75000"/>
                  </a:schemeClr>
                </a:solidFill>
              </a:rPr>
              <a:t>100.000,00 € te ga provodi Upravni odjel za komunalne djelatnosti, </a:t>
            </a:r>
            <a:r>
              <a:rPr lang="hr-HR" sz="1300" dirty="0">
                <a:solidFill>
                  <a:schemeClr val="accent5">
                    <a:lumMod val="75000"/>
                  </a:schemeClr>
                </a:solidFill>
              </a:rPr>
              <a:t>a </a:t>
            </a:r>
            <a:r>
              <a:rPr lang="hr-HR" sz="1300" dirty="0" smtClean="0">
                <a:solidFill>
                  <a:schemeClr val="accent5">
                    <a:lumMod val="75000"/>
                  </a:schemeClr>
                </a:solidFill>
              </a:rPr>
              <a:t>obuhvaća kapitalni projekt Opskrba pitkom vodom i odvodnja.</a:t>
            </a:r>
          </a:p>
          <a:p>
            <a:pPr algn="just"/>
            <a:r>
              <a:rPr lang="hr-HR" sz="1300" dirty="0">
                <a:solidFill>
                  <a:schemeClr val="accent5">
                    <a:lumMod val="75000"/>
                  </a:schemeClr>
                </a:solidFill>
              </a:rPr>
              <a:t>Program </a:t>
            </a:r>
            <a:r>
              <a:rPr lang="hr-HR" sz="1300" b="1" dirty="0" smtClean="0">
                <a:solidFill>
                  <a:schemeClr val="accent5">
                    <a:lumMod val="75000"/>
                  </a:schemeClr>
                </a:solidFill>
              </a:rPr>
              <a:t>Donošenje akata i mjera iz djelokruga predstavničkog tijela </a:t>
            </a:r>
            <a:r>
              <a:rPr lang="hr-HR" sz="1300" dirty="0" smtClean="0">
                <a:solidFill>
                  <a:schemeClr val="accent5">
                    <a:lumMod val="75000"/>
                  </a:schemeClr>
                </a:solidFill>
              </a:rPr>
              <a:t>ima </a:t>
            </a:r>
            <a:r>
              <a:rPr lang="hr-HR" sz="1300" dirty="0">
                <a:solidFill>
                  <a:schemeClr val="accent5">
                    <a:lumMod val="75000"/>
                  </a:schemeClr>
                </a:solidFill>
              </a:rPr>
              <a:t>udio od </a:t>
            </a:r>
            <a:r>
              <a:rPr lang="hr-HR" sz="1300" dirty="0" smtClean="0">
                <a:solidFill>
                  <a:schemeClr val="accent5">
                    <a:lumMod val="75000"/>
                  </a:schemeClr>
                </a:solidFill>
              </a:rPr>
              <a:t>0,3% </a:t>
            </a:r>
            <a:r>
              <a:rPr lang="hr-HR" sz="1300" dirty="0">
                <a:solidFill>
                  <a:schemeClr val="accent5">
                    <a:lumMod val="75000"/>
                  </a:schemeClr>
                </a:solidFill>
              </a:rPr>
              <a:t>ukupnog proračuna Grada Nova Gradiška za 2025. godinu što ukupno iznosi </a:t>
            </a:r>
            <a:r>
              <a:rPr lang="hr-HR" sz="1300" dirty="0" smtClean="0">
                <a:solidFill>
                  <a:schemeClr val="accent5">
                    <a:lumMod val="75000"/>
                  </a:schemeClr>
                </a:solidFill>
              </a:rPr>
              <a:t>66.277,00 </a:t>
            </a:r>
            <a:r>
              <a:rPr lang="hr-HR" sz="1300" dirty="0">
                <a:solidFill>
                  <a:schemeClr val="accent5">
                    <a:lumMod val="75000"/>
                  </a:schemeClr>
                </a:solidFill>
              </a:rPr>
              <a:t>€ te ga provodi </a:t>
            </a:r>
            <a:r>
              <a:rPr lang="hr-HR" sz="1300" dirty="0" smtClean="0">
                <a:solidFill>
                  <a:schemeClr val="accent5">
                    <a:lumMod val="75000"/>
                  </a:schemeClr>
                </a:solidFill>
              </a:rPr>
              <a:t>Gradsko vijeće, </a:t>
            </a:r>
            <a:r>
              <a:rPr lang="hr-HR" sz="1300" dirty="0">
                <a:solidFill>
                  <a:schemeClr val="accent5">
                    <a:lumMod val="75000"/>
                  </a:schemeClr>
                </a:solidFill>
              </a:rPr>
              <a:t>a obuhvaća </a:t>
            </a:r>
            <a:r>
              <a:rPr lang="hr-HR" sz="1300" dirty="0" smtClean="0">
                <a:solidFill>
                  <a:schemeClr val="accent5">
                    <a:lumMod val="75000"/>
                  </a:schemeClr>
                </a:solidFill>
              </a:rPr>
              <a:t>aktivnosti koje proizlaze iz zakonskih osnova, poput Predstavnička tijela (62.977,00 €) – odnosi se na poslove Gradskog vijeća, Vijeće srpske nacionalne manjine ( 3.300,00 €) – sufinanciranje rada i Program političkih stranaka (24.300,00 €) – sufinanciranje rada.</a:t>
            </a:r>
            <a:endParaRPr lang="hr-HR" sz="1300" dirty="0">
              <a:solidFill>
                <a:schemeClr val="accent5">
                  <a:lumMod val="75000"/>
                </a:schemeClr>
              </a:solidFill>
            </a:endParaRPr>
          </a:p>
          <a:p>
            <a:pPr algn="just"/>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6" name="Grafikon 5"/>
          <p:cNvGraphicFramePr>
            <a:graphicFrameLocks/>
          </p:cNvGraphicFramePr>
          <p:nvPr>
            <p:extLst>
              <p:ext uri="{D42A27DB-BD31-4B8C-83A1-F6EECF244321}">
                <p14:modId xmlns:p14="http://schemas.microsoft.com/office/powerpoint/2010/main" val="1430674723"/>
              </p:ext>
            </p:extLst>
          </p:nvPr>
        </p:nvGraphicFramePr>
        <p:xfrm>
          <a:off x="6720349" y="938981"/>
          <a:ext cx="4572000" cy="24900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kon 8"/>
          <p:cNvGraphicFramePr>
            <a:graphicFrameLocks/>
          </p:cNvGraphicFramePr>
          <p:nvPr>
            <p:extLst>
              <p:ext uri="{D42A27DB-BD31-4B8C-83A1-F6EECF244321}">
                <p14:modId xmlns:p14="http://schemas.microsoft.com/office/powerpoint/2010/main" val="3368295168"/>
              </p:ext>
            </p:extLst>
          </p:nvPr>
        </p:nvGraphicFramePr>
        <p:xfrm>
          <a:off x="6720349" y="3768213"/>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73407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0" y="938981"/>
            <a:ext cx="6027174" cy="5919019"/>
          </a:xfrm>
        </p:spPr>
        <p:txBody>
          <a:bodyPr>
            <a:noAutofit/>
          </a:bodyPr>
          <a:lstStyle/>
          <a:p>
            <a:pPr algn="just"/>
            <a:r>
              <a:rPr lang="hr-HR" sz="1300" dirty="0" smtClean="0">
                <a:solidFill>
                  <a:schemeClr val="accent5">
                    <a:lumMod val="75000"/>
                  </a:schemeClr>
                </a:solidFill>
              </a:rPr>
              <a:t>Udio od 0,3% proračuna Grada Nova Gradiška za 2025. godinu ima program </a:t>
            </a:r>
            <a:r>
              <a:rPr lang="hr-HR" sz="1300" b="1" dirty="0" smtClean="0">
                <a:solidFill>
                  <a:schemeClr val="accent5">
                    <a:lumMod val="75000"/>
                  </a:schemeClr>
                </a:solidFill>
              </a:rPr>
              <a:t>Stipendiranje učenika i studenata </a:t>
            </a:r>
            <a:r>
              <a:rPr lang="hr-HR" sz="1300" dirty="0" smtClean="0">
                <a:solidFill>
                  <a:schemeClr val="accent5">
                    <a:lumMod val="75000"/>
                  </a:schemeClr>
                </a:solidFill>
              </a:rPr>
              <a:t>kojeg provodi Stručna služba Grada ukupno planiranog </a:t>
            </a:r>
            <a:r>
              <a:rPr lang="hr-HR" sz="1300" dirty="0">
                <a:solidFill>
                  <a:schemeClr val="accent5">
                    <a:lumMod val="75000"/>
                  </a:schemeClr>
                </a:solidFill>
              </a:rPr>
              <a:t>iznosa od </a:t>
            </a:r>
            <a:r>
              <a:rPr lang="hr-HR" sz="1300" dirty="0" smtClean="0">
                <a:solidFill>
                  <a:schemeClr val="accent5">
                    <a:lumMod val="75000"/>
                  </a:schemeClr>
                </a:solidFill>
              </a:rPr>
              <a:t>63.700,00 €. Grad dodjeljuje stipendije učenicima i studentima temeljem Odluke o uvjetima, kriterijima i postupku dodjele stipendija.</a:t>
            </a:r>
          </a:p>
          <a:p>
            <a:pPr algn="just"/>
            <a:r>
              <a:rPr lang="hr-HR" sz="1300" dirty="0" smtClean="0">
                <a:solidFill>
                  <a:schemeClr val="accent5">
                    <a:lumMod val="75000"/>
                  </a:schemeClr>
                </a:solidFill>
              </a:rPr>
              <a:t>Program </a:t>
            </a:r>
            <a:r>
              <a:rPr lang="hr-HR" sz="1300" b="1" dirty="0" smtClean="0">
                <a:solidFill>
                  <a:schemeClr val="accent5">
                    <a:lumMod val="75000"/>
                  </a:schemeClr>
                </a:solidFill>
              </a:rPr>
              <a:t>Osnovnoškolskog, srednjoškolskog i visokoškolskog obrazovanja </a:t>
            </a:r>
            <a:r>
              <a:rPr lang="hr-HR" sz="1300" dirty="0" smtClean="0">
                <a:solidFill>
                  <a:schemeClr val="accent5">
                    <a:lumMod val="75000"/>
                  </a:schemeClr>
                </a:solidFill>
              </a:rPr>
              <a:t>ima </a:t>
            </a:r>
            <a:r>
              <a:rPr lang="hr-HR" sz="1300" dirty="0">
                <a:solidFill>
                  <a:schemeClr val="accent5">
                    <a:lumMod val="75000"/>
                  </a:schemeClr>
                </a:solidFill>
              </a:rPr>
              <a:t>udio od </a:t>
            </a:r>
            <a:r>
              <a:rPr lang="hr-HR" sz="1300" dirty="0" smtClean="0">
                <a:solidFill>
                  <a:schemeClr val="accent5">
                    <a:lumMod val="75000"/>
                  </a:schemeClr>
                </a:solidFill>
              </a:rPr>
              <a:t>0,3% </a:t>
            </a:r>
            <a:r>
              <a:rPr lang="hr-HR" sz="1300" dirty="0">
                <a:solidFill>
                  <a:schemeClr val="accent5">
                    <a:lumMod val="75000"/>
                  </a:schemeClr>
                </a:solidFill>
              </a:rPr>
              <a:t>ukupnog proračuna Grada Nova Gradiška za 2025. godinu što ukupno iznosi </a:t>
            </a:r>
            <a:r>
              <a:rPr lang="hr-HR" sz="1300" dirty="0" smtClean="0">
                <a:solidFill>
                  <a:schemeClr val="accent5">
                    <a:lumMod val="75000"/>
                  </a:schemeClr>
                </a:solidFill>
              </a:rPr>
              <a:t>53.313,56 € te ga provodi Stručna služba Grada, </a:t>
            </a:r>
            <a:r>
              <a:rPr lang="hr-HR" sz="1300" dirty="0">
                <a:solidFill>
                  <a:schemeClr val="accent5">
                    <a:lumMod val="75000"/>
                  </a:schemeClr>
                </a:solidFill>
              </a:rPr>
              <a:t>a </a:t>
            </a:r>
            <a:r>
              <a:rPr lang="hr-HR" sz="1300" dirty="0" smtClean="0">
                <a:solidFill>
                  <a:schemeClr val="accent5">
                    <a:lumMod val="75000"/>
                  </a:schemeClr>
                </a:solidFill>
              </a:rPr>
              <a:t>obuhvaća:</a:t>
            </a:r>
          </a:p>
          <a:p>
            <a:pPr algn="just">
              <a:buFont typeface="Wingdings" panose="05000000000000000000" pitchFamily="2" charset="2"/>
              <a:buChar char="v"/>
            </a:pPr>
            <a:r>
              <a:rPr lang="hr-HR" sz="1300" dirty="0" smtClean="0">
                <a:solidFill>
                  <a:schemeClr val="accent5">
                    <a:lumMod val="75000"/>
                  </a:schemeClr>
                </a:solidFill>
              </a:rPr>
              <a:t>Obrazovni programi osnovnih i srednjih škola – BPŽ – posebni programi osnovnih i srednjih škola na području grada</a:t>
            </a:r>
          </a:p>
          <a:p>
            <a:pPr algn="just">
              <a:buFont typeface="Wingdings" panose="05000000000000000000" pitchFamily="2" charset="2"/>
              <a:buChar char="v"/>
            </a:pPr>
            <a:r>
              <a:rPr lang="hr-HR" sz="1300" dirty="0" smtClean="0">
                <a:solidFill>
                  <a:schemeClr val="accent5">
                    <a:lumMod val="75000"/>
                  </a:schemeClr>
                </a:solidFill>
              </a:rPr>
              <a:t> Nagrade učenicima i mentorima osnovnih i srednjih škola – nagrađivanje za postignute rezultate na državnim natjecanjima</a:t>
            </a:r>
          </a:p>
          <a:p>
            <a:pPr algn="just">
              <a:buFont typeface="Wingdings" panose="05000000000000000000" pitchFamily="2" charset="2"/>
              <a:buChar char="v"/>
            </a:pPr>
            <a:r>
              <a:rPr lang="hr-HR" sz="1300" dirty="0" smtClean="0">
                <a:solidFill>
                  <a:schemeClr val="accent5">
                    <a:lumMod val="75000"/>
                  </a:schemeClr>
                </a:solidFill>
              </a:rPr>
              <a:t>Fakultet za dentalnu medicinu i zdravstvo Sveučilišta J.J. Strossmayer – za izvanredni sveučilišni preddiplomski studij sestrinstva u gradu</a:t>
            </a:r>
          </a:p>
          <a:p>
            <a:pPr algn="just">
              <a:buFont typeface="Wingdings" panose="05000000000000000000" pitchFamily="2" charset="2"/>
              <a:buChar char="v"/>
            </a:pPr>
            <a:r>
              <a:rPr lang="hr-HR" sz="1300" dirty="0" smtClean="0">
                <a:solidFill>
                  <a:schemeClr val="accent5">
                    <a:lumMod val="75000"/>
                  </a:schemeClr>
                </a:solidFill>
              </a:rPr>
              <a:t>Studij robotike – IT – financiranje pripremnih aktivnosti organizacije studija robotike – IT u Novoj Gradiški.</a:t>
            </a:r>
          </a:p>
          <a:p>
            <a:pPr algn="just"/>
            <a:r>
              <a:rPr lang="hr-HR" sz="1300" dirty="0">
                <a:solidFill>
                  <a:schemeClr val="accent5">
                    <a:lumMod val="75000"/>
                  </a:schemeClr>
                </a:solidFill>
              </a:rPr>
              <a:t>Program </a:t>
            </a:r>
            <a:r>
              <a:rPr lang="hr-HR" sz="1300" b="1" dirty="0" smtClean="0">
                <a:solidFill>
                  <a:schemeClr val="accent5">
                    <a:lumMod val="75000"/>
                  </a:schemeClr>
                </a:solidFill>
              </a:rPr>
              <a:t>Prostorno uređenje </a:t>
            </a:r>
            <a:r>
              <a:rPr lang="hr-HR" sz="1300" dirty="0" smtClean="0">
                <a:solidFill>
                  <a:schemeClr val="accent5">
                    <a:lumMod val="75000"/>
                  </a:schemeClr>
                </a:solidFill>
              </a:rPr>
              <a:t>ima </a:t>
            </a:r>
            <a:r>
              <a:rPr lang="hr-HR" sz="1300" dirty="0">
                <a:solidFill>
                  <a:schemeClr val="accent5">
                    <a:lumMod val="75000"/>
                  </a:schemeClr>
                </a:solidFill>
              </a:rPr>
              <a:t>udio od </a:t>
            </a:r>
            <a:r>
              <a:rPr lang="hr-HR" sz="1300" dirty="0" smtClean="0">
                <a:solidFill>
                  <a:schemeClr val="accent5">
                    <a:lumMod val="75000"/>
                  </a:schemeClr>
                </a:solidFill>
              </a:rPr>
              <a:t>0,2% </a:t>
            </a:r>
            <a:r>
              <a:rPr lang="hr-HR" sz="1300" dirty="0">
                <a:solidFill>
                  <a:schemeClr val="accent5">
                    <a:lumMod val="75000"/>
                  </a:schemeClr>
                </a:solidFill>
              </a:rPr>
              <a:t>ukupnog proračuna Grada Nova Gradiška za 2025. godinu što ukupno iznosi </a:t>
            </a:r>
            <a:r>
              <a:rPr lang="hr-HR" sz="1300" dirty="0" smtClean="0">
                <a:solidFill>
                  <a:schemeClr val="accent5">
                    <a:lumMod val="75000"/>
                  </a:schemeClr>
                </a:solidFill>
              </a:rPr>
              <a:t>50.000,00 </a:t>
            </a:r>
            <a:r>
              <a:rPr lang="hr-HR" sz="1300" dirty="0">
                <a:solidFill>
                  <a:schemeClr val="accent5">
                    <a:lumMod val="75000"/>
                  </a:schemeClr>
                </a:solidFill>
              </a:rPr>
              <a:t>€ te ga provodi </a:t>
            </a:r>
            <a:r>
              <a:rPr lang="hr-HR" sz="1300" dirty="0" smtClean="0">
                <a:solidFill>
                  <a:schemeClr val="accent5">
                    <a:lumMod val="75000"/>
                  </a:schemeClr>
                </a:solidFill>
              </a:rPr>
              <a:t>Upravni odjel za komunalne djelatnosti, </a:t>
            </a:r>
            <a:r>
              <a:rPr lang="hr-HR" sz="1300" dirty="0">
                <a:solidFill>
                  <a:schemeClr val="accent5">
                    <a:lumMod val="75000"/>
                  </a:schemeClr>
                </a:solidFill>
              </a:rPr>
              <a:t>a obuhvaća </a:t>
            </a:r>
            <a:r>
              <a:rPr lang="hr-HR" sz="1300" dirty="0" smtClean="0">
                <a:solidFill>
                  <a:schemeClr val="accent5">
                    <a:lumMod val="75000"/>
                  </a:schemeClr>
                </a:solidFill>
              </a:rPr>
              <a:t>kapitalni projekt Dokumenti prostornog uređenja – u 2025. godini planira se transformacija Prostornog plana uređenja grada Nova Gradiška sukladno odredbama definiranim posljednjim izmjenama i dopunama Zakona o prostornom uređenju.</a:t>
            </a:r>
            <a:endParaRPr lang="hr-HR" sz="1300" dirty="0">
              <a:solidFill>
                <a:schemeClr val="accent5">
                  <a:lumMod val="75000"/>
                </a:schemeClr>
              </a:solidFill>
            </a:endParaRPr>
          </a:p>
          <a:p>
            <a:pPr algn="just"/>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10" name="Grafikon 9"/>
          <p:cNvGraphicFramePr>
            <a:graphicFrameLocks/>
          </p:cNvGraphicFramePr>
          <p:nvPr>
            <p:extLst>
              <p:ext uri="{D42A27DB-BD31-4B8C-83A1-F6EECF244321}">
                <p14:modId xmlns:p14="http://schemas.microsoft.com/office/powerpoint/2010/main" val="3633953751"/>
              </p:ext>
            </p:extLst>
          </p:nvPr>
        </p:nvGraphicFramePr>
        <p:xfrm>
          <a:off x="6589707" y="937578"/>
          <a:ext cx="5172075" cy="3119072"/>
        </p:xfrm>
        <a:graphic>
          <a:graphicData uri="http://schemas.openxmlformats.org/drawingml/2006/chart">
            <c:chart xmlns:c="http://schemas.openxmlformats.org/drawingml/2006/chart" xmlns:r="http://schemas.openxmlformats.org/officeDocument/2006/relationships" r:id="rId2"/>
          </a:graphicData>
        </a:graphic>
      </p:graphicFrame>
      <p:pic>
        <p:nvPicPr>
          <p:cNvPr id="3" name="Slika 2" descr="Zaslonski isječc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1200" y="4168317"/>
            <a:ext cx="3232552" cy="2170708"/>
          </a:xfrm>
          <a:prstGeom prst="rect">
            <a:avLst/>
          </a:prstGeom>
        </p:spPr>
      </p:pic>
    </p:spTree>
    <p:extLst>
      <p:ext uri="{BB962C8B-B14F-4D97-AF65-F5344CB8AC3E}">
        <p14:creationId xmlns:p14="http://schemas.microsoft.com/office/powerpoint/2010/main" val="25177007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KAKO SE RASPOREĐUJU PRORAČUNSKA SREDSTVA?</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0" y="938981"/>
            <a:ext cx="6027174" cy="5919019"/>
          </a:xfrm>
        </p:spPr>
        <p:txBody>
          <a:bodyPr>
            <a:noAutofit/>
          </a:bodyPr>
          <a:lstStyle/>
          <a:p>
            <a:pPr algn="just"/>
            <a:r>
              <a:rPr lang="hr-HR" sz="1300" dirty="0" smtClean="0">
                <a:solidFill>
                  <a:schemeClr val="accent5">
                    <a:lumMod val="75000"/>
                  </a:schemeClr>
                </a:solidFill>
              </a:rPr>
              <a:t>Udio od 0,2% proračuna Grada Nova Gradiška za 2025. godinu ima program </a:t>
            </a:r>
            <a:r>
              <a:rPr lang="hr-HR" sz="1300" b="1" dirty="0" smtClean="0">
                <a:solidFill>
                  <a:schemeClr val="accent5">
                    <a:lumMod val="75000"/>
                  </a:schemeClr>
                </a:solidFill>
              </a:rPr>
              <a:t>Unapređenje poljoprivrede </a:t>
            </a:r>
            <a:r>
              <a:rPr lang="hr-HR" sz="1300" dirty="0" smtClean="0">
                <a:solidFill>
                  <a:schemeClr val="accent5">
                    <a:lumMod val="75000"/>
                  </a:schemeClr>
                </a:solidFill>
              </a:rPr>
              <a:t>kojeg provodi Upravni odjel za komunalne djelatnosti ukupno planiranog </a:t>
            </a:r>
            <a:r>
              <a:rPr lang="hr-HR" sz="1300" dirty="0">
                <a:solidFill>
                  <a:schemeClr val="accent5">
                    <a:lumMod val="75000"/>
                  </a:schemeClr>
                </a:solidFill>
              </a:rPr>
              <a:t>iznosa od </a:t>
            </a:r>
            <a:r>
              <a:rPr lang="hr-HR" sz="1300" dirty="0" smtClean="0">
                <a:solidFill>
                  <a:schemeClr val="accent5">
                    <a:lumMod val="75000"/>
                  </a:schemeClr>
                </a:solidFill>
              </a:rPr>
              <a:t>45.000,00 €. Cilj ove aktivnosti i cjelokupnog programa je unapređenje i razvoj poljoprivrede, učinkovito gospodarenje poljoprivrednim zemljištem, zaštita i uređenje poljoprivrednog zemljišta, provođenje agrotehničkih mjera i sl. sukladno zakonskim propisima. </a:t>
            </a:r>
          </a:p>
          <a:p>
            <a:pPr algn="just"/>
            <a:r>
              <a:rPr lang="hr-HR" sz="1300" dirty="0" smtClean="0">
                <a:solidFill>
                  <a:schemeClr val="accent5">
                    <a:lumMod val="75000"/>
                  </a:schemeClr>
                </a:solidFill>
              </a:rPr>
              <a:t>Program </a:t>
            </a:r>
            <a:r>
              <a:rPr lang="hr-HR" sz="1300" b="1" dirty="0" smtClean="0">
                <a:solidFill>
                  <a:schemeClr val="accent5">
                    <a:lumMod val="75000"/>
                  </a:schemeClr>
                </a:solidFill>
              </a:rPr>
              <a:t>Dodatne usluge u zdravstvu i preventiva </a:t>
            </a:r>
            <a:r>
              <a:rPr lang="hr-HR" sz="1300" dirty="0" smtClean="0">
                <a:solidFill>
                  <a:schemeClr val="accent5">
                    <a:lumMod val="75000"/>
                  </a:schemeClr>
                </a:solidFill>
              </a:rPr>
              <a:t>ima </a:t>
            </a:r>
            <a:r>
              <a:rPr lang="hr-HR" sz="1300" dirty="0">
                <a:solidFill>
                  <a:schemeClr val="accent5">
                    <a:lumMod val="75000"/>
                  </a:schemeClr>
                </a:solidFill>
              </a:rPr>
              <a:t>udio od </a:t>
            </a:r>
            <a:r>
              <a:rPr lang="hr-HR" sz="1300" dirty="0" smtClean="0">
                <a:solidFill>
                  <a:schemeClr val="accent5">
                    <a:lumMod val="75000"/>
                  </a:schemeClr>
                </a:solidFill>
              </a:rPr>
              <a:t>0,2% </a:t>
            </a:r>
            <a:r>
              <a:rPr lang="hr-HR" sz="1300" dirty="0">
                <a:solidFill>
                  <a:schemeClr val="accent5">
                    <a:lumMod val="75000"/>
                  </a:schemeClr>
                </a:solidFill>
              </a:rPr>
              <a:t>ukupnog proračuna Grada Nova Gradiška za 2025. godinu što ukupno iznosi </a:t>
            </a:r>
            <a:r>
              <a:rPr lang="hr-HR" sz="1300" dirty="0" smtClean="0">
                <a:solidFill>
                  <a:schemeClr val="accent5">
                    <a:lumMod val="75000"/>
                  </a:schemeClr>
                </a:solidFill>
              </a:rPr>
              <a:t>41.500,00 € te ga provodi Stručna služba Grada, </a:t>
            </a:r>
            <a:r>
              <a:rPr lang="hr-HR" sz="1300" dirty="0">
                <a:solidFill>
                  <a:schemeClr val="accent5">
                    <a:lumMod val="75000"/>
                  </a:schemeClr>
                </a:solidFill>
              </a:rPr>
              <a:t>a </a:t>
            </a:r>
            <a:r>
              <a:rPr lang="hr-HR" sz="1300" dirty="0" smtClean="0">
                <a:solidFill>
                  <a:schemeClr val="accent5">
                    <a:lumMod val="75000"/>
                  </a:schemeClr>
                </a:solidFill>
              </a:rPr>
              <a:t>obuhvaća aktivnosti:</a:t>
            </a:r>
          </a:p>
          <a:p>
            <a:pPr lvl="1" algn="just">
              <a:buFont typeface="Wingdings" panose="05000000000000000000" pitchFamily="2" charset="2"/>
              <a:buChar char="v"/>
            </a:pPr>
            <a:r>
              <a:rPr lang="hr-HR" sz="1100" i="1" u="sng" dirty="0" smtClean="0">
                <a:solidFill>
                  <a:schemeClr val="accent5">
                    <a:lumMod val="75000"/>
                  </a:schemeClr>
                </a:solidFill>
              </a:rPr>
              <a:t>Poslovi deratizacije, dezinsekcije i dezinfekcije (36.500,00 €) </a:t>
            </a:r>
            <a:r>
              <a:rPr lang="hr-HR" sz="1100" dirty="0" smtClean="0">
                <a:solidFill>
                  <a:schemeClr val="accent5">
                    <a:lumMod val="75000"/>
                  </a:schemeClr>
                </a:solidFill>
              </a:rPr>
              <a:t>– provođenje mjera za zaštitu pučanstva od zaraznih bolesti sukladno zakonskim propisima i </a:t>
            </a:r>
          </a:p>
          <a:p>
            <a:pPr lvl="1" algn="just">
              <a:buFont typeface="Wingdings" panose="05000000000000000000" pitchFamily="2" charset="2"/>
              <a:buChar char="v"/>
            </a:pPr>
            <a:r>
              <a:rPr lang="hr-HR" sz="1100" i="1" u="sng" dirty="0" smtClean="0">
                <a:solidFill>
                  <a:schemeClr val="accent5">
                    <a:lumMod val="75000"/>
                  </a:schemeClr>
                </a:solidFill>
              </a:rPr>
              <a:t>Prevencija kriminaliteta i ovisnosti (5.000,00 €)</a:t>
            </a:r>
            <a:r>
              <a:rPr lang="hr-HR" sz="1100" dirty="0" smtClean="0">
                <a:solidFill>
                  <a:schemeClr val="accent5">
                    <a:lumMod val="75000"/>
                  </a:schemeClr>
                </a:solidFill>
              </a:rPr>
              <a:t> – u gradu djeluju dva stručna tijela: Vijeće za prevenciju kriminaliteta i Koordinacijsko tijelo za prevenciju ovisnosti grada Nove Gradiške koji surađuju s nadležnim institucijama u provođenju preventivnih programa te Grad ima zakonsku obvezu uvođenja spomenutog programa.</a:t>
            </a:r>
          </a:p>
          <a:p>
            <a:pPr algn="just"/>
            <a:r>
              <a:rPr lang="hr-HR" sz="1300" b="1" dirty="0" smtClean="0">
                <a:solidFill>
                  <a:schemeClr val="accent5">
                    <a:lumMod val="75000"/>
                  </a:schemeClr>
                </a:solidFill>
              </a:rPr>
              <a:t>Program</a:t>
            </a:r>
            <a:r>
              <a:rPr lang="hr-HR" sz="1300" dirty="0" smtClean="0">
                <a:solidFill>
                  <a:schemeClr val="accent5">
                    <a:lumMod val="75000"/>
                  </a:schemeClr>
                </a:solidFill>
              </a:rPr>
              <a:t> </a:t>
            </a:r>
            <a:r>
              <a:rPr lang="hr-HR" sz="1300" b="1" dirty="0" smtClean="0">
                <a:solidFill>
                  <a:schemeClr val="accent5">
                    <a:lumMod val="75000"/>
                  </a:schemeClr>
                </a:solidFill>
              </a:rPr>
              <a:t>političkih stranaka </a:t>
            </a:r>
            <a:r>
              <a:rPr lang="hr-HR" sz="1300" dirty="0" smtClean="0">
                <a:solidFill>
                  <a:schemeClr val="accent5">
                    <a:lumMod val="75000"/>
                  </a:schemeClr>
                </a:solidFill>
              </a:rPr>
              <a:t>ima </a:t>
            </a:r>
            <a:r>
              <a:rPr lang="hr-HR" sz="1300" dirty="0">
                <a:solidFill>
                  <a:schemeClr val="accent5">
                    <a:lumMod val="75000"/>
                  </a:schemeClr>
                </a:solidFill>
              </a:rPr>
              <a:t>udio od </a:t>
            </a:r>
            <a:r>
              <a:rPr lang="hr-HR" sz="1300" dirty="0" smtClean="0">
                <a:solidFill>
                  <a:schemeClr val="accent5">
                    <a:lumMod val="75000"/>
                  </a:schemeClr>
                </a:solidFill>
              </a:rPr>
              <a:t>0,1% </a:t>
            </a:r>
            <a:r>
              <a:rPr lang="hr-HR" sz="1300" dirty="0">
                <a:solidFill>
                  <a:schemeClr val="accent5">
                    <a:lumMod val="75000"/>
                  </a:schemeClr>
                </a:solidFill>
              </a:rPr>
              <a:t>ukupnog proračuna Grada Nova Gradiška za 2025. godinu što ukupno iznosi </a:t>
            </a:r>
            <a:r>
              <a:rPr lang="hr-HR" sz="1300" dirty="0" smtClean="0">
                <a:solidFill>
                  <a:schemeClr val="accent5">
                    <a:lumMod val="75000"/>
                  </a:schemeClr>
                </a:solidFill>
              </a:rPr>
              <a:t>24.300,00 </a:t>
            </a:r>
            <a:r>
              <a:rPr lang="hr-HR" sz="1300" dirty="0">
                <a:solidFill>
                  <a:schemeClr val="accent5">
                    <a:lumMod val="75000"/>
                  </a:schemeClr>
                </a:solidFill>
              </a:rPr>
              <a:t>€ te ga provodi </a:t>
            </a:r>
            <a:r>
              <a:rPr lang="hr-HR" sz="1300" dirty="0" smtClean="0">
                <a:solidFill>
                  <a:schemeClr val="accent5">
                    <a:lumMod val="75000"/>
                  </a:schemeClr>
                </a:solidFill>
              </a:rPr>
              <a:t>Stručna služba Grada, </a:t>
            </a:r>
            <a:r>
              <a:rPr lang="hr-HR" sz="1300" dirty="0">
                <a:solidFill>
                  <a:schemeClr val="accent5">
                    <a:lumMod val="75000"/>
                  </a:schemeClr>
                </a:solidFill>
              </a:rPr>
              <a:t>a obuhvaća </a:t>
            </a:r>
            <a:r>
              <a:rPr lang="hr-HR" sz="1300" dirty="0" smtClean="0">
                <a:solidFill>
                  <a:schemeClr val="accent5">
                    <a:lumMod val="75000"/>
                  </a:schemeClr>
                </a:solidFill>
              </a:rPr>
              <a:t>sredstva namijenjena sukladno Odluci o financiranju političkih stranaka i Nezavisne gradske liste u Gradskom vijeću Grada Nova Gradiška.</a:t>
            </a:r>
            <a:endParaRPr lang="hr-HR" sz="1300" dirty="0">
              <a:solidFill>
                <a:schemeClr val="accent5">
                  <a:lumMod val="75000"/>
                </a:schemeClr>
              </a:solidFill>
            </a:endParaRPr>
          </a:p>
          <a:p>
            <a:pPr algn="just"/>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4" name="Grafikon 3"/>
          <p:cNvGraphicFramePr>
            <a:graphicFrameLocks/>
          </p:cNvGraphicFramePr>
          <p:nvPr>
            <p:extLst>
              <p:ext uri="{D42A27DB-BD31-4B8C-83A1-F6EECF244321}">
                <p14:modId xmlns:p14="http://schemas.microsoft.com/office/powerpoint/2010/main" val="745342482"/>
              </p:ext>
            </p:extLst>
          </p:nvPr>
        </p:nvGraphicFramePr>
        <p:xfrm>
          <a:off x="6862219" y="3603172"/>
          <a:ext cx="457200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Slika 2" descr="Zaslonski isječc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4433" y="842411"/>
            <a:ext cx="3796941" cy="2586589"/>
          </a:xfrm>
          <a:prstGeom prst="rect">
            <a:avLst/>
          </a:prstGeom>
        </p:spPr>
      </p:pic>
    </p:spTree>
    <p:extLst>
      <p:ext uri="{BB962C8B-B14F-4D97-AF65-F5344CB8AC3E}">
        <p14:creationId xmlns:p14="http://schemas.microsoft.com/office/powerpoint/2010/main" val="33628301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smtClean="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PLANIRANI PROJEKTI U 2025. GODINI</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71776" y="825911"/>
            <a:ext cx="5905254" cy="5919019"/>
          </a:xfrm>
        </p:spPr>
        <p:txBody>
          <a:bodyPr>
            <a:noAutofit/>
          </a:bodyPr>
          <a:lstStyle/>
          <a:p>
            <a:pPr algn="just"/>
            <a:r>
              <a:rPr lang="hr-HR" sz="1200" b="1" dirty="0" smtClean="0">
                <a:solidFill>
                  <a:schemeClr val="accent5">
                    <a:lumMod val="75000"/>
                  </a:schemeClr>
                </a:solidFill>
              </a:rPr>
              <a:t>IZGRADNJA DJEČJEG VRTIĆA</a:t>
            </a:r>
          </a:p>
          <a:p>
            <a:pPr marL="0" lvl="0" indent="0" algn="just" defTabSz="914400" eaLnBrk="0" fontAlgn="base" hangingPunct="0">
              <a:spcBef>
                <a:spcPct val="0"/>
              </a:spcBef>
              <a:spcAft>
                <a:spcPct val="0"/>
              </a:spcAft>
              <a:buClrTx/>
              <a:buSzTx/>
              <a:buNone/>
            </a:pP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Budući da je Grad Nova Gradiška udovoljio kriterijima natječaja Nacionalnog plana oporavka i otpornosti Ministarstva znanosti i obrazovanja Republike Hrvatske, u studenom 2022. godine dodijeljena su mu bespovratna sredstva  u iznosu od 726.259,21 € za projekt izgradnje novog objekta vrtića u južnom dijelu grada, koji će biti izgrađen u Ulici kralja Dmitra Zvonimira u Novoj Gradiški. </a:t>
            </a:r>
            <a:endParaRPr lang="hr-HR" altLang="sr-Latn-RS" sz="1200" dirty="0">
              <a:solidFill>
                <a:schemeClr val="accent5">
                  <a:lumMod val="75000"/>
                </a:schemeClr>
              </a:solidFill>
              <a:latin typeface="+mj-lt"/>
            </a:endParaRPr>
          </a:p>
          <a:p>
            <a:pPr marL="0" lvl="0" indent="0" algn="just" defTabSz="914400" eaLnBrk="0" fontAlgn="base" hangingPunct="0">
              <a:spcBef>
                <a:spcPct val="0"/>
              </a:spcBef>
              <a:spcAft>
                <a:spcPct val="0"/>
              </a:spcAft>
              <a:buClrTx/>
              <a:buSzTx/>
              <a:buNone/>
            </a:pP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Opći cilj projekta je osiguranje infrastrukturnih i materijalnih kapaciteta za povećanje dostupnosti ranog i predškolskog odgoja i obrazovanja na području grada Nova Gradiška. Projekt obuhvaća izgradnju i opremanje ustanove za predškolski odgoj i obrazovanje (područni vrtić s kuhinjom). </a:t>
            </a:r>
            <a:r>
              <a:rPr lang="hr-HR" altLang="sr-Latn-RS" sz="1200" dirty="0" smtClean="0">
                <a:solidFill>
                  <a:schemeClr val="accent5">
                    <a:lumMod val="75000"/>
                  </a:schemeClr>
                </a:solidFill>
                <a:latin typeface="+mj-lt"/>
                <a:ea typeface="Calibri" panose="020F0502020204030204" pitchFamily="34" charset="0"/>
                <a:cs typeface="Calibri" panose="020F0502020204030204" pitchFamily="34" charset="0"/>
              </a:rPr>
              <a:t>Ukupna procijenjena vrijednost projekta </a:t>
            </a: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iznosi </a:t>
            </a:r>
            <a:r>
              <a:rPr lang="hr-HR" altLang="sr-Latn-RS" sz="1200" dirty="0" smtClean="0">
                <a:solidFill>
                  <a:schemeClr val="accent5">
                    <a:lumMod val="75000"/>
                  </a:schemeClr>
                </a:solidFill>
                <a:latin typeface="+mj-lt"/>
                <a:ea typeface="Calibri" panose="020F0502020204030204" pitchFamily="34" charset="0"/>
                <a:cs typeface="Calibri" panose="020F0502020204030204" pitchFamily="34" charset="0"/>
              </a:rPr>
              <a:t>2.950.000,00 </a:t>
            </a: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a:t>
            </a:r>
            <a:endParaRPr lang="hr-HR" altLang="sr-Latn-RS" sz="1200" dirty="0">
              <a:solidFill>
                <a:schemeClr val="accent5">
                  <a:lumMod val="75000"/>
                </a:schemeClr>
              </a:solidFill>
              <a:latin typeface="+mj-lt"/>
            </a:endParaRPr>
          </a:p>
          <a:p>
            <a:pPr marL="0" lvl="0" indent="0" algn="just" defTabSz="914400" eaLnBrk="0" fontAlgn="base" hangingPunct="0">
              <a:spcBef>
                <a:spcPct val="0"/>
              </a:spcBef>
              <a:spcAft>
                <a:spcPct val="0"/>
              </a:spcAft>
              <a:buClrTx/>
              <a:buSzTx/>
              <a:buNone/>
            </a:pP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2022. godine Grad je započeo otkup zemljišta u privatnom vlasništvu potrebnog za realizaciju ovog projekta, kao i izradu projektne </a:t>
            </a:r>
            <a:r>
              <a:rPr lang="hr-HR" altLang="sr-Latn-RS" sz="1200" dirty="0" smtClean="0">
                <a:solidFill>
                  <a:schemeClr val="accent5">
                    <a:lumMod val="75000"/>
                  </a:schemeClr>
                </a:solidFill>
                <a:latin typeface="+mj-lt"/>
                <a:ea typeface="Calibri" panose="020F0502020204030204" pitchFamily="34" charset="0"/>
                <a:cs typeface="Calibri" panose="020F0502020204030204" pitchFamily="34" charset="0"/>
              </a:rPr>
              <a:t>dokumentacije.</a:t>
            </a:r>
            <a:r>
              <a:rPr lang="hr-HR" altLang="sr-Latn-RS" sz="1200" dirty="0" smtClean="0">
                <a:solidFill>
                  <a:schemeClr val="accent5">
                    <a:lumMod val="75000"/>
                  </a:schemeClr>
                </a:solidFill>
                <a:latin typeface="+mj-lt"/>
              </a:rPr>
              <a:t> </a:t>
            </a:r>
            <a:r>
              <a:rPr lang="hr-HR" altLang="sr-Latn-RS" sz="1200" dirty="0" smtClean="0">
                <a:solidFill>
                  <a:schemeClr val="accent5">
                    <a:lumMod val="75000"/>
                  </a:schemeClr>
                </a:solidFill>
                <a:latin typeface="+mj-lt"/>
                <a:ea typeface="Calibri" panose="020F0502020204030204" pitchFamily="34" charset="0"/>
                <a:cs typeface="Calibri" panose="020F0502020204030204" pitchFamily="34" charset="0"/>
              </a:rPr>
              <a:t>Tijekom </a:t>
            </a: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2023. godine započinje izgradnja pristupne ceste iz Ulice kneza Trpimira prema budućem dječjem vrtiću te je izrađena projektno – tehnička dokumentacija za </a:t>
            </a:r>
            <a:r>
              <a:rPr lang="hr-HR" altLang="sr-Latn-RS" sz="1200" dirty="0" smtClean="0">
                <a:solidFill>
                  <a:schemeClr val="accent5">
                    <a:lumMod val="75000"/>
                  </a:schemeClr>
                </a:solidFill>
                <a:latin typeface="+mj-lt"/>
                <a:ea typeface="Calibri" panose="020F0502020204030204" pitchFamily="34" charset="0"/>
                <a:cs typeface="Calibri" panose="020F0502020204030204" pitchFamily="34" charset="0"/>
              </a:rPr>
              <a:t>izgradnju. U 2024</a:t>
            </a: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 </a:t>
            </a:r>
            <a:r>
              <a:rPr lang="hr-HR" altLang="sr-Latn-RS" sz="1200" dirty="0" smtClean="0">
                <a:solidFill>
                  <a:schemeClr val="accent5">
                    <a:lumMod val="75000"/>
                  </a:schemeClr>
                </a:solidFill>
                <a:latin typeface="+mj-lt"/>
                <a:ea typeface="Calibri" panose="020F0502020204030204" pitchFamily="34" charset="0"/>
                <a:cs typeface="Calibri" panose="020F0502020204030204" pitchFamily="34" charset="0"/>
              </a:rPr>
              <a:t>godini započinje postupak javne nabave te se u prosincu potpisuje </a:t>
            </a:r>
            <a:r>
              <a:rPr lang="hr-HR" altLang="sr-Latn-RS" sz="1200" dirty="0">
                <a:solidFill>
                  <a:schemeClr val="accent5">
                    <a:lumMod val="75000"/>
                  </a:schemeClr>
                </a:solidFill>
                <a:latin typeface="+mj-lt"/>
                <a:ea typeface="Calibri" panose="020F0502020204030204" pitchFamily="34" charset="0"/>
                <a:cs typeface="Calibri" panose="020F0502020204030204" pitchFamily="34" charset="0"/>
              </a:rPr>
              <a:t>u</a:t>
            </a:r>
            <a:r>
              <a:rPr lang="hr-HR" altLang="sr-Latn-RS" sz="1200" dirty="0" smtClean="0">
                <a:solidFill>
                  <a:schemeClr val="accent5">
                    <a:lumMod val="75000"/>
                  </a:schemeClr>
                </a:solidFill>
                <a:latin typeface="+mj-lt"/>
                <a:ea typeface="Calibri" panose="020F0502020204030204" pitchFamily="34" charset="0"/>
                <a:cs typeface="Calibri" panose="020F0502020204030204" pitchFamily="34" charset="0"/>
              </a:rPr>
              <a:t>govor o građenju spomenutog objekta. U proračunu za 2025. godinu planirana sredstva za spomenuti projekt iznose 2.948.759,30 €.</a:t>
            </a:r>
            <a:endParaRPr lang="hr-HR" sz="1200" dirty="0">
              <a:solidFill>
                <a:schemeClr val="accent5">
                  <a:lumMod val="75000"/>
                </a:schemeClr>
              </a:solidFill>
              <a:latin typeface="+mj-lt"/>
            </a:endParaRP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sp>
        <p:nvSpPr>
          <p:cNvPr id="12"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pic>
        <p:nvPicPr>
          <p:cNvPr id="15" name="Slika 14" descr="Zaslonski isječc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872" y="4861415"/>
            <a:ext cx="3775750" cy="1883515"/>
          </a:xfrm>
          <a:prstGeom prst="rect">
            <a:avLst/>
          </a:prstGeom>
        </p:spPr>
      </p:pic>
      <p:sp>
        <p:nvSpPr>
          <p:cNvPr id="20" name="Rezervirano mjesto sadržaja 19"/>
          <p:cNvSpPr>
            <a:spLocks noGrp="1"/>
          </p:cNvSpPr>
          <p:nvPr>
            <p:ph sz="quarter" idx="4"/>
          </p:nvPr>
        </p:nvSpPr>
        <p:spPr>
          <a:xfrm>
            <a:off x="6424852" y="977218"/>
            <a:ext cx="5462347" cy="3030538"/>
          </a:xfrm>
        </p:spPr>
        <p:txBody>
          <a:bodyPr>
            <a:noAutofit/>
          </a:bodyPr>
          <a:lstStyle/>
          <a:p>
            <a:pPr algn="just"/>
            <a:r>
              <a:rPr lang="hr-HR" sz="1200" b="1" dirty="0">
                <a:solidFill>
                  <a:schemeClr val="accent5">
                    <a:lumMod val="75000"/>
                  </a:schemeClr>
                </a:solidFill>
              </a:rPr>
              <a:t>SANACIJA DEPONIJE KOMUNALNOG OTPADA</a:t>
            </a:r>
          </a:p>
          <a:p>
            <a:pPr mar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Opći cilj ovog projekta je osiguranje prostora za odlaganje komunalnog otpada do izgradnje Regionalnog centra za gospodarenje otpadom.</a:t>
            </a:r>
            <a:endParaRPr lang="hr-HR" sz="1200" dirty="0">
              <a:solidFill>
                <a:schemeClr val="accent5">
                  <a:lumMod val="75000"/>
                </a:schemeClr>
              </a:solidFill>
            </a:endParaRPr>
          </a:p>
          <a:p>
            <a:pPr marL="0" lvl="0" indent="0" algn="just" defTabSz="914400" eaLnBrk="0" fontAlgn="base" hangingPunct="0">
              <a:spcBef>
                <a:spcPct val="0"/>
              </a:spcBef>
              <a:spcAft>
                <a:spcPct val="0"/>
              </a:spcAft>
              <a:buClrTx/>
              <a:buSzTx/>
              <a:buNone/>
            </a:pPr>
            <a:endParaRPr lang="hr-HR" altLang="sr-Latn-RS" sz="1200" dirty="0">
              <a:solidFill>
                <a:schemeClr val="accent5">
                  <a:lumMod val="75000"/>
                </a:schemeClr>
              </a:solidFill>
              <a:ea typeface="Calibri" panose="020F0502020204030204" pitchFamily="34" charset="0"/>
              <a:cs typeface="Calibri" panose="020F0502020204030204" pitchFamily="34" charset="0"/>
            </a:endParaRPr>
          </a:p>
          <a:p>
            <a:pPr marL="0" lvl="0" indent="0" algn="just" defTabSz="914400" eaLnBrk="0" fontAlgn="base" hangingPunct="0">
              <a:spcBef>
                <a:spcPct val="0"/>
              </a:spcBef>
              <a:spcAft>
                <a:spcPct val="0"/>
              </a:spcAft>
              <a:buClrTx/>
              <a:buSzTx/>
              <a:buNone/>
            </a:pPr>
            <a:r>
              <a:rPr lang="hr-HR" altLang="sr-Latn-RS" sz="1200" dirty="0">
                <a:solidFill>
                  <a:schemeClr val="accent5">
                    <a:lumMod val="75000"/>
                  </a:schemeClr>
                </a:solidFill>
                <a:ea typeface="Calibri" panose="020F0502020204030204" pitchFamily="34" charset="0"/>
                <a:cs typeface="Calibri" panose="020F0502020204030204" pitchFamily="34" charset="0"/>
              </a:rPr>
              <a:t>Budući da je nepoznat rok izgradnje Regionalnog centra za gospodarenje  otpadom, koji je pod ingerencijom Brodsko – posavske županije i tvrtkom osnovanom sa svrhom izgradnje i upravljanja spomenutog centra, Grad uz sufinanciranje Fonda za zaštitu okoliša i energetsku učinkovitost planira izraditi novu plohu za zaprimanje otpada. </a:t>
            </a:r>
          </a:p>
          <a:p>
            <a:pPr marL="0" lvl="0" indent="0" algn="just" defTabSz="914400" eaLnBrk="0" fontAlgn="base" hangingPunct="0">
              <a:spcBef>
                <a:spcPct val="0"/>
              </a:spcBef>
              <a:spcAft>
                <a:spcPct val="0"/>
              </a:spcAft>
              <a:buClrTx/>
              <a:buSzTx/>
              <a:buNone/>
            </a:pPr>
            <a:endParaRPr lang="hr-HR" altLang="sr-Latn-RS" sz="1200" dirty="0">
              <a:solidFill>
                <a:schemeClr val="accent5">
                  <a:lumMod val="75000"/>
                </a:schemeClr>
              </a:solidFill>
              <a:ea typeface="Calibri" panose="020F0502020204030204" pitchFamily="34" charset="0"/>
              <a:cs typeface="Calibri" panose="020F0502020204030204" pitchFamily="34" charset="0"/>
            </a:endParaRPr>
          </a:p>
          <a:p>
            <a:pPr marL="0" lvl="0" indent="0" algn="just" defTabSz="914400" eaLnBrk="0" fontAlgn="base" hangingPunct="0">
              <a:spcBef>
                <a:spcPct val="0"/>
              </a:spcBef>
              <a:spcAft>
                <a:spcPct val="0"/>
              </a:spcAft>
              <a:buClrTx/>
              <a:buSzTx/>
              <a:buNone/>
            </a:pPr>
            <a:r>
              <a:rPr lang="hr-HR" altLang="sr-Latn-RS" sz="1200" dirty="0">
                <a:solidFill>
                  <a:schemeClr val="accent5">
                    <a:lumMod val="75000"/>
                  </a:schemeClr>
                </a:solidFill>
                <a:ea typeface="Calibri" panose="020F0502020204030204" pitchFamily="34" charset="0"/>
                <a:cs typeface="Calibri" panose="020F0502020204030204" pitchFamily="34" charset="0"/>
              </a:rPr>
              <a:t>U 2025. godini planira se nastavak sanacije deponije komunalnog otpada, točnije izgradnja treće odlagališne plohe. Početkom godine započet će se s postupkom javne nabave, slijedi sklapanje ugovora s odabranim ponuditeljem/ima te nakon toga početak građevinskih radova. Ukupno planirana vrijednost ovog kapitalnog projekta u 2025. godini iznosi 1.413.753,63 €.</a:t>
            </a:r>
          </a:p>
          <a:p>
            <a:endParaRPr lang="hr-HR" sz="1200" dirty="0"/>
          </a:p>
        </p:txBody>
      </p:sp>
      <p:pic>
        <p:nvPicPr>
          <p:cNvPr id="23" name="Slika 22" descr="Zaslonski isječc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9091" y="4586000"/>
            <a:ext cx="3533868" cy="2158930"/>
          </a:xfrm>
          <a:prstGeom prst="rect">
            <a:avLst/>
          </a:prstGeom>
        </p:spPr>
      </p:pic>
    </p:spTree>
    <p:extLst>
      <p:ext uri="{BB962C8B-B14F-4D97-AF65-F5344CB8AC3E}">
        <p14:creationId xmlns:p14="http://schemas.microsoft.com/office/powerpoint/2010/main" val="2849796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smtClean="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PLANIRANI PROJEKTI U 2025. GODINI</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332990" y="938981"/>
            <a:ext cx="5589525" cy="5919019"/>
          </a:xfrm>
        </p:spPr>
        <p:txBody>
          <a:bodyPr>
            <a:noAutofit/>
          </a:bodyPr>
          <a:lstStyle/>
          <a:p>
            <a:pPr algn="just"/>
            <a:r>
              <a:rPr lang="hr-HR" sz="1200" b="1" dirty="0" smtClean="0">
                <a:solidFill>
                  <a:schemeClr val="accent5">
                    <a:lumMod val="75000"/>
                  </a:schemeClr>
                </a:solidFill>
              </a:rPr>
              <a:t>REKONSTRUKCIJA DIJELA GAJEVE ULICE</a:t>
            </a: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latin typeface="+mj-lt"/>
                <a:cs typeface="Calibri" panose="020F0502020204030204" pitchFamily="34" charset="0"/>
              </a:rPr>
              <a:t>Sastavni dio kapitalnog projekta Javne površine proizašao iz Programa građenja komunalne infrastrukture Grada Nova Gradiška za 2025. godinu, a obuhvaća rekonstrukciju spomenute ulice od križanja s Ulicom Miroslava Kraljevića do križanja sa </a:t>
            </a:r>
            <a:r>
              <a:rPr lang="hr-HR" sz="1200" dirty="0" err="1" smtClean="0">
                <a:solidFill>
                  <a:schemeClr val="accent5">
                    <a:lumMod val="75000"/>
                  </a:schemeClr>
                </a:solidFill>
                <a:latin typeface="+mj-lt"/>
                <a:cs typeface="Calibri" panose="020F0502020204030204" pitchFamily="34" charset="0"/>
              </a:rPr>
              <a:t>Slavčom</a:t>
            </a:r>
            <a:r>
              <a:rPr lang="hr-HR" sz="1200" dirty="0" smtClean="0">
                <a:solidFill>
                  <a:schemeClr val="accent5">
                    <a:lumMod val="75000"/>
                  </a:schemeClr>
                </a:solidFill>
                <a:latin typeface="+mj-lt"/>
                <a:cs typeface="Calibri" panose="020F0502020204030204" pitchFamily="34" charset="0"/>
              </a:rPr>
              <a:t>.</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latin typeface="+mj-lt"/>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latin typeface="+mj-lt"/>
                <a:cs typeface="Calibri" panose="020F0502020204030204" pitchFamily="34" charset="0"/>
              </a:rPr>
              <a:t>Planirana vrijednost projekta u proračunu za 2025. godinu iznosi 656.088,24 €, a sadrži troškove građenja i stručnog nadzora nad građenjem.</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latin typeface="+mj-lt"/>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latin typeface="+mj-lt"/>
                <a:cs typeface="Calibri" panose="020F0502020204030204" pitchFamily="34" charset="0"/>
              </a:rPr>
              <a:t>50% planirane vrijednosti projekta financirat će se iz proračuna Grada Nova Gradiška, a preostalih 50% iz državnih ili županijskih sredstava.</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latin typeface="+mj-lt"/>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latin typeface="+mj-lt"/>
                <a:cs typeface="Calibri" panose="020F0502020204030204" pitchFamily="34" charset="0"/>
              </a:rPr>
              <a:t>Postupak javne nabave započet je u siječnju 2025. godine, nakon čega slijedi potpisivanje ugovora s izvođačima radova kao i provoditeljima stručnog nadzora nad građenjem te početak radova.</a:t>
            </a:r>
            <a:endParaRPr lang="hr-HR" sz="1200" dirty="0">
              <a:solidFill>
                <a:schemeClr val="accent5">
                  <a:lumMod val="75000"/>
                </a:schemeClr>
              </a:solidFill>
              <a:latin typeface="+mj-lt"/>
            </a:endParaRP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sp>
        <p:nvSpPr>
          <p:cNvPr id="12"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18" name="Rezervirano mjesto sadržaja 7"/>
          <p:cNvSpPr>
            <a:spLocks noGrp="1"/>
          </p:cNvSpPr>
          <p:nvPr>
            <p:ph sz="quarter" idx="4"/>
          </p:nvPr>
        </p:nvSpPr>
        <p:spPr>
          <a:xfrm>
            <a:off x="6404296" y="938981"/>
            <a:ext cx="5439361" cy="5805949"/>
          </a:xfrm>
        </p:spPr>
        <p:txBody>
          <a:bodyPr>
            <a:noAutofit/>
          </a:bodyPr>
          <a:lstStyle/>
          <a:p>
            <a:pPr algn="just"/>
            <a:r>
              <a:rPr lang="hr-HR" sz="1100" b="1" dirty="0">
                <a:solidFill>
                  <a:schemeClr val="accent5">
                    <a:lumMod val="75000"/>
                  </a:schemeClr>
                </a:solidFill>
              </a:rPr>
              <a:t>ZAŽELI, PODRŽI, POMOZI</a:t>
            </a:r>
          </a:p>
          <a:p>
            <a:pPr marL="0" indent="0" algn="just">
              <a:buNone/>
            </a:pPr>
            <a:r>
              <a:rPr lang="hr-HR" sz="1200" dirty="0">
                <a:solidFill>
                  <a:schemeClr val="accent5">
                    <a:lumMod val="75000"/>
                  </a:schemeClr>
                </a:solidFill>
              </a:rPr>
              <a:t>Tekući projekt Grada Nova Gradiška u sklopu poziva „Zaželi – prevencija institucionalizacije”, unutar Operativnog programa Učinkoviti ljudski potencijali 2021. – 2027. Europskog socijalnog fonda.</a:t>
            </a:r>
          </a:p>
          <a:p>
            <a:pPr marL="0" indent="0" algn="just">
              <a:buNone/>
            </a:pPr>
            <a:r>
              <a:rPr lang="hr-HR" sz="1200" dirty="0">
                <a:solidFill>
                  <a:schemeClr val="accent5">
                    <a:lumMod val="75000"/>
                  </a:schemeClr>
                </a:solidFill>
              </a:rPr>
              <a:t>Cilj projekta je pružanje usluge potpore i podrške u svakodnevnom životu starijim osobama i osobama s invaliditetom na području grada Nova Gradiška.</a:t>
            </a:r>
          </a:p>
          <a:p>
            <a:pPr marL="0" indent="0" algn="just">
              <a:buNone/>
            </a:pPr>
            <a:r>
              <a:rPr lang="hr-HR" sz="1200" dirty="0">
                <a:solidFill>
                  <a:schemeClr val="accent5">
                    <a:lumMod val="75000"/>
                  </a:schemeClr>
                </a:solidFill>
              </a:rPr>
              <a:t>Kroz projekt se zaposlilo 30 žena koje će tijekom 33 mjeseca pružati usluge potpore i podrške za 180 krajnjih korisnika. </a:t>
            </a:r>
          </a:p>
          <a:p>
            <a:pPr marL="0" indent="0" algn="just">
              <a:buNone/>
            </a:pPr>
            <a:r>
              <a:rPr lang="hr-HR" sz="1200" dirty="0">
                <a:solidFill>
                  <a:schemeClr val="accent5">
                    <a:lumMod val="75000"/>
                  </a:schemeClr>
                </a:solidFill>
              </a:rPr>
              <a:t>Ukupna vrijednost projekta iznosi 1.485.000,00 €, a cjelokupno trajanje projekta je 36 mjeseci. </a:t>
            </a:r>
          </a:p>
          <a:p>
            <a:pPr marL="0" indent="0" algn="just">
              <a:buNone/>
            </a:pPr>
            <a:r>
              <a:rPr lang="hr-HR" sz="1200" dirty="0">
                <a:solidFill>
                  <a:schemeClr val="accent5">
                    <a:lumMod val="75000"/>
                  </a:schemeClr>
                </a:solidFill>
              </a:rPr>
              <a:t>Projekt je započeo u prvom kvartalu 2024. godine, a planirano trajanje do prvog kvartala 2027. godine. Planirani troškovi na ime ovog projekta u 2025. godini iznose 540.000,00 €.</a:t>
            </a: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pic>
        <p:nvPicPr>
          <p:cNvPr id="3" name="Slika 2" descr="Zaslonski isječc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272" y="4123897"/>
            <a:ext cx="4094960" cy="2456976"/>
          </a:xfrm>
          <a:prstGeom prst="rect">
            <a:avLst/>
          </a:prstGeom>
        </p:spPr>
      </p:pic>
      <p:pic>
        <p:nvPicPr>
          <p:cNvPr id="11" name="Slika 10" descr="Zaslonski isječc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754" y="4123897"/>
            <a:ext cx="4011229" cy="2456976"/>
          </a:xfrm>
          <a:prstGeom prst="rect">
            <a:avLst/>
          </a:prstGeom>
        </p:spPr>
      </p:pic>
    </p:spTree>
    <p:extLst>
      <p:ext uri="{BB962C8B-B14F-4D97-AF65-F5344CB8AC3E}">
        <p14:creationId xmlns:p14="http://schemas.microsoft.com/office/powerpoint/2010/main" val="33021247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smtClean="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PLANIRANI PROJEKTI U 2025. GODINI</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332990" y="938981"/>
            <a:ext cx="5589525" cy="5919019"/>
          </a:xfrm>
        </p:spPr>
        <p:txBody>
          <a:bodyPr>
            <a:noAutofit/>
          </a:bodyPr>
          <a:lstStyle/>
          <a:p>
            <a:pPr algn="just"/>
            <a:r>
              <a:rPr lang="hr-HR" sz="1200" b="1" dirty="0">
                <a:solidFill>
                  <a:schemeClr val="accent5">
                    <a:lumMod val="75000"/>
                  </a:schemeClr>
                </a:solidFill>
              </a:rPr>
              <a:t>UREĐENJE ZGRADE STAROG ZATVORA</a:t>
            </a:r>
          </a:p>
          <a:p>
            <a:pPr marL="0" indent="0" algn="just">
              <a:buNone/>
            </a:pPr>
            <a:r>
              <a:rPr lang="hr-HR" sz="1200" dirty="0">
                <a:solidFill>
                  <a:schemeClr val="accent5">
                    <a:lumMod val="75000"/>
                  </a:schemeClr>
                </a:solidFill>
              </a:rPr>
              <a:t>Zbog neučinkovitosti i nefunkcionalnost građevinskog objekta zgrade „Starog zatvora” Grad se odlučuje za njegovu energetsku obnovu.</a:t>
            </a:r>
          </a:p>
          <a:p>
            <a:pPr marL="0" indent="0" algn="just">
              <a:buNone/>
            </a:pPr>
            <a:r>
              <a:rPr lang="hr-HR" sz="1200" dirty="0">
                <a:solidFill>
                  <a:schemeClr val="accent5">
                    <a:lumMod val="75000"/>
                  </a:schemeClr>
                </a:solidFill>
              </a:rPr>
              <a:t>Energetska obnova podrazumijeva primjenu mjera energetske učinkovitosti u svrhu poboljšanja energetskog svojstva objekta. Ona može obuhvaćati povećanje toplinske zaštite vanjske ovojnice, zamjenu vanjskih prozora i vrata te zamjenu ili unapređenje sustava grijanja/ hlađenja, ali i mjere korištenja obnovljivih izvora energije.</a:t>
            </a:r>
          </a:p>
          <a:p>
            <a:pPr marL="0" indent="0" algn="just">
              <a:buNone/>
            </a:pPr>
            <a:r>
              <a:rPr lang="hr-HR" sz="1200" dirty="0">
                <a:solidFill>
                  <a:schemeClr val="accent5">
                    <a:lumMod val="75000"/>
                  </a:schemeClr>
                </a:solidFill>
              </a:rPr>
              <a:t>Zgrada „Starog zatvora” planira se obnoviti uključujući unutarnje uređenje (zidne i podne površine, sustav grijanja i hlađenja, vanjska stolarija i sl.) kako bi joj se vratila funkcionalnost te bi imala opću namjenu.</a:t>
            </a:r>
          </a:p>
          <a:p>
            <a:pPr marL="0" indent="0" algn="just">
              <a:buNone/>
            </a:pPr>
            <a:r>
              <a:rPr lang="hr-HR" sz="1200" dirty="0">
                <a:solidFill>
                  <a:schemeClr val="accent5">
                    <a:lumMod val="75000"/>
                  </a:schemeClr>
                </a:solidFill>
              </a:rPr>
              <a:t>Planirana sredstva u proračunu za 2025. godinu za navedeni kapitalni projekt iznosi 500.000,00 €.</a:t>
            </a: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sp>
        <p:nvSpPr>
          <p:cNvPr id="12"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18" name="Rezervirano mjesto sadržaja 7"/>
          <p:cNvSpPr>
            <a:spLocks noGrp="1"/>
          </p:cNvSpPr>
          <p:nvPr>
            <p:ph sz="quarter" idx="4"/>
          </p:nvPr>
        </p:nvSpPr>
        <p:spPr>
          <a:xfrm>
            <a:off x="6404296" y="938981"/>
            <a:ext cx="5439361" cy="5805949"/>
          </a:xfrm>
        </p:spPr>
        <p:txBody>
          <a:bodyPr>
            <a:noAutofit/>
          </a:bodyPr>
          <a:lstStyle/>
          <a:p>
            <a:pPr algn="just"/>
            <a:r>
              <a:rPr lang="hr-HR" sz="1200" b="1" dirty="0">
                <a:solidFill>
                  <a:schemeClr val="accent5">
                    <a:lumMod val="75000"/>
                  </a:schemeClr>
                </a:solidFill>
              </a:rPr>
              <a:t>IZGRADNJA MOSTA PREKO POTOKA ŠUMETLICA IZMEĐU ULICA PRKOS I VINOGRADSKE</a:t>
            </a:r>
          </a:p>
          <a:p>
            <a:pPr marL="0" lvl="0" indent="0" algn="just" defTabSz="914400" eaLnBrk="0" fontAlgn="base" hangingPunct="0">
              <a:spcBef>
                <a:spcPct val="0"/>
              </a:spcBef>
              <a:spcAft>
                <a:spcPct val="0"/>
              </a:spcAft>
              <a:buClrTx/>
              <a:buSzTx/>
              <a:buNone/>
            </a:pPr>
            <a:endParaRPr lang="hr-HR" sz="1200" dirty="0" smtClean="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cs typeface="Calibri" panose="020F0502020204030204" pitchFamily="34" charset="0"/>
              </a:rPr>
              <a:t>Sastavni </a:t>
            </a:r>
            <a:r>
              <a:rPr lang="hr-HR" sz="1200" dirty="0">
                <a:solidFill>
                  <a:schemeClr val="accent5">
                    <a:lumMod val="75000"/>
                  </a:schemeClr>
                </a:solidFill>
                <a:cs typeface="Calibri" panose="020F0502020204030204" pitchFamily="34" charset="0"/>
              </a:rPr>
              <a:t>dio kapitalnog projekta Nerazvrstane ceste proizašao iz Programa građenja komunalne infrastrukture Grada Nova Gradiška za 2025. godinu.</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Planirana vrijednost projekta u proračunu za 2025. godinu iznosi 385.523,60 €, a sadrži troškove završetka projektne dokumentacije te građenja i stručnog nadzora.</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59% planirane vrijednosti projekta financirat će se iz proračuna Grada Nova Gradiška, a preostalih 41% iz državnih ili županijskih sredstava.</a:t>
            </a: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pic>
        <p:nvPicPr>
          <p:cNvPr id="9" name="Slika 8" descr="Zaslonski isječc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148" y="4269514"/>
            <a:ext cx="3208315" cy="2175534"/>
          </a:xfrm>
          <a:prstGeom prst="rect">
            <a:avLst/>
          </a:prstGeom>
        </p:spPr>
      </p:pic>
      <p:pic>
        <p:nvPicPr>
          <p:cNvPr id="10" name="Slika 9" descr="Zaslonski isječc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0879" y="4269514"/>
            <a:ext cx="4628343" cy="2035753"/>
          </a:xfrm>
          <a:prstGeom prst="rect">
            <a:avLst/>
          </a:prstGeom>
        </p:spPr>
      </p:pic>
    </p:spTree>
    <p:extLst>
      <p:ext uri="{BB962C8B-B14F-4D97-AF65-F5344CB8AC3E}">
        <p14:creationId xmlns:p14="http://schemas.microsoft.com/office/powerpoint/2010/main" val="15042450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smtClean="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PLANIRANI PROJEKTI U 2025. GODINI</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212132" y="977219"/>
            <a:ext cx="5589525" cy="5767712"/>
          </a:xfrm>
        </p:spPr>
        <p:txBody>
          <a:bodyPr>
            <a:noAutofit/>
          </a:bodyPr>
          <a:lstStyle/>
          <a:p>
            <a:pPr algn="just"/>
            <a:r>
              <a:rPr lang="hr-HR" sz="1200" b="1" dirty="0">
                <a:solidFill>
                  <a:schemeClr val="accent5">
                    <a:lumMod val="75000"/>
                  </a:schemeClr>
                </a:solidFill>
              </a:rPr>
              <a:t>REKONSTRUKCIJA ZAPADNOG DIJELA TRGA KRALJA TOMISLAVA</a:t>
            </a:r>
          </a:p>
          <a:p>
            <a:pPr marL="0" lvl="0" indent="0" algn="just" defTabSz="914400" eaLnBrk="0" fontAlgn="base" hangingPunct="0">
              <a:spcBef>
                <a:spcPct val="0"/>
              </a:spcBef>
              <a:spcAft>
                <a:spcPct val="0"/>
              </a:spcAft>
              <a:buClrTx/>
              <a:buSzTx/>
              <a:buNone/>
            </a:pPr>
            <a:endParaRPr lang="hr-HR" sz="11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Sastavni dio kapitalnog projekta Javne površine proizašao iz Programa građenja komunalne infrastrukture Grada Nova Gradiška za 2025. godinu., koji obuhvaća rekonstrukciju dijela spomenutog trga od Zgrade društvene namjene (stara „Nama”) do Gradskog muzeja.</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Planirana vrijednost projekta u proračunu za 2025. godinu iznosi 275.000,00 €, a sadrži troškove završetka projektne dokumentacije te građenja i stručnog nadzora.</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Projekt se u potpunosti financira iz sredstava proračuna Grada Nova Gradiška.</a:t>
            </a: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sp>
        <p:nvSpPr>
          <p:cNvPr id="12"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18" name="Rezervirano mjesto sadržaja 7"/>
          <p:cNvSpPr>
            <a:spLocks noGrp="1"/>
          </p:cNvSpPr>
          <p:nvPr>
            <p:ph sz="quarter" idx="4"/>
          </p:nvPr>
        </p:nvSpPr>
        <p:spPr>
          <a:xfrm>
            <a:off x="6404296" y="938981"/>
            <a:ext cx="5439361" cy="5805949"/>
          </a:xfrm>
        </p:spPr>
        <p:txBody>
          <a:bodyPr>
            <a:noAutofit/>
          </a:bodyPr>
          <a:lstStyle/>
          <a:p>
            <a:pPr algn="just"/>
            <a:r>
              <a:rPr lang="hr-HR" sz="1200" b="1" dirty="0">
                <a:solidFill>
                  <a:schemeClr val="accent5">
                    <a:lumMod val="75000"/>
                  </a:schemeClr>
                </a:solidFill>
              </a:rPr>
              <a:t>ADAPTACIJA DRUŠTVENOG DOMA NOVA GRADIŠKA</a:t>
            </a:r>
          </a:p>
          <a:p>
            <a:pPr marL="0" indent="0" algn="just">
              <a:buNone/>
            </a:pPr>
            <a:r>
              <a:rPr lang="hr-HR" sz="1200" dirty="0">
                <a:solidFill>
                  <a:schemeClr val="accent5">
                    <a:lumMod val="75000"/>
                  </a:schemeClr>
                </a:solidFill>
              </a:rPr>
              <a:t>Kapitalni objekt obuhvaća uređenje i energetsku obnovu Društvenog doma u Novoj Gradiški sa svrhom povećanja učinkovitosti i smanjenja troškova održavanja predmetnog objekta.</a:t>
            </a:r>
          </a:p>
          <a:p>
            <a:pPr marL="0" indent="0" algn="just">
              <a:buNone/>
            </a:pPr>
            <a:r>
              <a:rPr lang="hr-HR" sz="1200" dirty="0">
                <a:solidFill>
                  <a:schemeClr val="accent5">
                    <a:lumMod val="75000"/>
                  </a:schemeClr>
                </a:solidFill>
              </a:rPr>
              <a:t>Postupak javne nabave za spomenuti projekt započet je u srpnju 2024. godine, a u listopadu iste godine potpisan je ugovor s izvođačem radova te su započeli radovi obnove, kao i stručni nadzor istih. Obnova obuhvaća toplinsku zaštitu vanjske ovojnice, zamjenu vanjskih prozora i vrata te ostale potrebne radove .</a:t>
            </a:r>
          </a:p>
          <a:p>
            <a:pPr marL="0" indent="0" algn="just">
              <a:buNone/>
            </a:pPr>
            <a:r>
              <a:rPr lang="hr-HR" sz="1200" dirty="0">
                <a:solidFill>
                  <a:schemeClr val="accent5">
                    <a:lumMod val="75000"/>
                  </a:schemeClr>
                </a:solidFill>
              </a:rPr>
              <a:t>Tijekom 2025. godine očekuje se završetak započetog projekta, a planiran trošak spomenute investicije u 2025. iznosi 260.000,00 €.</a:t>
            </a:r>
          </a:p>
          <a:p>
            <a:pPr marL="0" lvl="0" indent="0" algn="just" defTabSz="914400" eaLnBrk="0" fontAlgn="base" hangingPunct="0">
              <a:spcBef>
                <a:spcPct val="0"/>
              </a:spcBef>
              <a:spcAft>
                <a:spcPct val="0"/>
              </a:spcAft>
              <a:buClrTx/>
              <a:buSzTx/>
              <a:buNone/>
            </a:pPr>
            <a:endParaRPr lang="hr-HR" sz="1400" dirty="0">
              <a:solidFill>
                <a:schemeClr val="accent5">
                  <a:lumMod val="75000"/>
                </a:schemeClr>
              </a:solidFill>
              <a:cs typeface="Calibri" panose="020F0502020204030204" pitchFamily="34" charset="0"/>
            </a:endParaRPr>
          </a:p>
          <a:p>
            <a:pPr marL="0" indent="0" algn="just">
              <a:buNone/>
            </a:pPr>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pic>
        <p:nvPicPr>
          <p:cNvPr id="5" name="Slika 4" descr="Zaslonski isječc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464" y="4020993"/>
            <a:ext cx="3473084" cy="2174169"/>
          </a:xfrm>
          <a:prstGeom prst="rect">
            <a:avLst/>
          </a:prstGeom>
        </p:spPr>
      </p:pic>
      <p:pic>
        <p:nvPicPr>
          <p:cNvPr id="9" name="Slika 8" descr="Zaslonski isječc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8999" y="4528456"/>
            <a:ext cx="5207572" cy="1671749"/>
          </a:xfrm>
          <a:prstGeom prst="rect">
            <a:avLst/>
          </a:prstGeom>
        </p:spPr>
      </p:pic>
    </p:spTree>
    <p:extLst>
      <p:ext uri="{BB962C8B-B14F-4D97-AF65-F5344CB8AC3E}">
        <p14:creationId xmlns:p14="http://schemas.microsoft.com/office/powerpoint/2010/main" val="574381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smtClean="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PLANIRANI PROJEKTI U 2025. GODINI</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333464" y="916932"/>
            <a:ext cx="5589525" cy="5767712"/>
          </a:xfrm>
        </p:spPr>
        <p:txBody>
          <a:bodyPr>
            <a:noAutofit/>
          </a:bodyPr>
          <a:lstStyle/>
          <a:p>
            <a:pPr algn="just"/>
            <a:r>
              <a:rPr lang="hr-HR" sz="1200" b="1" dirty="0">
                <a:solidFill>
                  <a:schemeClr val="accent5">
                    <a:lumMod val="75000"/>
                  </a:schemeClr>
                </a:solidFill>
              </a:rPr>
              <a:t>REKONSTRUKCIJA </a:t>
            </a:r>
            <a:r>
              <a:rPr lang="hr-HR" sz="1200" b="1" dirty="0" smtClean="0">
                <a:solidFill>
                  <a:schemeClr val="accent5">
                    <a:lumMod val="75000"/>
                  </a:schemeClr>
                </a:solidFill>
              </a:rPr>
              <a:t>ULICE ERNESTA PURGARIĆA</a:t>
            </a:r>
            <a:endParaRPr lang="hr-HR" sz="1200" b="1" dirty="0">
              <a:solidFill>
                <a:schemeClr val="accent5">
                  <a:lumMod val="75000"/>
                </a:schemeClr>
              </a:solidFill>
            </a:endParaRP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Sastavni dio kapitalnog projekta </a:t>
            </a:r>
            <a:r>
              <a:rPr lang="hr-HR" sz="1200" dirty="0" smtClean="0">
                <a:solidFill>
                  <a:schemeClr val="accent5">
                    <a:lumMod val="75000"/>
                  </a:schemeClr>
                </a:solidFill>
                <a:cs typeface="Calibri" panose="020F0502020204030204" pitchFamily="34" charset="0"/>
              </a:rPr>
              <a:t>Nerazvrstane ceste proizašao </a:t>
            </a:r>
            <a:r>
              <a:rPr lang="hr-HR" sz="1200" dirty="0">
                <a:solidFill>
                  <a:schemeClr val="accent5">
                    <a:lumMod val="75000"/>
                  </a:schemeClr>
                </a:solidFill>
                <a:cs typeface="Calibri" panose="020F0502020204030204" pitchFamily="34" charset="0"/>
              </a:rPr>
              <a:t>iz Programa građenja komunalne infrastrukture Grada Nova Gradiška za 2025. </a:t>
            </a:r>
            <a:r>
              <a:rPr lang="hr-HR" sz="1200" dirty="0" smtClean="0">
                <a:solidFill>
                  <a:schemeClr val="accent5">
                    <a:lumMod val="75000"/>
                  </a:schemeClr>
                </a:solidFill>
                <a:cs typeface="Calibri" panose="020F0502020204030204" pitchFamily="34" charset="0"/>
              </a:rPr>
              <a:t>godinu.</a:t>
            </a:r>
          </a:p>
          <a:p>
            <a:pPr marL="0" lvl="0" indent="0" algn="just" defTabSz="914400" eaLnBrk="0" fontAlgn="base" hangingPunct="0">
              <a:spcBef>
                <a:spcPct val="0"/>
              </a:spcBef>
              <a:spcAft>
                <a:spcPct val="0"/>
              </a:spcAft>
              <a:buClrTx/>
              <a:buSzTx/>
              <a:buNone/>
            </a:pPr>
            <a:endParaRPr lang="hr-HR" sz="1200" dirty="0" smtClean="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cs typeface="Calibri" panose="020F0502020204030204" pitchFamily="34" charset="0"/>
              </a:rPr>
              <a:t>2. prosinca 2024. godine potpisan je Ugovor o financijskoj potpori za provedbu spomenutog projekta s Ministarstvo, prostornog uređenja, graditeljstva i državne imovine.</a:t>
            </a:r>
          </a:p>
          <a:p>
            <a:pPr marL="0" lvl="0" indent="0" algn="just" defTabSz="914400" eaLnBrk="0" fontAlgn="base" hangingPunct="0">
              <a:spcBef>
                <a:spcPct val="0"/>
              </a:spcBef>
              <a:spcAft>
                <a:spcPct val="0"/>
              </a:spcAft>
              <a:buClrTx/>
              <a:buSzTx/>
              <a:buNone/>
            </a:pPr>
            <a:endParaRPr lang="hr-HR" sz="1200" dirty="0" smtClean="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cs typeface="Calibri" panose="020F0502020204030204" pitchFamily="34" charset="0"/>
              </a:rPr>
              <a:t>Projektom je predviđena rekonstrukcija i asfaltiranje ceste i nogostupa u duljini od 360 m, kao i oborinska odvodnja duž navedene prometnice. Instalirat će se i javna rasvjeta na 12 stupova s LED svjetiljkama.</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smtClean="0">
                <a:solidFill>
                  <a:schemeClr val="accent5">
                    <a:lumMod val="75000"/>
                  </a:schemeClr>
                </a:solidFill>
                <a:cs typeface="Calibri" panose="020F0502020204030204" pitchFamily="34" charset="0"/>
              </a:rPr>
              <a:t>Ukupna vrijednost projekta iznosi 253.753,75 € od čega 100.000,00 € financira spomenuto ministarstvo, a preostali dio proračun Grada Nova Gradiška.</a:t>
            </a: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endParaRPr lang="hr-HR" sz="14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endParaRPr lang="hr-HR" sz="14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endParaRPr lang="hr-HR" sz="1400" dirty="0">
              <a:solidFill>
                <a:schemeClr val="accent5">
                  <a:lumMod val="75000"/>
                </a:schemeClr>
              </a:solidFill>
              <a:cs typeface="Calibri" panose="020F0502020204030204" pitchFamily="34" charset="0"/>
            </a:endParaRP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sp>
        <p:nvSpPr>
          <p:cNvPr id="12"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18" name="Rezervirano mjesto sadržaja 7"/>
          <p:cNvSpPr>
            <a:spLocks noGrp="1"/>
          </p:cNvSpPr>
          <p:nvPr>
            <p:ph sz="quarter" idx="4"/>
          </p:nvPr>
        </p:nvSpPr>
        <p:spPr>
          <a:xfrm>
            <a:off x="6404296" y="938981"/>
            <a:ext cx="5439361" cy="5805949"/>
          </a:xfrm>
        </p:spPr>
        <p:txBody>
          <a:bodyPr>
            <a:noAutofit/>
          </a:bodyPr>
          <a:lstStyle/>
          <a:p>
            <a:pPr algn="just"/>
            <a:r>
              <a:rPr lang="hr-HR" sz="1200" b="1" dirty="0" smtClean="0">
                <a:solidFill>
                  <a:schemeClr val="accent5">
                    <a:lumMod val="75000"/>
                  </a:schemeClr>
                </a:solidFill>
              </a:rPr>
              <a:t>IZGRADNJA ŠETNICE IZMEĐU KANALA LAMINAC I ULICE PRKOS</a:t>
            </a:r>
            <a:endParaRPr lang="hr-HR" sz="1200" b="1" dirty="0">
              <a:solidFill>
                <a:schemeClr val="accent5">
                  <a:lumMod val="75000"/>
                </a:schemeClr>
              </a:solidFill>
            </a:endParaRPr>
          </a:p>
          <a:p>
            <a:pPr marL="0" lvl="0" indent="0" algn="just" defTabSz="914400" eaLnBrk="0" fontAlgn="base" hangingPunct="0">
              <a:spcBef>
                <a:spcPct val="0"/>
              </a:spcBef>
              <a:spcAft>
                <a:spcPct val="0"/>
              </a:spcAft>
              <a:buClrTx/>
              <a:buSzTx/>
              <a:buNone/>
            </a:pPr>
            <a:endParaRPr lang="hr-HR" sz="1200" dirty="0" smtClean="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Sastavni dio kapitalnog projekta J</a:t>
            </a:r>
            <a:r>
              <a:rPr lang="hr-HR" sz="1200" dirty="0" smtClean="0">
                <a:solidFill>
                  <a:schemeClr val="accent5">
                    <a:lumMod val="75000"/>
                  </a:schemeClr>
                </a:solidFill>
                <a:cs typeface="Calibri" panose="020F0502020204030204" pitchFamily="34" charset="0"/>
              </a:rPr>
              <a:t>avne </a:t>
            </a:r>
            <a:r>
              <a:rPr lang="hr-HR" sz="1200" dirty="0">
                <a:solidFill>
                  <a:schemeClr val="accent5">
                    <a:lumMod val="75000"/>
                  </a:schemeClr>
                </a:solidFill>
                <a:cs typeface="Calibri" panose="020F0502020204030204" pitchFamily="34" charset="0"/>
              </a:rPr>
              <a:t>površine proizašao iz Programa građenja komunalne infrastrukture Grada Nova Gradiška za 2025. godinu.</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U 2024. godini započela je i završena izrada projektne dokumentacije spomenutog projekta te u 2025. godini planiramo njegovu izgradnju.</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Planirana vrijednost projekta u proračunu za 2025. godinu iznosi 225.800,00 €, a sadrži troškove građenja i stručnog nadzora.</a:t>
            </a:r>
          </a:p>
          <a:p>
            <a:pPr marL="0" lvl="0" indent="0" algn="just" defTabSz="914400" eaLnBrk="0" fontAlgn="base" hangingPunct="0">
              <a:spcBef>
                <a:spcPct val="0"/>
              </a:spcBef>
              <a:spcAft>
                <a:spcPct val="0"/>
              </a:spcAft>
              <a:buClrTx/>
              <a:buSzTx/>
              <a:buNone/>
            </a:pPr>
            <a:endParaRPr lang="hr-HR" sz="1200" dirty="0">
              <a:solidFill>
                <a:schemeClr val="accent5">
                  <a:lumMod val="75000"/>
                </a:schemeClr>
              </a:solidFill>
              <a:cs typeface="Calibri" panose="020F0502020204030204" pitchFamily="34" charset="0"/>
            </a:endParaRPr>
          </a:p>
          <a:p>
            <a:pPr marL="0" lvl="0" indent="0" algn="just" defTabSz="914400" eaLnBrk="0" fontAlgn="base" hangingPunct="0">
              <a:spcBef>
                <a:spcPct val="0"/>
              </a:spcBef>
              <a:spcAft>
                <a:spcPct val="0"/>
              </a:spcAft>
              <a:buClrTx/>
              <a:buSzTx/>
              <a:buNone/>
            </a:pPr>
            <a:r>
              <a:rPr lang="hr-HR" sz="1200" dirty="0">
                <a:solidFill>
                  <a:schemeClr val="accent5">
                    <a:lumMod val="75000"/>
                  </a:schemeClr>
                </a:solidFill>
                <a:cs typeface="Calibri" panose="020F0502020204030204" pitchFamily="34" charset="0"/>
              </a:rPr>
              <a:t>Projekt se u potpunosti financira iz sredstava proračuna Grada Nova Gradiška.</a:t>
            </a:r>
          </a:p>
          <a:p>
            <a:pPr marL="0" indent="0" algn="just">
              <a:buNone/>
            </a:pPr>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pic>
        <p:nvPicPr>
          <p:cNvPr id="3" name="Slika 2" descr="Zaslonski isječc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1748" y="4157058"/>
            <a:ext cx="3600136" cy="2275179"/>
          </a:xfrm>
          <a:prstGeom prst="rect">
            <a:avLst/>
          </a:prstGeom>
        </p:spPr>
      </p:pic>
      <p:pic>
        <p:nvPicPr>
          <p:cNvPr id="6" name="Slika 5" descr="Zaslonski isječc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9406" y="4140041"/>
            <a:ext cx="3590945" cy="2292196"/>
          </a:xfrm>
          <a:prstGeom prst="rect">
            <a:avLst/>
          </a:prstGeom>
        </p:spPr>
      </p:pic>
    </p:spTree>
    <p:extLst>
      <p:ext uri="{BB962C8B-B14F-4D97-AF65-F5344CB8AC3E}">
        <p14:creationId xmlns:p14="http://schemas.microsoft.com/office/powerpoint/2010/main" val="3282383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481781" y="151307"/>
            <a:ext cx="11615943" cy="674604"/>
          </a:xfrm>
        </p:spPr>
        <p:txBody>
          <a:bodyPr>
            <a:normAutofit/>
          </a:bodyPr>
          <a:lstStyle/>
          <a:p>
            <a:r>
              <a:rPr lang="hr-HR" b="1" i="1" dirty="0" smtClean="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PLANIRANI PROJEKTI U 2025. GODINI</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212132" y="977219"/>
            <a:ext cx="5589525" cy="5767712"/>
          </a:xfrm>
        </p:spPr>
        <p:txBody>
          <a:bodyPr>
            <a:noAutofit/>
          </a:bodyPr>
          <a:lstStyle/>
          <a:p>
            <a:pPr algn="just"/>
            <a:r>
              <a:rPr lang="hr-HR" sz="1200" b="1" dirty="0" smtClean="0">
                <a:solidFill>
                  <a:schemeClr val="accent5">
                    <a:lumMod val="75000"/>
                  </a:schemeClr>
                </a:solidFill>
              </a:rPr>
              <a:t>OSTALI PLANIRANI KAPITALNI PROJEKTI U 2025. GODINI</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Gradnja prometnice u Ulici Ivana Meštrovića (220.298,00 €),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Izgradnja nogostupa u </a:t>
            </a:r>
            <a:r>
              <a:rPr lang="hr-HR" sz="1400" dirty="0" err="1" smtClean="0">
                <a:solidFill>
                  <a:schemeClr val="accent5">
                    <a:lumMod val="75000"/>
                  </a:schemeClr>
                </a:solidFill>
                <a:cs typeface="Calibri" panose="020F0502020204030204" pitchFamily="34" charset="0"/>
              </a:rPr>
              <a:t>Ljupini</a:t>
            </a:r>
            <a:r>
              <a:rPr lang="hr-HR" sz="1400" dirty="0" smtClean="0">
                <a:solidFill>
                  <a:schemeClr val="accent5">
                    <a:lumMod val="75000"/>
                  </a:schemeClr>
                </a:solidFill>
                <a:cs typeface="Calibri" panose="020F0502020204030204" pitchFamily="34" charset="0"/>
              </a:rPr>
              <a:t> (195.000,00 €),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Rekonstrukcija preostalog dijela Ulice Mala (170.000,00 €),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Izgradnja dijela sjevernog nogostupa u </a:t>
            </a:r>
            <a:r>
              <a:rPr lang="hr-HR" sz="1400" dirty="0" err="1" smtClean="0">
                <a:solidFill>
                  <a:schemeClr val="accent5">
                    <a:lumMod val="75000"/>
                  </a:schemeClr>
                </a:solidFill>
                <a:cs typeface="Calibri" panose="020F0502020204030204" pitchFamily="34" charset="0"/>
              </a:rPr>
              <a:t>Kovačevcu</a:t>
            </a:r>
            <a:r>
              <a:rPr lang="hr-HR" sz="1400" dirty="0" smtClean="0">
                <a:solidFill>
                  <a:schemeClr val="accent5">
                    <a:lumMod val="75000"/>
                  </a:schemeClr>
                </a:solidFill>
                <a:cs typeface="Calibri" panose="020F0502020204030204" pitchFamily="34" charset="0"/>
              </a:rPr>
              <a:t> (152.816,25 €),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Uređenje gradskog objekta u Zvonimirovoj ulici (150.000,00 €),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Gospodarenje otpadom (110.000,00 €),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Opskrba pitkom vodom (100.000,00 €),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Dokumenti prostornog uređenja (50.000,00 €),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Izgradnja i uređenje dječjih igrališta (40.000,00 €),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Izgradnja prometnice – odvojak Gajeve prema jugu (35.000,00 €),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Idejni projekt i otkup zemlje za gradnju dijela ceste u </a:t>
            </a:r>
            <a:r>
              <a:rPr lang="hr-HR" sz="1400" dirty="0" err="1" smtClean="0">
                <a:solidFill>
                  <a:schemeClr val="accent5">
                    <a:lumMod val="75000"/>
                  </a:schemeClr>
                </a:solidFill>
                <a:cs typeface="Calibri" panose="020F0502020204030204" pitchFamily="34" charset="0"/>
              </a:rPr>
              <a:t>Matakovom</a:t>
            </a:r>
            <a:r>
              <a:rPr lang="hr-HR" sz="1400" dirty="0" smtClean="0">
                <a:solidFill>
                  <a:schemeClr val="accent5">
                    <a:lumMod val="75000"/>
                  </a:schemeClr>
                </a:solidFill>
                <a:cs typeface="Calibri" panose="020F0502020204030204" pitchFamily="34" charset="0"/>
              </a:rPr>
              <a:t> dolu (34.150,00 €),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Rekonstrukcija Društvenog doma </a:t>
            </a:r>
            <a:r>
              <a:rPr lang="hr-HR" sz="1400" dirty="0" err="1" smtClean="0">
                <a:solidFill>
                  <a:schemeClr val="accent5">
                    <a:lumMod val="75000"/>
                  </a:schemeClr>
                </a:solidFill>
                <a:cs typeface="Calibri" panose="020F0502020204030204" pitchFamily="34" charset="0"/>
              </a:rPr>
              <a:t>Prvča</a:t>
            </a:r>
            <a:r>
              <a:rPr lang="hr-HR" sz="1400" dirty="0" smtClean="0">
                <a:solidFill>
                  <a:schemeClr val="accent5">
                    <a:lumMod val="75000"/>
                  </a:schemeClr>
                </a:solidFill>
                <a:cs typeface="Calibri" panose="020F0502020204030204" pitchFamily="34" charset="0"/>
              </a:rPr>
              <a:t> (29.000,00 €),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Energetska učinkovitost objekata (26.545,00 €),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Izgradnja parkirališta između Cvjetnog trga i tržnog centra (24.000,00 €),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Glavni projekt rekonstrukcije Ulice Matije Gupca (12.500,00 €),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Glavni projekt rekonstrukcije Ulice Grgura Ninskog (5.625,00 €),</a:t>
            </a:r>
          </a:p>
          <a:p>
            <a:pPr lvl="0" algn="just" defTabSz="914400" eaLnBrk="0" fontAlgn="base" hangingPunct="0">
              <a:spcBef>
                <a:spcPct val="0"/>
              </a:spcBef>
              <a:spcAft>
                <a:spcPct val="0"/>
              </a:spcAft>
              <a:buClrTx/>
              <a:buSzTx/>
              <a:buFont typeface="Wingdings" panose="05000000000000000000" pitchFamily="2" charset="2"/>
              <a:buChar char="v"/>
            </a:pPr>
            <a:r>
              <a:rPr lang="hr-HR" sz="1400" dirty="0" smtClean="0">
                <a:solidFill>
                  <a:schemeClr val="accent5">
                    <a:lumMod val="75000"/>
                  </a:schemeClr>
                </a:solidFill>
                <a:cs typeface="Calibri" panose="020F0502020204030204" pitchFamily="34" charset="0"/>
              </a:rPr>
              <a:t>Izmjena građevinske dozvole: šetnica uz potok, Potočna ulica (3.250,00 €).</a:t>
            </a:r>
            <a:endParaRPr lang="hr-HR" sz="1400" dirty="0">
              <a:solidFill>
                <a:schemeClr val="accent5">
                  <a:lumMod val="75000"/>
                </a:schemeClr>
              </a:solidFill>
              <a:cs typeface="Calibri" panose="020F0502020204030204" pitchFamily="34" charset="0"/>
            </a:endParaRP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sp>
        <p:nvSpPr>
          <p:cNvPr id="12"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18" name="Rezervirano mjesto sadržaja 7"/>
          <p:cNvSpPr>
            <a:spLocks noGrp="1"/>
          </p:cNvSpPr>
          <p:nvPr>
            <p:ph sz="quarter" idx="4"/>
          </p:nvPr>
        </p:nvSpPr>
        <p:spPr>
          <a:xfrm>
            <a:off x="6404296" y="938981"/>
            <a:ext cx="5439361" cy="5805949"/>
          </a:xfrm>
        </p:spPr>
        <p:txBody>
          <a:bodyPr>
            <a:noAutofit/>
          </a:bodyPr>
          <a:lstStyle/>
          <a:p>
            <a:pPr marL="0" indent="0" algn="just">
              <a:buNone/>
            </a:pPr>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pic>
        <p:nvPicPr>
          <p:cNvPr id="9" name="Slika 8" descr="Zaslonski isječci"/>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4409" y="4503989"/>
            <a:ext cx="1998007" cy="1230433"/>
          </a:xfrm>
          <a:prstGeom prst="rect">
            <a:avLst/>
          </a:prstGeom>
        </p:spPr>
      </p:pic>
      <p:pic>
        <p:nvPicPr>
          <p:cNvPr id="10" name="Slika 9" descr="Zaslonski isječc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8156" y="5488387"/>
            <a:ext cx="1862083" cy="1215850"/>
          </a:xfrm>
          <a:prstGeom prst="rect">
            <a:avLst/>
          </a:prstGeom>
        </p:spPr>
      </p:pic>
      <p:pic>
        <p:nvPicPr>
          <p:cNvPr id="11" name="Slika 10" descr="Zaslonski isječci"/>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947" y="1073456"/>
            <a:ext cx="2116979" cy="1546377"/>
          </a:xfrm>
          <a:prstGeom prst="rect">
            <a:avLst/>
          </a:prstGeom>
        </p:spPr>
      </p:pic>
      <p:pic>
        <p:nvPicPr>
          <p:cNvPr id="3" name="Slika 2" descr="Zaslonski isječc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0415" y="977218"/>
            <a:ext cx="2419824" cy="1384204"/>
          </a:xfrm>
          <a:prstGeom prst="rect">
            <a:avLst/>
          </a:prstGeom>
        </p:spPr>
      </p:pic>
      <p:pic>
        <p:nvPicPr>
          <p:cNvPr id="6" name="Slika 5" descr="Zaslonski isječci"/>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02991" y="3175938"/>
            <a:ext cx="2498957" cy="1422764"/>
          </a:xfrm>
          <a:prstGeom prst="rect">
            <a:avLst/>
          </a:prstGeom>
        </p:spPr>
      </p:pic>
      <p:pic>
        <p:nvPicPr>
          <p:cNvPr id="7" name="Slika 6" descr="Zaslonski isječci"/>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04296" y="3157849"/>
            <a:ext cx="2645096" cy="1428206"/>
          </a:xfrm>
          <a:prstGeom prst="rect">
            <a:avLst/>
          </a:prstGeom>
        </p:spPr>
      </p:pic>
      <p:pic>
        <p:nvPicPr>
          <p:cNvPr id="14" name="Slika 13" descr="Zaslonski isječci"/>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72947" y="5233851"/>
            <a:ext cx="1972462" cy="1396434"/>
          </a:xfrm>
          <a:prstGeom prst="rect">
            <a:avLst/>
          </a:prstGeom>
        </p:spPr>
      </p:pic>
      <p:pic>
        <p:nvPicPr>
          <p:cNvPr id="13" name="Slika 12" descr="Zaslonski isječci"/>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51208" y="1933630"/>
            <a:ext cx="2145535" cy="1434639"/>
          </a:xfrm>
          <a:prstGeom prst="rect">
            <a:avLst/>
          </a:prstGeom>
        </p:spPr>
      </p:pic>
    </p:spTree>
    <p:extLst>
      <p:ext uri="{BB962C8B-B14F-4D97-AF65-F5344CB8AC3E}">
        <p14:creationId xmlns:p14="http://schemas.microsoft.com/office/powerpoint/2010/main" val="9921395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a:xfrm>
            <a:off x="311189" y="151307"/>
            <a:ext cx="11615943" cy="674604"/>
          </a:xfrm>
        </p:spPr>
        <p:txBody>
          <a:bodyPr>
            <a:normAutofit/>
          </a:bodyPr>
          <a:lstStyle/>
          <a:p>
            <a:r>
              <a:rPr lang="hr-HR" b="1" i="1" dirty="0" smtClean="0">
                <a:solidFill>
                  <a:schemeClr val="accent5">
                    <a:lumMod val="75000"/>
                  </a:schemeClr>
                </a:solidFill>
                <a:effectLst>
                  <a:outerShdw blurRad="38100" dist="19050" dir="2700000" algn="tl">
                    <a:schemeClr val="dk1">
                      <a:alpha val="40000"/>
                    </a:schemeClr>
                  </a:outerShdw>
                  <a:reflection blurRad="6350" stA="53000" endA="300" endPos="35500" dir="5400000" sy="-90000" algn="bl"/>
                </a:effectLst>
              </a:rPr>
              <a:t>KONTAKTI I INFORMACIJE</a:t>
            </a:r>
            <a:endParaRPr lang="hr-HR" dirty="0">
              <a:solidFill>
                <a:schemeClr val="accent5">
                  <a:lumMod val="75000"/>
                </a:schemeClr>
              </a:solidFill>
            </a:endParaRPr>
          </a:p>
        </p:txBody>
      </p:sp>
      <p:sp>
        <p:nvSpPr>
          <p:cNvPr id="8" name="Rezervirano mjesto sadržaja 7"/>
          <p:cNvSpPr>
            <a:spLocks noGrp="1"/>
          </p:cNvSpPr>
          <p:nvPr>
            <p:ph sz="quarter" idx="4"/>
          </p:nvPr>
        </p:nvSpPr>
        <p:spPr>
          <a:xfrm>
            <a:off x="212132" y="977219"/>
            <a:ext cx="5598733" cy="5767712"/>
          </a:xfrm>
        </p:spPr>
        <p:txBody>
          <a:bodyPr>
            <a:noAutofit/>
          </a:bodyPr>
          <a:lstStyle/>
          <a:p>
            <a:pPr marL="0" indent="0" algn="just">
              <a:buNone/>
            </a:pPr>
            <a:endParaRPr lang="hr-HR" sz="1200" b="1" dirty="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200" b="1" dirty="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200" b="1" dirty="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200" b="1" dirty="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200" b="1" dirty="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200" b="1" dirty="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200" b="1" dirty="0">
              <a:solidFill>
                <a:schemeClr val="accent5">
                  <a:lumMod val="75000"/>
                </a:schemeClr>
              </a:solidFill>
            </a:endParaRPr>
          </a:p>
          <a:p>
            <a:pPr algn="just"/>
            <a:endParaRPr lang="hr-HR" sz="1200" b="1" dirty="0" smtClean="0">
              <a:solidFill>
                <a:schemeClr val="accent5">
                  <a:lumMod val="75000"/>
                </a:schemeClr>
              </a:solidFill>
            </a:endParaRPr>
          </a:p>
          <a:p>
            <a:pPr algn="just"/>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sp>
        <p:nvSpPr>
          <p:cNvPr id="12"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18" name="Rezervirano mjesto sadržaja 7"/>
          <p:cNvSpPr>
            <a:spLocks noGrp="1"/>
          </p:cNvSpPr>
          <p:nvPr>
            <p:ph sz="quarter" idx="4"/>
          </p:nvPr>
        </p:nvSpPr>
        <p:spPr>
          <a:xfrm>
            <a:off x="6404296" y="938981"/>
            <a:ext cx="5439361" cy="5805949"/>
          </a:xfrm>
        </p:spPr>
        <p:txBody>
          <a:bodyPr>
            <a:noAutofit/>
          </a:bodyPr>
          <a:lstStyle/>
          <a:p>
            <a:pPr marL="0" indent="0" algn="just">
              <a:buNone/>
            </a:pPr>
            <a:endParaRPr lang="hr-HR" sz="1300" dirty="0" smtClean="0">
              <a:solidFill>
                <a:schemeClr val="accent5">
                  <a:lumMod val="75000"/>
                </a:schemeClr>
              </a:solidFill>
            </a:endParaRPr>
          </a:p>
          <a:p>
            <a:pPr marL="0" indent="0" algn="just">
              <a:buNone/>
            </a:pPr>
            <a:endParaRPr lang="hr-HR" sz="1300" dirty="0" smtClean="0">
              <a:solidFill>
                <a:schemeClr val="accent5">
                  <a:lumMod val="75000"/>
                </a:schemeClr>
              </a:solidFill>
            </a:endParaRPr>
          </a:p>
          <a:p>
            <a:pPr algn="just"/>
            <a:endParaRPr lang="hr-HR" sz="1300" dirty="0" smtClean="0">
              <a:solidFill>
                <a:schemeClr val="accent5">
                  <a:lumMod val="75000"/>
                </a:schemeClr>
              </a:solidFill>
            </a:endParaRPr>
          </a:p>
          <a:p>
            <a:pPr algn="just">
              <a:buFont typeface="Wingdings" panose="05000000000000000000" pitchFamily="2" charset="2"/>
              <a:buChar char="v"/>
            </a:pPr>
            <a:endParaRPr lang="hr-HR" sz="1400" dirty="0" smtClean="0">
              <a:solidFill>
                <a:schemeClr val="accent5">
                  <a:lumMod val="75000"/>
                </a:schemeClr>
              </a:solidFill>
            </a:endParaRPr>
          </a:p>
        </p:txBody>
      </p:sp>
      <p:graphicFrame>
        <p:nvGraphicFramePr>
          <p:cNvPr id="4" name="Dijagram 3"/>
          <p:cNvGraphicFramePr/>
          <p:nvPr>
            <p:extLst>
              <p:ext uri="{D42A27DB-BD31-4B8C-83A1-F6EECF244321}">
                <p14:modId xmlns:p14="http://schemas.microsoft.com/office/powerpoint/2010/main" val="3307687114"/>
              </p:ext>
            </p:extLst>
          </p:nvPr>
        </p:nvGraphicFramePr>
        <p:xfrm>
          <a:off x="212132" y="1091381"/>
          <a:ext cx="5883868" cy="2260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jagram 4"/>
          <p:cNvGraphicFramePr/>
          <p:nvPr>
            <p:extLst>
              <p:ext uri="{D42A27DB-BD31-4B8C-83A1-F6EECF244321}">
                <p14:modId xmlns:p14="http://schemas.microsoft.com/office/powerpoint/2010/main" val="602244341"/>
              </p:ext>
            </p:extLst>
          </p:nvPr>
        </p:nvGraphicFramePr>
        <p:xfrm>
          <a:off x="235293" y="3613358"/>
          <a:ext cx="5883868" cy="2869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Zaobljeni pravokutnik 15"/>
          <p:cNvSpPr/>
          <p:nvPr/>
        </p:nvSpPr>
        <p:spPr>
          <a:xfrm>
            <a:off x="6571275" y="570270"/>
            <a:ext cx="5272382" cy="1203602"/>
          </a:xfrm>
          <a:prstGeom prst="roundRect">
            <a:avLst/>
          </a:prstGeom>
          <a:solidFill>
            <a:schemeClr val="tx2">
              <a:lumMod val="20000"/>
              <a:lumOff val="80000"/>
              <a:alpha val="19000"/>
            </a:schemeClr>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hr-HR" sz="1100" b="1" dirty="0">
                <a:effectLst/>
                <a:ea typeface="Calibri" panose="020F0502020204030204" pitchFamily="34" charset="0"/>
                <a:cs typeface="Times New Roman" panose="02020603050405020304" pitchFamily="18" charset="0"/>
              </a:rPr>
              <a:t>Stručna služba Grada</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v.d. pročelnika </a:t>
            </a:r>
            <a:r>
              <a:rPr lang="hr-HR" sz="1000" b="1" dirty="0">
                <a:effectLst/>
                <a:ea typeface="Calibri" panose="020F0502020204030204" pitchFamily="34" charset="0"/>
                <a:cs typeface="Times New Roman" panose="02020603050405020304" pitchFamily="18" charset="0"/>
              </a:rPr>
              <a:t>Zlatko </a:t>
            </a:r>
            <a:r>
              <a:rPr lang="hr-HR" sz="1000" b="1" dirty="0" err="1">
                <a:effectLst/>
                <a:ea typeface="Calibri" panose="020F0502020204030204" pitchFamily="34" charset="0"/>
                <a:cs typeface="Times New Roman" panose="02020603050405020304" pitchFamily="18" charset="0"/>
              </a:rPr>
              <a:t>Zebić</a:t>
            </a:r>
            <a:r>
              <a:rPr lang="hr-HR" sz="1000" b="1" dirty="0">
                <a:effectLst/>
                <a:ea typeface="Calibri" panose="020F0502020204030204" pitchFamily="34" charset="0"/>
                <a:cs typeface="Times New Roman" panose="02020603050405020304" pitchFamily="18" charset="0"/>
              </a:rPr>
              <a:t>, </a:t>
            </a:r>
            <a:r>
              <a:rPr lang="hr-HR" sz="1000" b="1" dirty="0" err="1">
                <a:effectLst/>
                <a:ea typeface="Calibri" panose="020F0502020204030204" pitchFamily="34" charset="0"/>
                <a:cs typeface="Times New Roman" panose="02020603050405020304" pitchFamily="18" charset="0"/>
              </a:rPr>
              <a:t>dipl.iur</a:t>
            </a:r>
            <a:r>
              <a:rPr lang="hr-HR" sz="1000" b="1" dirty="0">
                <a:effectLst/>
                <a:ea typeface="Calibri" panose="020F0502020204030204" pitchFamily="34" charset="0"/>
                <a:cs typeface="Times New Roman" panose="02020603050405020304" pitchFamily="18" charset="0"/>
              </a:rPr>
              <a:t>.</a:t>
            </a:r>
            <a:endParaRPr lang="hr-HR" sz="1100" b="1"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telefon: 035/366-082</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telefaks: 035/361-679</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e-mail: </a:t>
            </a:r>
            <a:r>
              <a:rPr lang="hr-HR" sz="1000" u="sng" dirty="0">
                <a:solidFill>
                  <a:srgbClr val="0563C1"/>
                </a:solidFill>
                <a:effectLst/>
                <a:ea typeface="Calibri" panose="020F0502020204030204" pitchFamily="34" charset="0"/>
                <a:cs typeface="Times New Roman" panose="02020603050405020304" pitchFamily="18" charset="0"/>
                <a:hlinkClick r:id="rId12"/>
              </a:rPr>
              <a:t>zlatko.zebic@novagradiska.hr</a:t>
            </a:r>
            <a:r>
              <a:rPr lang="hr-HR" sz="1100" dirty="0">
                <a:effectLst/>
                <a:ea typeface="Calibri" panose="020F0502020204030204" pitchFamily="34" charset="0"/>
                <a:cs typeface="Times New Roman" panose="02020603050405020304" pitchFamily="18" charset="0"/>
              </a:rPr>
              <a:t> </a:t>
            </a:r>
          </a:p>
          <a:p>
            <a:pPr algn="ctr">
              <a:lnSpc>
                <a:spcPct val="107000"/>
              </a:lnSpc>
              <a:spcAft>
                <a:spcPts val="800"/>
              </a:spcAft>
            </a:pPr>
            <a:r>
              <a:rPr lang="hr-HR" sz="1100" dirty="0">
                <a:effectLst/>
                <a:ea typeface="Calibri" panose="020F0502020204030204" pitchFamily="34" charset="0"/>
                <a:cs typeface="Times New Roman" panose="02020603050405020304" pitchFamily="18" charset="0"/>
              </a:rPr>
              <a:t> </a:t>
            </a:r>
          </a:p>
        </p:txBody>
      </p:sp>
      <p:sp>
        <p:nvSpPr>
          <p:cNvPr id="17" name="Zaobljeni pravokutnik 16"/>
          <p:cNvSpPr/>
          <p:nvPr/>
        </p:nvSpPr>
        <p:spPr>
          <a:xfrm>
            <a:off x="6571275" y="1962549"/>
            <a:ext cx="5269649" cy="1127995"/>
          </a:xfrm>
          <a:prstGeom prst="roundRect">
            <a:avLst/>
          </a:prstGeom>
          <a:solidFill>
            <a:schemeClr val="tx2">
              <a:lumMod val="20000"/>
              <a:lumOff val="80000"/>
              <a:alpha val="19000"/>
            </a:schemeClr>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hr-HR" sz="1100" b="1" dirty="0">
                <a:effectLst/>
                <a:ea typeface="Calibri" panose="020F0502020204030204" pitchFamily="34" charset="0"/>
                <a:cs typeface="Times New Roman" panose="02020603050405020304" pitchFamily="18" charset="0"/>
              </a:rPr>
              <a:t>Upravni odjel za financije</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v.d. pročelnice </a:t>
            </a:r>
            <a:r>
              <a:rPr lang="hr-HR" sz="1000" b="1" dirty="0">
                <a:effectLst/>
                <a:ea typeface="Calibri" panose="020F0502020204030204" pitchFamily="34" charset="0"/>
                <a:cs typeface="Times New Roman" panose="02020603050405020304" pitchFamily="18" charset="0"/>
              </a:rPr>
              <a:t>Ljiljana </a:t>
            </a:r>
            <a:r>
              <a:rPr lang="hr-HR" sz="1000" b="1" dirty="0" err="1">
                <a:effectLst/>
                <a:ea typeface="Calibri" panose="020F0502020204030204" pitchFamily="34" charset="0"/>
                <a:cs typeface="Times New Roman" panose="02020603050405020304" pitchFamily="18" charset="0"/>
              </a:rPr>
              <a:t>Ranisavljević</a:t>
            </a:r>
            <a:r>
              <a:rPr lang="hr-HR" sz="1000" b="1" dirty="0">
                <a:effectLst/>
                <a:ea typeface="Calibri" panose="020F0502020204030204" pitchFamily="34" charset="0"/>
                <a:cs typeface="Times New Roman" panose="02020603050405020304" pitchFamily="18" charset="0"/>
              </a:rPr>
              <a:t>, </a:t>
            </a:r>
            <a:r>
              <a:rPr lang="hr-HR" sz="1000" b="1" dirty="0" err="1">
                <a:effectLst/>
                <a:ea typeface="Calibri" panose="020F0502020204030204" pitchFamily="34" charset="0"/>
                <a:cs typeface="Times New Roman" panose="02020603050405020304" pitchFamily="18" charset="0"/>
              </a:rPr>
              <a:t>dipl.oec</a:t>
            </a:r>
            <a:r>
              <a:rPr lang="hr-HR" sz="1000" b="1" dirty="0">
                <a:effectLst/>
                <a:ea typeface="Calibri" panose="020F0502020204030204" pitchFamily="34" charset="0"/>
                <a:cs typeface="Times New Roman" panose="02020603050405020304" pitchFamily="18" charset="0"/>
              </a:rPr>
              <a:t>.</a:t>
            </a:r>
            <a:endParaRPr lang="hr-HR" sz="1100" b="1"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telefon: 035/366-088</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telefaks: 035/361-679</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e-mail: </a:t>
            </a:r>
            <a:r>
              <a:rPr lang="hr-HR" sz="1000" u="sng" dirty="0">
                <a:solidFill>
                  <a:srgbClr val="0563C1"/>
                </a:solidFill>
                <a:effectLst/>
                <a:ea typeface="Calibri" panose="020F0502020204030204" pitchFamily="34" charset="0"/>
                <a:cs typeface="Times New Roman" panose="02020603050405020304" pitchFamily="18" charset="0"/>
                <a:hlinkClick r:id="rId13"/>
              </a:rPr>
              <a:t>ljiljana.ranisavljevic@novagradiska.hr</a:t>
            </a:r>
            <a:r>
              <a:rPr lang="hr-HR" sz="1000" dirty="0">
                <a:effectLst/>
                <a:ea typeface="Calibri" panose="020F0502020204030204" pitchFamily="34" charset="0"/>
                <a:cs typeface="Times New Roman" panose="02020603050405020304" pitchFamily="18" charset="0"/>
              </a:rPr>
              <a:t> </a:t>
            </a:r>
            <a:endParaRPr lang="hr-HR" sz="1100" dirty="0">
              <a:effectLst/>
              <a:ea typeface="Calibri" panose="020F0502020204030204" pitchFamily="34" charset="0"/>
              <a:cs typeface="Times New Roman" panose="02020603050405020304" pitchFamily="18" charset="0"/>
            </a:endParaRPr>
          </a:p>
        </p:txBody>
      </p:sp>
      <p:sp>
        <p:nvSpPr>
          <p:cNvPr id="19" name="Zaobljeni pravokutnik 18"/>
          <p:cNvSpPr/>
          <p:nvPr/>
        </p:nvSpPr>
        <p:spPr>
          <a:xfrm>
            <a:off x="6571275" y="3351711"/>
            <a:ext cx="5269650" cy="1159547"/>
          </a:xfrm>
          <a:prstGeom prst="roundRect">
            <a:avLst/>
          </a:prstGeom>
          <a:solidFill>
            <a:schemeClr val="tx2">
              <a:lumMod val="20000"/>
              <a:lumOff val="80000"/>
              <a:alpha val="19000"/>
            </a:schemeClr>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hr-HR" sz="1100" b="1" dirty="0">
                <a:effectLst/>
                <a:ea typeface="Calibri" panose="020F0502020204030204" pitchFamily="34" charset="0"/>
                <a:cs typeface="Times New Roman" panose="02020603050405020304" pitchFamily="18" charset="0"/>
              </a:rPr>
              <a:t>Upravni odjel za komunalne djelatnosti</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v.d. pročelnika </a:t>
            </a:r>
            <a:r>
              <a:rPr lang="hr-HR" sz="1000" b="1" dirty="0">
                <a:effectLst/>
                <a:ea typeface="Calibri" panose="020F0502020204030204" pitchFamily="34" charset="0"/>
                <a:cs typeface="Times New Roman" panose="02020603050405020304" pitchFamily="18" charset="0"/>
              </a:rPr>
              <a:t>Tomislav </a:t>
            </a:r>
            <a:r>
              <a:rPr lang="hr-HR" sz="1000" b="1" dirty="0" err="1">
                <a:effectLst/>
                <a:ea typeface="Calibri" panose="020F0502020204030204" pitchFamily="34" charset="0"/>
                <a:cs typeface="Times New Roman" panose="02020603050405020304" pitchFamily="18" charset="0"/>
              </a:rPr>
              <a:t>Sigurnjak</a:t>
            </a:r>
            <a:r>
              <a:rPr lang="hr-HR" sz="1000" b="1" dirty="0">
                <a:effectLst/>
                <a:ea typeface="Calibri" panose="020F0502020204030204" pitchFamily="34" charset="0"/>
                <a:cs typeface="Times New Roman" panose="02020603050405020304" pitchFamily="18" charset="0"/>
              </a:rPr>
              <a:t>, </a:t>
            </a:r>
            <a:r>
              <a:rPr lang="hr-HR" sz="1000" b="1" dirty="0" err="1">
                <a:effectLst/>
                <a:ea typeface="Calibri" panose="020F0502020204030204" pitchFamily="34" charset="0"/>
                <a:cs typeface="Times New Roman" panose="02020603050405020304" pitchFamily="18" charset="0"/>
              </a:rPr>
              <a:t>dipl.ing.geod</a:t>
            </a:r>
            <a:r>
              <a:rPr lang="hr-HR" sz="1000" b="1" dirty="0">
                <a:effectLst/>
                <a:ea typeface="Calibri" panose="020F0502020204030204" pitchFamily="34" charset="0"/>
                <a:cs typeface="Times New Roman" panose="02020603050405020304" pitchFamily="18" charset="0"/>
              </a:rPr>
              <a:t>.</a:t>
            </a:r>
            <a:endParaRPr lang="hr-HR" sz="1100" b="1"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telefon: 035/366-097</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telefaks: 035/361-679</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e-mail: </a:t>
            </a:r>
            <a:r>
              <a:rPr lang="hr-HR" sz="1000" u="sng" dirty="0">
                <a:solidFill>
                  <a:srgbClr val="0563C1"/>
                </a:solidFill>
                <a:effectLst/>
                <a:ea typeface="Calibri" panose="020F0502020204030204" pitchFamily="34" charset="0"/>
                <a:cs typeface="Times New Roman" panose="02020603050405020304" pitchFamily="18" charset="0"/>
                <a:hlinkClick r:id="rId14"/>
              </a:rPr>
              <a:t>tomislav.sigurnjak@novagradiska.hr</a:t>
            </a:r>
            <a:r>
              <a:rPr lang="hr-HR" sz="1000" dirty="0">
                <a:effectLst/>
                <a:ea typeface="Calibri" panose="020F0502020204030204" pitchFamily="34" charset="0"/>
                <a:cs typeface="Times New Roman" panose="02020603050405020304" pitchFamily="18" charset="0"/>
              </a:rPr>
              <a:t> </a:t>
            </a:r>
            <a:endParaRPr lang="hr-HR" sz="1100" dirty="0">
              <a:effectLst/>
              <a:ea typeface="Calibri" panose="020F0502020204030204" pitchFamily="34" charset="0"/>
              <a:cs typeface="Times New Roman" panose="02020603050405020304" pitchFamily="18" charset="0"/>
            </a:endParaRPr>
          </a:p>
        </p:txBody>
      </p:sp>
      <p:sp>
        <p:nvSpPr>
          <p:cNvPr id="20" name="Pravokutnik s dijagonalno odsječenim kutom 19"/>
          <p:cNvSpPr/>
          <p:nvPr/>
        </p:nvSpPr>
        <p:spPr>
          <a:xfrm>
            <a:off x="6571275" y="5993699"/>
            <a:ext cx="5269649" cy="489585"/>
          </a:xfrm>
          <a:prstGeom prst="snip2DiagRect">
            <a:avLst/>
          </a:prstGeom>
          <a:noFill/>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hr-HR" sz="1800">
                <a:effectLst/>
                <a:ea typeface="Calibri" panose="020F0502020204030204" pitchFamily="34" charset="0"/>
                <a:cs typeface="Times New Roman" panose="02020603050405020304" pitchFamily="18" charset="0"/>
              </a:rPr>
              <a:t>www.novagradiska.hr</a:t>
            </a:r>
            <a:endParaRPr lang="hr-HR" sz="1100">
              <a:effectLst/>
              <a:ea typeface="Calibri" panose="020F0502020204030204" pitchFamily="34" charset="0"/>
              <a:cs typeface="Times New Roman" panose="02020603050405020304" pitchFamily="18" charset="0"/>
            </a:endParaRPr>
          </a:p>
        </p:txBody>
      </p:sp>
      <p:sp>
        <p:nvSpPr>
          <p:cNvPr id="21" name="Zaobljeni pravokutnik 20"/>
          <p:cNvSpPr/>
          <p:nvPr/>
        </p:nvSpPr>
        <p:spPr>
          <a:xfrm>
            <a:off x="6571275" y="4677027"/>
            <a:ext cx="5269650" cy="1159547"/>
          </a:xfrm>
          <a:prstGeom prst="roundRect">
            <a:avLst/>
          </a:prstGeom>
          <a:solidFill>
            <a:schemeClr val="tx2">
              <a:lumMod val="20000"/>
              <a:lumOff val="80000"/>
              <a:alpha val="19000"/>
            </a:schemeClr>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hr-HR" sz="1100" b="1" dirty="0" smtClean="0">
                <a:effectLst/>
                <a:ea typeface="Calibri" panose="020F0502020204030204" pitchFamily="34" charset="0"/>
                <a:cs typeface="Times New Roman" panose="02020603050405020304" pitchFamily="18" charset="0"/>
              </a:rPr>
              <a:t>Službenica za informiranje Grada Nova Gradiška</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b="1" dirty="0" smtClean="0">
                <a:effectLst/>
                <a:ea typeface="Calibri" panose="020F0502020204030204" pitchFamily="34" charset="0"/>
                <a:cs typeface="Times New Roman" panose="02020603050405020304" pitchFamily="18" charset="0"/>
              </a:rPr>
              <a:t>Anja Bašić, </a:t>
            </a:r>
            <a:r>
              <a:rPr lang="hr-HR" sz="1000" b="1" dirty="0" err="1" smtClean="0">
                <a:effectLst/>
                <a:ea typeface="Calibri" panose="020F0502020204030204" pitchFamily="34" charset="0"/>
                <a:cs typeface="Times New Roman" panose="02020603050405020304" pitchFamily="18" charset="0"/>
              </a:rPr>
              <a:t>dipl.iur</a:t>
            </a:r>
            <a:r>
              <a:rPr lang="hr-HR" sz="1000" b="1" dirty="0" smtClean="0">
                <a:effectLst/>
                <a:ea typeface="Calibri" panose="020F0502020204030204" pitchFamily="34" charset="0"/>
                <a:cs typeface="Times New Roman" panose="02020603050405020304" pitchFamily="18" charset="0"/>
              </a:rPr>
              <a:t>.</a:t>
            </a:r>
            <a:endParaRPr lang="hr-HR" sz="1100" b="1"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a:effectLst/>
                <a:ea typeface="Calibri" panose="020F0502020204030204" pitchFamily="34" charset="0"/>
                <a:cs typeface="Times New Roman" panose="02020603050405020304" pitchFamily="18" charset="0"/>
              </a:rPr>
              <a:t>telefon: </a:t>
            </a:r>
            <a:r>
              <a:rPr lang="hr-HR" sz="1000" dirty="0" smtClean="0">
                <a:effectLst/>
                <a:ea typeface="Calibri" panose="020F0502020204030204" pitchFamily="34" charset="0"/>
                <a:cs typeface="Times New Roman" panose="02020603050405020304" pitchFamily="18" charset="0"/>
              </a:rPr>
              <a:t>035/366-078</a:t>
            </a:r>
            <a:endParaRPr lang="hr-HR" sz="1100" dirty="0">
              <a:effectLst/>
              <a:ea typeface="Calibri" panose="020F0502020204030204" pitchFamily="34" charset="0"/>
              <a:cs typeface="Times New Roman" panose="02020603050405020304" pitchFamily="18" charset="0"/>
            </a:endParaRPr>
          </a:p>
          <a:p>
            <a:pPr algn="ctr">
              <a:lnSpc>
                <a:spcPct val="107000"/>
              </a:lnSpc>
              <a:spcAft>
                <a:spcPts val="0"/>
              </a:spcAft>
            </a:pPr>
            <a:r>
              <a:rPr lang="hr-HR" sz="1000" dirty="0" smtClean="0">
                <a:effectLst/>
                <a:ea typeface="Calibri" panose="020F0502020204030204" pitchFamily="34" charset="0"/>
                <a:cs typeface="Times New Roman" panose="02020603050405020304" pitchFamily="18" charset="0"/>
              </a:rPr>
              <a:t>e-mail</a:t>
            </a:r>
            <a:r>
              <a:rPr lang="hr-HR" sz="1000" dirty="0">
                <a:effectLst/>
                <a:ea typeface="Calibri" panose="020F0502020204030204" pitchFamily="34" charset="0"/>
                <a:cs typeface="Times New Roman" panose="02020603050405020304" pitchFamily="18" charset="0"/>
              </a:rPr>
              <a:t>: </a:t>
            </a:r>
            <a:r>
              <a:rPr lang="hr-HR" sz="1000" u="sng" dirty="0" smtClean="0">
                <a:solidFill>
                  <a:srgbClr val="0563C1"/>
                </a:solidFill>
                <a:effectLst/>
                <a:ea typeface="Calibri" panose="020F0502020204030204" pitchFamily="34" charset="0"/>
                <a:cs typeface="Times New Roman" panose="02020603050405020304" pitchFamily="18" charset="0"/>
                <a:hlinkClick r:id="rId15"/>
              </a:rPr>
              <a:t>anja.basic@novagradiska.hr</a:t>
            </a:r>
            <a:r>
              <a:rPr lang="hr-HR" sz="1000" dirty="0" smtClean="0">
                <a:effectLst/>
                <a:ea typeface="Calibri" panose="020F0502020204030204" pitchFamily="34" charset="0"/>
                <a:cs typeface="Times New Roman" panose="02020603050405020304" pitchFamily="18" charset="0"/>
              </a:rPr>
              <a:t> </a:t>
            </a:r>
            <a:endParaRPr lang="hr-HR"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32498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tx1"/>
            </a:gs>
            <a:gs pos="100000">
              <a:schemeClr val="tx2">
                <a:lumMod val="40000"/>
                <a:lumOff val="60000"/>
              </a:schemeClr>
            </a:gs>
          </a:gsLst>
          <a:lin ang="6120000" scaled="1"/>
        </a:gradFill>
        <a:effectLst/>
      </p:bgPr>
    </p:bg>
    <p:spTree>
      <p:nvGrpSpPr>
        <p:cNvPr id="1" name=""/>
        <p:cNvGrpSpPr/>
        <p:nvPr/>
      </p:nvGrpSpPr>
      <p:grpSpPr>
        <a:xfrm>
          <a:off x="0" y="0"/>
          <a:ext cx="0" cy="0"/>
          <a:chOff x="0" y="0"/>
          <a:chExt cx="0" cy="0"/>
        </a:xfrm>
      </p:grpSpPr>
      <p:sp>
        <p:nvSpPr>
          <p:cNvPr id="4" name="Rezervirano mjesto teksta 3"/>
          <p:cNvSpPr>
            <a:spLocks noGrp="1"/>
          </p:cNvSpPr>
          <p:nvPr>
            <p:ph type="body" sz="half" idx="2"/>
          </p:nvPr>
        </p:nvSpPr>
        <p:spPr>
          <a:xfrm>
            <a:off x="285136" y="258095"/>
            <a:ext cx="5810864" cy="6270523"/>
          </a:xfrm>
        </p:spPr>
        <p:txBody>
          <a:bodyPr>
            <a:normAutofit fontScale="92500" lnSpcReduction="10000"/>
          </a:bodyPr>
          <a:lstStyle/>
          <a:p>
            <a:pPr algn="ctr"/>
            <a:r>
              <a:rPr lang="hr-HR" b="1" dirty="0">
                <a:solidFill>
                  <a:schemeClr val="accent5">
                    <a:lumMod val="75000"/>
                  </a:schemeClr>
                </a:solidFill>
              </a:rPr>
              <a:t>NAKLADNIK: </a:t>
            </a:r>
            <a:endParaRPr lang="hr-HR" dirty="0">
              <a:solidFill>
                <a:schemeClr val="accent5">
                  <a:lumMod val="75000"/>
                </a:schemeClr>
              </a:solidFill>
            </a:endParaRPr>
          </a:p>
          <a:p>
            <a:pPr algn="ctr"/>
            <a:r>
              <a:rPr lang="hr-HR" dirty="0">
                <a:solidFill>
                  <a:schemeClr val="accent5">
                    <a:lumMod val="75000"/>
                  </a:schemeClr>
                </a:solidFill>
              </a:rPr>
              <a:t>Grad Nova Gradiška</a:t>
            </a:r>
          </a:p>
          <a:p>
            <a:pPr algn="ctr"/>
            <a:r>
              <a:rPr lang="hr-HR" dirty="0">
                <a:solidFill>
                  <a:schemeClr val="accent5">
                    <a:lumMod val="75000"/>
                  </a:schemeClr>
                </a:solidFill>
              </a:rPr>
              <a:t>Trg kralja Tomislava 1, 35400 Nova Gradiška</a:t>
            </a:r>
          </a:p>
          <a:p>
            <a:pPr algn="ctr"/>
            <a:r>
              <a:rPr lang="hr-HR" b="1" dirty="0">
                <a:solidFill>
                  <a:schemeClr val="accent5">
                    <a:lumMod val="75000"/>
                  </a:schemeClr>
                </a:solidFill>
              </a:rPr>
              <a:t>AUTORI:</a:t>
            </a:r>
            <a:endParaRPr lang="hr-HR" dirty="0">
              <a:solidFill>
                <a:schemeClr val="accent5">
                  <a:lumMod val="75000"/>
                </a:schemeClr>
              </a:solidFill>
            </a:endParaRPr>
          </a:p>
          <a:p>
            <a:pPr algn="ctr"/>
            <a:r>
              <a:rPr lang="hr-HR" dirty="0">
                <a:solidFill>
                  <a:schemeClr val="accent5">
                    <a:lumMod val="75000"/>
                  </a:schemeClr>
                </a:solidFill>
              </a:rPr>
              <a:t>Ljiljana </a:t>
            </a:r>
            <a:r>
              <a:rPr lang="hr-HR" dirty="0" err="1">
                <a:solidFill>
                  <a:schemeClr val="accent5">
                    <a:lumMod val="75000"/>
                  </a:schemeClr>
                </a:solidFill>
              </a:rPr>
              <a:t>Ranisavljević</a:t>
            </a:r>
            <a:r>
              <a:rPr lang="hr-HR" dirty="0">
                <a:solidFill>
                  <a:schemeClr val="accent5">
                    <a:lumMod val="75000"/>
                  </a:schemeClr>
                </a:solidFill>
              </a:rPr>
              <a:t>, </a:t>
            </a:r>
            <a:r>
              <a:rPr lang="hr-HR" dirty="0" err="1">
                <a:solidFill>
                  <a:schemeClr val="accent5">
                    <a:lumMod val="75000"/>
                  </a:schemeClr>
                </a:solidFill>
              </a:rPr>
              <a:t>dipl.oec</a:t>
            </a:r>
            <a:r>
              <a:rPr lang="hr-HR" dirty="0">
                <a:solidFill>
                  <a:schemeClr val="accent5">
                    <a:lumMod val="75000"/>
                  </a:schemeClr>
                </a:solidFill>
              </a:rPr>
              <a:t>. – v.d. pročelnice Upravnog odjela za financije</a:t>
            </a:r>
          </a:p>
          <a:p>
            <a:pPr algn="ctr"/>
            <a:r>
              <a:rPr lang="hr-HR" dirty="0">
                <a:solidFill>
                  <a:schemeClr val="accent5">
                    <a:lumMod val="75000"/>
                  </a:schemeClr>
                </a:solidFill>
              </a:rPr>
              <a:t>Ana </a:t>
            </a:r>
            <a:r>
              <a:rPr lang="hr-HR" dirty="0" err="1">
                <a:solidFill>
                  <a:schemeClr val="accent5">
                    <a:lumMod val="75000"/>
                  </a:schemeClr>
                </a:solidFill>
              </a:rPr>
              <a:t>Aberle</a:t>
            </a:r>
            <a:r>
              <a:rPr lang="hr-HR" dirty="0">
                <a:solidFill>
                  <a:schemeClr val="accent5">
                    <a:lumMod val="75000"/>
                  </a:schemeClr>
                </a:solidFill>
              </a:rPr>
              <a:t> Brčić, </a:t>
            </a:r>
            <a:r>
              <a:rPr lang="hr-HR" dirty="0" err="1">
                <a:solidFill>
                  <a:schemeClr val="accent5">
                    <a:lumMod val="75000"/>
                  </a:schemeClr>
                </a:solidFill>
              </a:rPr>
              <a:t>mag.oec</a:t>
            </a:r>
            <a:r>
              <a:rPr lang="hr-HR" dirty="0">
                <a:solidFill>
                  <a:schemeClr val="accent5">
                    <a:lumMod val="75000"/>
                  </a:schemeClr>
                </a:solidFill>
              </a:rPr>
              <a:t>. – voditeljica Odsjeka kontrole</a:t>
            </a:r>
          </a:p>
          <a:p>
            <a:pPr algn="ctr"/>
            <a:r>
              <a:rPr lang="hr-HR" b="1" dirty="0">
                <a:solidFill>
                  <a:schemeClr val="accent5">
                    <a:lumMod val="75000"/>
                  </a:schemeClr>
                </a:solidFill>
              </a:rPr>
              <a:t>UREDNIK:</a:t>
            </a:r>
            <a:endParaRPr lang="hr-HR" dirty="0">
              <a:solidFill>
                <a:schemeClr val="accent5">
                  <a:lumMod val="75000"/>
                </a:schemeClr>
              </a:solidFill>
            </a:endParaRPr>
          </a:p>
          <a:p>
            <a:pPr algn="ctr"/>
            <a:r>
              <a:rPr lang="hr-HR" dirty="0">
                <a:solidFill>
                  <a:schemeClr val="accent5">
                    <a:lumMod val="75000"/>
                  </a:schemeClr>
                </a:solidFill>
              </a:rPr>
              <a:t>Ana </a:t>
            </a:r>
            <a:r>
              <a:rPr lang="hr-HR" dirty="0" err="1">
                <a:solidFill>
                  <a:schemeClr val="accent5">
                    <a:lumMod val="75000"/>
                  </a:schemeClr>
                </a:solidFill>
              </a:rPr>
              <a:t>Aberle</a:t>
            </a:r>
            <a:r>
              <a:rPr lang="hr-HR" dirty="0">
                <a:solidFill>
                  <a:schemeClr val="accent5">
                    <a:lumMod val="75000"/>
                  </a:schemeClr>
                </a:solidFill>
              </a:rPr>
              <a:t> Brčić, </a:t>
            </a:r>
            <a:r>
              <a:rPr lang="hr-HR" dirty="0" err="1">
                <a:solidFill>
                  <a:schemeClr val="accent5">
                    <a:lumMod val="75000"/>
                  </a:schemeClr>
                </a:solidFill>
              </a:rPr>
              <a:t>mag.oec</a:t>
            </a:r>
            <a:r>
              <a:rPr lang="hr-HR" dirty="0">
                <a:solidFill>
                  <a:schemeClr val="accent5">
                    <a:lumMod val="75000"/>
                  </a:schemeClr>
                </a:solidFill>
              </a:rPr>
              <a:t>. – voditeljica Odsjeka kontrole</a:t>
            </a:r>
          </a:p>
          <a:p>
            <a:pPr algn="ctr"/>
            <a:r>
              <a:rPr lang="hr-HR" b="1" dirty="0" smtClean="0">
                <a:solidFill>
                  <a:schemeClr val="accent5">
                    <a:lumMod val="75000"/>
                  </a:schemeClr>
                </a:solidFill>
              </a:rPr>
              <a:t>FOTOGRAFIJE:</a:t>
            </a:r>
          </a:p>
          <a:p>
            <a:pPr algn="ctr"/>
            <a:r>
              <a:rPr lang="hr-HR" dirty="0" smtClean="0">
                <a:solidFill>
                  <a:schemeClr val="accent5">
                    <a:lumMod val="75000"/>
                  </a:schemeClr>
                </a:solidFill>
              </a:rPr>
              <a:t>Alen </a:t>
            </a:r>
            <a:r>
              <a:rPr lang="hr-HR" dirty="0" err="1" smtClean="0">
                <a:solidFill>
                  <a:schemeClr val="accent5">
                    <a:lumMod val="75000"/>
                  </a:schemeClr>
                </a:solidFill>
              </a:rPr>
              <a:t>Kocić</a:t>
            </a:r>
            <a:r>
              <a:rPr lang="hr-HR" dirty="0" smtClean="0">
                <a:solidFill>
                  <a:schemeClr val="accent5">
                    <a:lumMod val="75000"/>
                  </a:schemeClr>
                </a:solidFill>
              </a:rPr>
              <a:t>, Turistička zajednica grada Nove Gradiške  i Grad Nova Gradiška</a:t>
            </a:r>
          </a:p>
          <a:p>
            <a:pPr algn="ctr"/>
            <a:r>
              <a:rPr lang="hr-HR" b="1" dirty="0" smtClean="0">
                <a:solidFill>
                  <a:schemeClr val="accent5">
                    <a:lumMod val="75000"/>
                  </a:schemeClr>
                </a:solidFill>
              </a:rPr>
              <a:t>OBJAVA</a:t>
            </a:r>
            <a:r>
              <a:rPr lang="hr-HR" b="1" dirty="0">
                <a:solidFill>
                  <a:schemeClr val="accent5">
                    <a:lumMod val="75000"/>
                  </a:schemeClr>
                </a:solidFill>
              </a:rPr>
              <a:t>:</a:t>
            </a:r>
            <a:endParaRPr lang="hr-HR" dirty="0">
              <a:solidFill>
                <a:schemeClr val="accent5">
                  <a:lumMod val="75000"/>
                </a:schemeClr>
              </a:solidFill>
            </a:endParaRPr>
          </a:p>
          <a:p>
            <a:pPr algn="ctr"/>
            <a:r>
              <a:rPr lang="hr-HR" dirty="0">
                <a:solidFill>
                  <a:schemeClr val="accent5">
                    <a:lumMod val="75000"/>
                  </a:schemeClr>
                </a:solidFill>
              </a:rPr>
              <a:t>Darko Jugović – </a:t>
            </a:r>
            <a:r>
              <a:rPr lang="hr-HR" dirty="0" smtClean="0">
                <a:solidFill>
                  <a:schemeClr val="accent5">
                    <a:lumMod val="75000"/>
                  </a:schemeClr>
                </a:solidFill>
              </a:rPr>
              <a:t>voditelj informatičkih poslova</a:t>
            </a:r>
            <a:endParaRPr lang="hr-HR" dirty="0">
              <a:solidFill>
                <a:schemeClr val="accent5">
                  <a:lumMod val="75000"/>
                </a:schemeClr>
              </a:solidFill>
            </a:endParaRPr>
          </a:p>
          <a:p>
            <a:pPr algn="ctr"/>
            <a:endParaRPr lang="hr-HR" dirty="0">
              <a:solidFill>
                <a:schemeClr val="accent5">
                  <a:lumMod val="75000"/>
                </a:schemeClr>
              </a:solidFill>
            </a:endParaRPr>
          </a:p>
          <a:p>
            <a:pPr algn="ctr"/>
            <a:r>
              <a:rPr lang="hr-HR" dirty="0" smtClean="0">
                <a:solidFill>
                  <a:schemeClr val="accent5">
                    <a:lumMod val="75000"/>
                  </a:schemeClr>
                </a:solidFill>
              </a:rPr>
              <a:t>Siječanj 2025.</a:t>
            </a:r>
            <a:endParaRPr lang="hr-HR" dirty="0">
              <a:solidFill>
                <a:schemeClr val="accent5">
                  <a:lumMod val="75000"/>
                </a:schemeClr>
              </a:solidFill>
            </a:endParaRPr>
          </a:p>
          <a:p>
            <a:pPr algn="ctr"/>
            <a:endParaRPr lang="hr-HR" sz="1100" i="1" dirty="0">
              <a:solidFill>
                <a:schemeClr val="accent5">
                  <a:lumMod val="75000"/>
                </a:schemeClr>
              </a:solidFill>
            </a:endParaRPr>
          </a:p>
          <a:p>
            <a:pPr algn="ctr"/>
            <a:endParaRPr lang="hr-HR" sz="1100" i="1" dirty="0">
              <a:solidFill>
                <a:schemeClr val="accent5">
                  <a:lumMod val="75000"/>
                </a:schemeClr>
              </a:solidFill>
            </a:endParaRPr>
          </a:p>
          <a:p>
            <a:pPr algn="ctr"/>
            <a:r>
              <a:rPr lang="hr-HR" sz="1100" i="1" dirty="0">
                <a:solidFill>
                  <a:schemeClr val="accent5">
                    <a:lumMod val="75000"/>
                  </a:schemeClr>
                </a:solidFill>
              </a:rPr>
              <a:t>Vodič za građane </a:t>
            </a:r>
            <a:r>
              <a:rPr lang="hr-HR" sz="1100" i="1" dirty="0" smtClean="0">
                <a:solidFill>
                  <a:schemeClr val="accent5">
                    <a:lumMod val="75000"/>
                  </a:schemeClr>
                </a:solidFill>
              </a:rPr>
              <a:t>Grada </a:t>
            </a:r>
            <a:r>
              <a:rPr lang="hr-HR" sz="1100" i="1" dirty="0">
                <a:solidFill>
                  <a:schemeClr val="accent5">
                    <a:lumMod val="75000"/>
                  </a:schemeClr>
                </a:solidFill>
              </a:rPr>
              <a:t>Nova Gradiška za </a:t>
            </a:r>
            <a:r>
              <a:rPr lang="hr-HR" sz="1100" i="1" dirty="0" smtClean="0">
                <a:solidFill>
                  <a:schemeClr val="accent5">
                    <a:lumMod val="75000"/>
                  </a:schemeClr>
                </a:solidFill>
              </a:rPr>
              <a:t>2025. </a:t>
            </a:r>
            <a:r>
              <a:rPr lang="hr-HR" sz="1100" i="1" dirty="0">
                <a:solidFill>
                  <a:schemeClr val="accent5">
                    <a:lumMod val="75000"/>
                  </a:schemeClr>
                </a:solidFill>
              </a:rPr>
              <a:t>godinu u tiskanom izdanju dijelit će se besplatno, a </a:t>
            </a:r>
            <a:r>
              <a:rPr lang="hr-HR" sz="1100" i="1" dirty="0" smtClean="0">
                <a:solidFill>
                  <a:schemeClr val="accent5">
                    <a:lumMod val="75000"/>
                  </a:schemeClr>
                </a:solidFill>
              </a:rPr>
              <a:t>isti je dostupan </a:t>
            </a:r>
            <a:r>
              <a:rPr lang="hr-HR" sz="1100" i="1" dirty="0">
                <a:solidFill>
                  <a:schemeClr val="accent5">
                    <a:lumMod val="75000"/>
                  </a:schemeClr>
                </a:solidFill>
              </a:rPr>
              <a:t>na službenim internetskim stranicama Grada Nova Gradiška www.novagradiska.hr</a:t>
            </a:r>
          </a:p>
          <a:p>
            <a:endParaRPr lang="hr-HR" dirty="0"/>
          </a:p>
        </p:txBody>
      </p:sp>
      <p:pic>
        <p:nvPicPr>
          <p:cNvPr id="2" name="Slika 1" descr="Zaslonski isječc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1735" y="147484"/>
            <a:ext cx="4490666" cy="5915964"/>
          </a:xfrm>
          <a:prstGeom prst="rect">
            <a:avLst/>
          </a:prstGeom>
          <a:effectLst>
            <a:softEdge rad="127000"/>
          </a:effectLst>
        </p:spPr>
      </p:pic>
    </p:spTree>
    <p:extLst>
      <p:ext uri="{BB962C8B-B14F-4D97-AF65-F5344CB8AC3E}">
        <p14:creationId xmlns:p14="http://schemas.microsoft.com/office/powerpoint/2010/main" val="4144314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Isječak">
  <a:themeElements>
    <a:clrScheme name="Isječak">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Isječa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sječak">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3042</TotalTime>
  <Words>7540</Words>
  <Application>Microsoft Office PowerPoint</Application>
  <PresentationFormat>Widescreen</PresentationFormat>
  <Paragraphs>506</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Calibri</vt:lpstr>
      <vt:lpstr>Century Gothic</vt:lpstr>
      <vt:lpstr>Times New Roman</vt:lpstr>
      <vt:lpstr>Wingdings</vt:lpstr>
      <vt:lpstr>Wingdings 3</vt:lpstr>
      <vt:lpstr>Isječak</vt:lpstr>
      <vt:lpstr>VODIČ ZA GRAĐANE</vt:lpstr>
      <vt:lpstr>Predgovor gradonačelnika grada nova gradiška</vt:lpstr>
      <vt:lpstr>ŠTO JE PRORAČUN?</vt:lpstr>
      <vt:lpstr>ŠTO MOŽEte SAZNATI IZ PRORAČUNA?</vt:lpstr>
      <vt:lpstr>KOJE POSLOVE OBAVLJA GRAD?</vt:lpstr>
      <vt:lpstr>OD ČEGA SE SASTOJI PRORAČUN?</vt:lpstr>
      <vt:lpstr>KAKO SE DONOSI PRORAČUN GRADA NOVA GRADIŠKA?</vt:lpstr>
      <vt:lpstr>KAKO SE PLANIRAJU PRIHODI U 2025. GODINI? </vt:lpstr>
      <vt:lpstr>KAKO SE PLANIRAJU PRIHODI U 2025. GODINI? </vt:lpstr>
      <vt:lpstr>KAKO SE PLANIRAJU PRIHODI U 2025. GODINI? </vt:lpstr>
      <vt:lpstr>KAKO SE PLANIRAJU RASHODI U 2025. GODINI? </vt:lpstr>
      <vt:lpstr>KAKO SE PLANIRAJU RASHODI U 2025. GODINI? </vt:lpstr>
      <vt:lpstr>KAKO SE PLANIRAJU RASHODI U 2025. GODINI? </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KAKO SE RASPOREĐUJU PRORAČUNSKA SREDSTVA?</vt:lpstr>
      <vt:lpstr>PLANIRANI PROJEKTI U 2025. GODINI</vt:lpstr>
      <vt:lpstr>PLANIRANI PROJEKTI U 2025. GODINI</vt:lpstr>
      <vt:lpstr>PLANIRANI PROJEKTI U 2025. GODINI</vt:lpstr>
      <vt:lpstr>PLANIRANI PROJEKTI U 2025. GODINI</vt:lpstr>
      <vt:lpstr>PLANIRANI PROJEKTI U 2025. GODINI</vt:lpstr>
      <vt:lpstr>PLANIRANI PROJEKTI U 2025. GODINI</vt:lpstr>
      <vt:lpstr>KONTAKTI I INFORMACIJE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VODIČ ZA GRAĐANE</dc:title>
  <dc:creator>Hewlett-Packard Company</dc:creator>
  <cp:lastModifiedBy>Grad Nova Gradiška</cp:lastModifiedBy>
  <cp:revision>190</cp:revision>
  <cp:lastPrinted>2025-01-10T09:19:22Z</cp:lastPrinted>
  <dcterms:created xsi:type="dcterms:W3CDTF">2023-11-10T08:41:59Z</dcterms:created>
  <dcterms:modified xsi:type="dcterms:W3CDTF">2025-02-27T06:31:32Z</dcterms:modified>
</cp:coreProperties>
</file>