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58" r:id="rId5"/>
    <p:sldId id="261" r:id="rId6"/>
    <p:sldId id="259" r:id="rId7"/>
    <p:sldId id="262" r:id="rId8"/>
    <p:sldId id="266" r:id="rId9"/>
    <p:sldId id="264" r:id="rId10"/>
    <p:sldId id="265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7" d="100"/>
          <a:sy n="97" d="100"/>
        </p:scale>
        <p:origin x="114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3.%20s%20projekcijama%202024.%20i%202025\I.%20izmjene%20i%20dopune%20Prora&#269;una\Vodi&#269;%20za%20gra&#273;a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Prora&#269;un%202024.%20s%20projekcijama%202025.%20i%202026\Prora&#269;un%20&#8211;%20IV.%20izmjene%20i%20dopune\Vodi&#269;%20za%20gra&#273;ane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Usporedba planiranih prihoda i rashoda za 2024. godinu s I. - IV.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'usporedba 2023 s 2024 i 2025'!$A$23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  <c:extLst/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2025'!$B$23:$C$23</c:f>
              <c:numCache>
                <c:formatCode>#,##0.00</c:formatCode>
                <c:ptCount val="2"/>
                <c:pt idx="0">
                  <c:v>15003285.529999999</c:v>
                </c:pt>
                <c:pt idx="1">
                  <c:v>15003285.529999999</c:v>
                </c:pt>
              </c:numCache>
            </c:numRef>
          </c:val>
        </c:ser>
        <c:ser>
          <c:idx val="1"/>
          <c:order val="1"/>
          <c:tx>
            <c:strRef>
              <c:f>'usporedba 2023 s 2024 i 2025'!$A$24</c:f>
              <c:strCache>
                <c:ptCount val="1"/>
                <c:pt idx="0">
                  <c:v>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  <c:extLst/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2025'!$B$24:$C$24</c:f>
              <c:numCache>
                <c:formatCode>#,##0.00</c:formatCode>
                <c:ptCount val="2"/>
                <c:pt idx="0">
                  <c:v>18585756.699999999</c:v>
                </c:pt>
                <c:pt idx="1">
                  <c:v>18585756.699999999</c:v>
                </c:pt>
              </c:numCache>
            </c:numRef>
          </c:val>
        </c:ser>
        <c:ser>
          <c:idx val="2"/>
          <c:order val="2"/>
          <c:tx>
            <c:strRef>
              <c:f>'usporedba 2023 s 2024 i 2025'!$A$25</c:f>
              <c:strCache>
                <c:ptCount val="1"/>
                <c:pt idx="0">
                  <c:v>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  <c:extLst/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2025'!$B$25:$C$25</c:f>
              <c:numCache>
                <c:formatCode>#,##0.00</c:formatCode>
                <c:ptCount val="2"/>
                <c:pt idx="0">
                  <c:v>17080358.760000002</c:v>
                </c:pt>
                <c:pt idx="1">
                  <c:v>17080358.760000002</c:v>
                </c:pt>
              </c:numCache>
            </c:numRef>
          </c:val>
        </c:ser>
        <c:ser>
          <c:idx val="3"/>
          <c:order val="3"/>
          <c:tx>
            <c:strRef>
              <c:f>'usporedba 2023 s 2024 i 2025'!$A$26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  <c:extLst/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2025'!$B$26:$C$26</c:f>
              <c:numCache>
                <c:formatCode>#,##0.00</c:formatCode>
                <c:ptCount val="2"/>
                <c:pt idx="0">
                  <c:v>17228358.760000002</c:v>
                </c:pt>
                <c:pt idx="1">
                  <c:v>17228358.760000002</c:v>
                </c:pt>
              </c:numCache>
            </c:numRef>
          </c:val>
        </c:ser>
        <c:ser>
          <c:idx val="4"/>
          <c:order val="4"/>
          <c:tx>
            <c:strRef>
              <c:f>'usporedba 2023 s 2024 i 2025'!$A$27</c:f>
              <c:strCache>
                <c:ptCount val="1"/>
                <c:pt idx="0">
                  <c:v>IV.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  <c:extLst/>
          </c:dLbls>
          <c:cat>
            <c:strRef>
              <c:f>'usporedba 2023 s 2024 i 2025'!$B$22:$C$22</c:f>
              <c:strCache>
                <c:ptCount val="2"/>
                <c:pt idx="0">
                  <c:v>UKUPNO RASHODI I IZDACI</c:v>
                </c:pt>
                <c:pt idx="1">
                  <c:v>UKUPNO PRIHODI I PRIMICI</c:v>
                </c:pt>
              </c:strCache>
            </c:strRef>
          </c:cat>
          <c:val>
            <c:numRef>
              <c:f>'usporedba 2023 s 2024 i 2025'!$B$27:$C$27</c:f>
              <c:numCache>
                <c:formatCode>#,##0.00</c:formatCode>
                <c:ptCount val="2"/>
                <c:pt idx="0">
                  <c:v>14214233.140000001</c:v>
                </c:pt>
                <c:pt idx="1">
                  <c:v>14214233.140000001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17758536"/>
        <c:axId val="417758928"/>
      </c:barChart>
      <c:catAx>
        <c:axId val="41775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7758928"/>
        <c:crosses val="autoZero"/>
        <c:auto val="1"/>
        <c:lblAlgn val="ctr"/>
        <c:lblOffset val="100"/>
        <c:noMultiLvlLbl val="0"/>
      </c:catAx>
      <c:valAx>
        <c:axId val="41775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775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prihoda i primitaka proračuna za 2024. godinu - usporedba plana s I. - IV. izmjenama i dopunama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'struk.prihoda i primitaka 2024'!$B$2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2024'!$B$3:$B$5</c:f>
              <c:numCache>
                <c:formatCode>#,##0.00</c:formatCode>
                <c:ptCount val="3"/>
                <c:pt idx="0">
                  <c:v>11984835.529999999</c:v>
                </c:pt>
                <c:pt idx="1">
                  <c:v>2000000</c:v>
                </c:pt>
                <c:pt idx="2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'struk.prihoda i primitaka 2024'!$C$2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2024'!$C$3:$C$5</c:f>
              <c:numCache>
                <c:formatCode>#,##0.00</c:formatCode>
                <c:ptCount val="3"/>
                <c:pt idx="0">
                  <c:v>13878040.369999999</c:v>
                </c:pt>
                <c:pt idx="1">
                  <c:v>2137905</c:v>
                </c:pt>
                <c:pt idx="2">
                  <c:v>2000000</c:v>
                </c:pt>
              </c:numCache>
            </c:numRef>
          </c:val>
        </c:ser>
        <c:ser>
          <c:idx val="2"/>
          <c:order val="2"/>
          <c:tx>
            <c:strRef>
              <c:f>'struk.prihoda i primitaka 2024'!$D$2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2024'!$D$3:$D$5</c:f>
              <c:numCache>
                <c:formatCode>#,##0.00</c:formatCode>
                <c:ptCount val="3"/>
                <c:pt idx="0">
                  <c:v>14322642.43</c:v>
                </c:pt>
                <c:pt idx="1">
                  <c:v>2137905</c:v>
                </c:pt>
                <c:pt idx="2">
                  <c:v>50000</c:v>
                </c:pt>
              </c:numCache>
            </c:numRef>
          </c:val>
        </c:ser>
        <c:ser>
          <c:idx val="3"/>
          <c:order val="3"/>
          <c:tx>
            <c:strRef>
              <c:f>'struk.prihoda i primitaka 2024'!$E$2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2024'!$E$3:$E$5</c:f>
              <c:numCache>
                <c:formatCode>#,##0.00</c:formatCode>
                <c:ptCount val="3"/>
                <c:pt idx="0">
                  <c:v>14322642.43</c:v>
                </c:pt>
                <c:pt idx="1">
                  <c:v>2285905</c:v>
                </c:pt>
                <c:pt idx="2">
                  <c:v>50000</c:v>
                </c:pt>
              </c:numCache>
            </c:numRef>
          </c:val>
        </c:ser>
        <c:ser>
          <c:idx val="4"/>
          <c:order val="4"/>
          <c:tx>
            <c:strRef>
              <c:f>'struk.prihoda i primitaka 2024'!$F$2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'struk.prihoda i primitaka 2024'!$A$3:$A$5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 i zaduživanja</c:v>
                </c:pt>
              </c:strCache>
            </c:strRef>
          </c:cat>
          <c:val>
            <c:numRef>
              <c:f>'struk.prihoda i primitaka 2024'!$F$3:$F$5</c:f>
              <c:numCache>
                <c:formatCode>#,##0.00</c:formatCode>
                <c:ptCount val="3"/>
                <c:pt idx="0">
                  <c:v>12963285.810000001</c:v>
                </c:pt>
                <c:pt idx="1">
                  <c:v>681136.01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15846728"/>
        <c:axId val="415853000"/>
      </c:barChart>
      <c:catAx>
        <c:axId val="41584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5853000"/>
        <c:crosses val="autoZero"/>
        <c:auto val="1"/>
        <c:lblAlgn val="ctr"/>
        <c:lblOffset val="100"/>
        <c:noMultiLvlLbl val="0"/>
      </c:catAx>
      <c:valAx>
        <c:axId val="41585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584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prihoda poslovanja Grada Nova Gradiška za 2024. godinu - usporedba plana s I. i II. izmjenama i dopunama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poslovanja'!$B$2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poslovanja'!$B$3:$B$8</c:f>
              <c:numCache>
                <c:formatCode>#,##0.00</c:formatCode>
                <c:ptCount val="6"/>
                <c:pt idx="0">
                  <c:v>4108885</c:v>
                </c:pt>
                <c:pt idx="1">
                  <c:v>4941155.53</c:v>
                </c:pt>
                <c:pt idx="2">
                  <c:v>381339</c:v>
                </c:pt>
                <c:pt idx="3">
                  <c:v>2226923</c:v>
                </c:pt>
                <c:pt idx="4">
                  <c:v>323879</c:v>
                </c:pt>
                <c:pt idx="5">
                  <c:v>2654</c:v>
                </c:pt>
              </c:numCache>
            </c:numRef>
          </c:val>
        </c:ser>
        <c:ser>
          <c:idx val="1"/>
          <c:order val="1"/>
          <c:tx>
            <c:strRef>
              <c:f>'prihodi poslovanja'!$C$2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poslovanja'!$C$3:$C$8</c:f>
              <c:numCache>
                <c:formatCode>#,##0.00</c:formatCode>
                <c:ptCount val="6"/>
                <c:pt idx="0">
                  <c:v>5454970</c:v>
                </c:pt>
                <c:pt idx="1">
                  <c:v>5462657.4000000004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2"/>
          <c:order val="2"/>
          <c:tx>
            <c:strRef>
              <c:f>'prihodi poslovanja'!$D$2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poslovanja'!$D$3:$D$8</c:f>
              <c:numCache>
                <c:formatCode>#,##0.00</c:formatCode>
                <c:ptCount val="6"/>
                <c:pt idx="0">
                  <c:v>6018970</c:v>
                </c:pt>
                <c:pt idx="1">
                  <c:v>5343259.46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3"/>
          <c:order val="3"/>
          <c:tx>
            <c:strRef>
              <c:f>'prihodi poslovanja'!$E$2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50000"/>
                    <a:satMod val="300000"/>
                  </a:schemeClr>
                </a:gs>
                <a:gs pos="35000">
                  <a:schemeClr val="accent1">
                    <a:lumMod val="60000"/>
                    <a:tint val="37000"/>
                    <a:satMod val="300000"/>
                  </a:schemeClr>
                </a:gs>
                <a:gs pos="100000">
                  <a:schemeClr val="accent1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poslovanja'!$E$3:$E$8</c:f>
              <c:numCache>
                <c:formatCode>#,##0.00</c:formatCode>
                <c:ptCount val="6"/>
                <c:pt idx="0">
                  <c:v>6018970</c:v>
                </c:pt>
                <c:pt idx="1">
                  <c:v>5343259.46</c:v>
                </c:pt>
                <c:pt idx="2">
                  <c:v>381339</c:v>
                </c:pt>
                <c:pt idx="3">
                  <c:v>2249535.9700000002</c:v>
                </c:pt>
                <c:pt idx="4">
                  <c:v>326884</c:v>
                </c:pt>
                <c:pt idx="5">
                  <c:v>2654</c:v>
                </c:pt>
              </c:numCache>
            </c:numRef>
          </c:val>
        </c:ser>
        <c:ser>
          <c:idx val="4"/>
          <c:order val="4"/>
          <c:tx>
            <c:strRef>
              <c:f>'prihodi poslovanja'!$F$2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50000"/>
                    <a:satMod val="300000"/>
                  </a:schemeClr>
                </a:gs>
                <a:gs pos="35000">
                  <a:schemeClr val="accent3">
                    <a:lumMod val="60000"/>
                    <a:tint val="37000"/>
                    <a:satMod val="300000"/>
                  </a:schemeClr>
                </a:gs>
                <a:gs pos="100000">
                  <a:schemeClr val="accent3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poslovanja'!$A$3:$A$8</c:f>
              <c:strCache>
                <c:ptCount val="6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</c:strCache>
            </c:strRef>
          </c:cat>
          <c:val>
            <c:numRef>
              <c:f>'prihodi poslovanja'!$F$3:$F$8</c:f>
              <c:numCache>
                <c:formatCode>#,##0.00</c:formatCode>
                <c:ptCount val="6"/>
                <c:pt idx="0">
                  <c:v>5651841</c:v>
                </c:pt>
                <c:pt idx="1">
                  <c:v>4494197.66</c:v>
                </c:pt>
                <c:pt idx="2">
                  <c:v>357644</c:v>
                </c:pt>
                <c:pt idx="3">
                  <c:v>2212561.19</c:v>
                </c:pt>
                <c:pt idx="4">
                  <c:v>243441.96</c:v>
                </c:pt>
                <c:pt idx="5">
                  <c:v>3600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43533048"/>
        <c:axId val="343533440"/>
      </c:barChart>
      <c:catAx>
        <c:axId val="343533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43533440"/>
        <c:crosses val="autoZero"/>
        <c:auto val="1"/>
        <c:lblAlgn val="ctr"/>
        <c:lblOffset val="100"/>
        <c:noMultiLvlLbl val="0"/>
      </c:catAx>
      <c:valAx>
        <c:axId val="34353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4353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Prihodi od prodaje nefinancijske imovine za 2024. godinu - usporedba plana s I. - IV. izmjenama i dopunama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'prihodi od prodaje nefinancijsk'!$B$1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nefinancijsk'!$B$2:$B$3</c:f>
              <c:numCache>
                <c:formatCode>#,##0.00</c:formatCode>
                <c:ptCount val="2"/>
                <c:pt idx="0">
                  <c:v>1014000</c:v>
                </c:pt>
                <c:pt idx="1">
                  <c:v>4450</c:v>
                </c:pt>
              </c:numCache>
            </c:numRef>
          </c:val>
        </c:ser>
        <c:ser>
          <c:idx val="1"/>
          <c:order val="1"/>
          <c:tx>
            <c:strRef>
              <c:f>'prihodi od prodaje nefinancijsk'!$C$1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nefinancijsk'!$C$2:$C$3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ser>
          <c:idx val="2"/>
          <c:order val="2"/>
          <c:tx>
            <c:strRef>
              <c:f>'prihodi od prodaje nefinancijsk'!$D$1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nefinancijsk'!$D$2:$D$3</c:f>
              <c:numCache>
                <c:formatCode>#,##0.00</c:formatCode>
                <c:ptCount val="2"/>
                <c:pt idx="0">
                  <c:v>1998000</c:v>
                </c:pt>
                <c:pt idx="1">
                  <c:v>139905</c:v>
                </c:pt>
              </c:numCache>
            </c:numRef>
          </c:val>
        </c:ser>
        <c:ser>
          <c:idx val="3"/>
          <c:order val="3"/>
          <c:tx>
            <c:strRef>
              <c:f>'prihodi od prodaje nefinancijsk'!$E$1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nefinancijsk'!$E$2:$E$3</c:f>
              <c:numCache>
                <c:formatCode>#,##0.00</c:formatCode>
                <c:ptCount val="2"/>
                <c:pt idx="0">
                  <c:v>2146000</c:v>
                </c:pt>
                <c:pt idx="1">
                  <c:v>139905</c:v>
                </c:pt>
              </c:numCache>
            </c:numRef>
          </c:val>
        </c:ser>
        <c:ser>
          <c:idx val="4"/>
          <c:order val="4"/>
          <c:tx>
            <c:strRef>
              <c:f>'prihodi od prodaje nefinancijsk'!$F$1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'prihodi od prodaje nefinancijsk'!$A$2:$A$3</c:f>
              <c:strCache>
                <c:ptCount val="2"/>
                <c:pt idx="0">
                  <c:v>Prihodi od prodaje neproizvedene dugotrajne imovine</c:v>
                </c:pt>
                <c:pt idx="1">
                  <c:v>Prihodi od prodaje proizvedene dugotrajne imovine</c:v>
                </c:pt>
              </c:strCache>
            </c:strRef>
          </c:cat>
          <c:val>
            <c:numRef>
              <c:f>'prihodi od prodaje nefinancijsk'!$F$2:$F$3</c:f>
              <c:numCache>
                <c:formatCode>#,##0.00</c:formatCode>
                <c:ptCount val="2"/>
                <c:pt idx="0">
                  <c:v>416200</c:v>
                </c:pt>
                <c:pt idx="1">
                  <c:v>264936.01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15852608"/>
        <c:axId val="415849864"/>
      </c:barChart>
      <c:catAx>
        <c:axId val="41585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5849864"/>
        <c:crosses val="autoZero"/>
        <c:auto val="1"/>
        <c:lblAlgn val="ctr"/>
        <c:lblOffset val="100"/>
        <c:noMultiLvlLbl val="0"/>
      </c:catAx>
      <c:valAx>
        <c:axId val="415849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585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400" dirty="0" smtClean="0"/>
              <a:t>Rashodi </a:t>
            </a:r>
            <a:r>
              <a:rPr lang="hr-HR" sz="1400" dirty="0"/>
              <a:t>i </a:t>
            </a:r>
            <a:r>
              <a:rPr lang="hr-HR" sz="1400" dirty="0" smtClean="0"/>
              <a:t>izdatci </a:t>
            </a:r>
            <a:r>
              <a:rPr lang="hr-HR" sz="1400" dirty="0"/>
              <a:t>prema organizacijskoj </a:t>
            </a:r>
            <a:r>
              <a:rPr lang="hr-HR" sz="1400" dirty="0" smtClean="0"/>
              <a:t>klasifikaciji</a:t>
            </a:r>
            <a:endParaRPr lang="hr-HR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22652651779602E-2"/>
          <c:y val="0.13511109256876913"/>
          <c:w val="0.63538740898256196"/>
          <c:h val="0.82654468611398468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proračuna Grada Nova Gradiška za 2024. godinu prema organizacijskoj klasifikaciji - plan s I. - IV. izmjenama i dopunama proračuna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'Struktura proračuna-glava'!$B$1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proračuna-glava'!$B$2:$B$10</c:f>
              <c:numCache>
                <c:formatCode>#,##0.00</c:formatCode>
                <c:ptCount val="9"/>
                <c:pt idx="0">
                  <c:v>63604</c:v>
                </c:pt>
                <c:pt idx="1">
                  <c:v>2787490.95</c:v>
                </c:pt>
                <c:pt idx="2">
                  <c:v>2250925</c:v>
                </c:pt>
                <c:pt idx="3">
                  <c:v>447509</c:v>
                </c:pt>
                <c:pt idx="4">
                  <c:v>288242</c:v>
                </c:pt>
                <c:pt idx="5">
                  <c:v>362347</c:v>
                </c:pt>
                <c:pt idx="6">
                  <c:v>603848</c:v>
                </c:pt>
                <c:pt idx="7">
                  <c:v>334967.99</c:v>
                </c:pt>
                <c:pt idx="8">
                  <c:v>7864351.5899999999</c:v>
                </c:pt>
              </c:numCache>
            </c:numRef>
          </c:val>
        </c:ser>
        <c:ser>
          <c:idx val="1"/>
          <c:order val="1"/>
          <c:tx>
            <c:strRef>
              <c:f>'Struktura proračuna-glava'!$C$1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proračuna-glava'!$C$2:$C$10</c:f>
              <c:numCache>
                <c:formatCode>#,##0.00</c:formatCode>
                <c:ptCount val="9"/>
                <c:pt idx="0">
                  <c:v>64370.25</c:v>
                </c:pt>
                <c:pt idx="1">
                  <c:v>3043809.33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362488.01</c:v>
                </c:pt>
                <c:pt idx="8">
                  <c:v>10599331.93</c:v>
                </c:pt>
              </c:numCache>
            </c:numRef>
          </c:val>
        </c:ser>
        <c:ser>
          <c:idx val="2"/>
          <c:order val="2"/>
          <c:tx>
            <c:strRef>
              <c:f>'Struktura proračuna-glava'!$D$1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proračuna-glava'!$D$2:$D$10</c:f>
              <c:numCache>
                <c:formatCode>#,##0.00</c:formatCode>
                <c:ptCount val="9"/>
                <c:pt idx="0">
                  <c:v>64370.25</c:v>
                </c:pt>
                <c:pt idx="1">
                  <c:v>3044100.22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342488.01</c:v>
                </c:pt>
                <c:pt idx="8">
                  <c:v>9113643.0999999996</c:v>
                </c:pt>
              </c:numCache>
            </c:numRef>
          </c:val>
        </c:ser>
        <c:ser>
          <c:idx val="3"/>
          <c:order val="3"/>
          <c:tx>
            <c:strRef>
              <c:f>'Struktura proračuna-glava'!$E$1</c:f>
              <c:strCache>
                <c:ptCount val="1"/>
                <c:pt idx="0">
                  <c:v>III.IZMJENE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proračuna-glava'!$E$2:$E$10</c:f>
              <c:numCache>
                <c:formatCode>#,##0.00</c:formatCode>
                <c:ptCount val="9"/>
                <c:pt idx="0">
                  <c:v>64370.25</c:v>
                </c:pt>
                <c:pt idx="1">
                  <c:v>3043957.21</c:v>
                </c:pt>
                <c:pt idx="2">
                  <c:v>2657192.96</c:v>
                </c:pt>
                <c:pt idx="3">
                  <c:v>522497.82</c:v>
                </c:pt>
                <c:pt idx="4">
                  <c:v>342922.3</c:v>
                </c:pt>
                <c:pt idx="5">
                  <c:v>381598.75</c:v>
                </c:pt>
                <c:pt idx="6">
                  <c:v>611545.35</c:v>
                </c:pt>
                <c:pt idx="7">
                  <c:v>342488.01</c:v>
                </c:pt>
                <c:pt idx="8">
                  <c:v>9261786.1099999994</c:v>
                </c:pt>
              </c:numCache>
            </c:numRef>
          </c:val>
        </c:ser>
        <c:ser>
          <c:idx val="4"/>
          <c:order val="4"/>
          <c:tx>
            <c:strRef>
              <c:f>'Struktura proračuna-glava'!$F$1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proračuna-glava'!$A$2:$A$10</c:f>
              <c:strCache>
                <c:ptCount val="9"/>
                <c:pt idx="0">
                  <c:v>Gradsko vijeće</c:v>
                </c:pt>
                <c:pt idx="1">
                  <c:v>Stručna služba Grada</c:v>
                </c:pt>
                <c:pt idx="2">
                  <c:v>Dječji vrtić Nova Gradiška</c:v>
                </c:pt>
                <c:pt idx="3">
                  <c:v>Gradska knjižnica Nova Gradiška</c:v>
                </c:pt>
                <c:pt idx="4">
                  <c:v>Gradski muzej Nova Gradiška</c:v>
                </c:pt>
                <c:pt idx="5">
                  <c:v>Dom kulture Nova Gradiška</c:v>
                </c:pt>
                <c:pt idx="6">
                  <c:v>Javna vatrogasna postrojba Nova Gradiška</c:v>
                </c:pt>
                <c:pt idx="7">
                  <c:v>Upravni odjel za financije</c:v>
                </c:pt>
                <c:pt idx="8">
                  <c:v>Upravni odjel za komunalne djelatnosti</c:v>
                </c:pt>
              </c:strCache>
            </c:strRef>
          </c:cat>
          <c:val>
            <c:numRef>
              <c:f>'Struktura proračuna-glava'!$F$2:$F$10</c:f>
              <c:numCache>
                <c:formatCode>#,##0.00</c:formatCode>
                <c:ptCount val="9"/>
                <c:pt idx="0">
                  <c:v>64370.25</c:v>
                </c:pt>
                <c:pt idx="1">
                  <c:v>3066686.23</c:v>
                </c:pt>
                <c:pt idx="2">
                  <c:v>2744507.92</c:v>
                </c:pt>
                <c:pt idx="3">
                  <c:v>535969.14</c:v>
                </c:pt>
                <c:pt idx="4">
                  <c:v>353434.81</c:v>
                </c:pt>
                <c:pt idx="5">
                  <c:v>423084.58</c:v>
                </c:pt>
                <c:pt idx="6">
                  <c:v>628575.23</c:v>
                </c:pt>
                <c:pt idx="7">
                  <c:v>333976.96999999997</c:v>
                </c:pt>
                <c:pt idx="8">
                  <c:v>6063628.0099999998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86404592"/>
        <c:axId val="486414392"/>
      </c:barChart>
      <c:catAx>
        <c:axId val="486404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6414392"/>
        <c:crosses val="autoZero"/>
        <c:auto val="1"/>
        <c:lblAlgn val="ctr"/>
        <c:lblOffset val="100"/>
        <c:noMultiLvlLbl val="0"/>
      </c:catAx>
      <c:valAx>
        <c:axId val="486414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640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planiranih rashoda i izdataka nakon IV.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2396904879680756"/>
                  <c:y val="-0.1537726678275951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226037930954993"/>
                  <c:y val="6.28940993130859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'rash.i izdaci 2017-2026'!$M$3:$M$5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'rash.i izdaci 2017-2026'!$R$3:$R$5</c:f>
              <c:numCache>
                <c:formatCode>#,##0.00</c:formatCode>
                <c:ptCount val="3"/>
                <c:pt idx="0">
                  <c:v>10232668.18</c:v>
                </c:pt>
                <c:pt idx="1">
                  <c:v>3849403.41</c:v>
                </c:pt>
                <c:pt idx="2">
                  <c:v>132161.54999999999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za nabavu nefinancijske imovine nakon IV.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7.0790406485077464E-2"/>
                  <c:y val="5.4646561223990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4505465297850427E-2"/>
                  <c:y val="-0.2333548223429206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9544669258114884E-2"/>
                  <c:y val="5.71208982048453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'rash.za nab.nefin.im.'!$A$3:$A$5</c:f>
              <c:strCache>
                <c:ptCount val="3"/>
                <c:pt idx="0">
                  <c:v>Rashodi za nabavu neproizvedene dugotrajne imovine</c:v>
                </c:pt>
                <c:pt idx="1">
                  <c:v>Rashodi za nabavu proizvedene dugotrajne imovine</c:v>
                </c:pt>
                <c:pt idx="2">
                  <c:v>Rashodi za dodatna ulaganja na nefinancijskoj imovini</c:v>
                </c:pt>
              </c:strCache>
            </c:strRef>
          </c:cat>
          <c:val>
            <c:numRef>
              <c:f>'rash.za nab.nefin.im.'!$F$3:$F$5</c:f>
              <c:numCache>
                <c:formatCode>#,##0.00</c:formatCode>
                <c:ptCount val="3"/>
                <c:pt idx="0">
                  <c:v>362000</c:v>
                </c:pt>
                <c:pt idx="1">
                  <c:v>2475201.96</c:v>
                </c:pt>
                <c:pt idx="2">
                  <c:v>1012201.45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poslovanja nakon IV. izmjena i dopuna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'rash.poslovanja'!$A$4:$A$10</c:f>
              <c:strCache>
                <c:ptCount val="7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</c:strCache>
            </c:strRef>
          </c:cat>
          <c:val>
            <c:numRef>
              <c:f>'rash.poslovanja'!$F$4:$F$10</c:f>
              <c:numCache>
                <c:formatCode>#,##0.00</c:formatCode>
                <c:ptCount val="7"/>
                <c:pt idx="0">
                  <c:v>4983322.8499999996</c:v>
                </c:pt>
                <c:pt idx="1">
                  <c:v>3664961.65</c:v>
                </c:pt>
                <c:pt idx="2">
                  <c:v>30432.42</c:v>
                </c:pt>
                <c:pt idx="3">
                  <c:v>187021.25</c:v>
                </c:pt>
                <c:pt idx="4">
                  <c:v>154701.57999999999</c:v>
                </c:pt>
                <c:pt idx="5">
                  <c:v>228157.83</c:v>
                </c:pt>
                <c:pt idx="6">
                  <c:v>984070.6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Struktura proračuna Grada Nova Gradiška za 2024. godinu prema programskoj klasifikaciji - plan i I.-IV. izmjene i dopune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'Struktura proračuna-programska '!$B$1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'!$B$2:$B$23</c:f>
              <c:numCache>
                <c:formatCode>#,##0.00</c:formatCode>
                <c:ptCount val="22"/>
                <c:pt idx="0">
                  <c:v>39304</c:v>
                </c:pt>
                <c:pt idx="1">
                  <c:v>24300</c:v>
                </c:pt>
                <c:pt idx="2">
                  <c:v>2315026.4500000002</c:v>
                </c:pt>
                <c:pt idx="3">
                  <c:v>79078</c:v>
                </c:pt>
                <c:pt idx="4">
                  <c:v>60700</c:v>
                </c:pt>
                <c:pt idx="5">
                  <c:v>396927</c:v>
                </c:pt>
                <c:pt idx="6">
                  <c:v>194296</c:v>
                </c:pt>
                <c:pt idx="7">
                  <c:v>235000</c:v>
                </c:pt>
                <c:pt idx="8">
                  <c:v>669539.5</c:v>
                </c:pt>
                <c:pt idx="9">
                  <c:v>191827</c:v>
                </c:pt>
                <c:pt idx="10">
                  <c:v>8992</c:v>
                </c:pt>
                <c:pt idx="11">
                  <c:v>2250925</c:v>
                </c:pt>
                <c:pt idx="12">
                  <c:v>1098098</c:v>
                </c:pt>
                <c:pt idx="13">
                  <c:v>162037.99</c:v>
                </c:pt>
                <c:pt idx="14">
                  <c:v>90617</c:v>
                </c:pt>
                <c:pt idx="15">
                  <c:v>44920</c:v>
                </c:pt>
                <c:pt idx="16">
                  <c:v>3609797.5</c:v>
                </c:pt>
                <c:pt idx="17">
                  <c:v>1424050</c:v>
                </c:pt>
                <c:pt idx="18">
                  <c:v>1991314.09</c:v>
                </c:pt>
                <c:pt idx="19">
                  <c:v>90036</c:v>
                </c:pt>
                <c:pt idx="20">
                  <c:v>26500</c:v>
                </c:pt>
                <c:pt idx="21">
                  <c:v>0</c:v>
                </c:pt>
              </c:numCache>
            </c:numRef>
          </c:val>
        </c:ser>
        <c:ser>
          <c:idx val="1"/>
          <c:order val="1"/>
          <c:tx>
            <c:strRef>
              <c:f>'Struktura proračuna-programska '!$C$1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'!$C$2:$C$23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2587561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162038.01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5372391.6200000001</c:v>
                </c:pt>
                <c:pt idx="17">
                  <c:v>1616920.75</c:v>
                </c:pt>
                <c:pt idx="18">
                  <c:v>2507758.5499999998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2"/>
          <c:order val="2"/>
          <c:tx>
            <c:strRef>
              <c:f>'Struktura proračuna-programska '!$D$1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'!$D$2:$D$23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2587851.8899999997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204296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142038.01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3546993.68</c:v>
                </c:pt>
                <c:pt idx="17">
                  <c:v>1616920.75</c:v>
                </c:pt>
                <c:pt idx="18">
                  <c:v>2847467.66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3"/>
          <c:order val="3"/>
          <c:tx>
            <c:strRef>
              <c:f>'Struktura proračuna-programska '!$E$1</c:f>
              <c:strCache>
                <c:ptCount val="1"/>
                <c:pt idx="0">
                  <c:v>III.IZMJENE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'!$E$2:$E$23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2587408.88</c:v>
                </c:pt>
                <c:pt idx="3">
                  <c:v>105622</c:v>
                </c:pt>
                <c:pt idx="4">
                  <c:v>60700</c:v>
                </c:pt>
                <c:pt idx="5">
                  <c:v>396927</c:v>
                </c:pt>
                <c:pt idx="6">
                  <c:v>204596</c:v>
                </c:pt>
                <c:pt idx="7">
                  <c:v>235000</c:v>
                </c:pt>
                <c:pt idx="8">
                  <c:v>677236.85</c:v>
                </c:pt>
                <c:pt idx="9">
                  <c:v>215901.83</c:v>
                </c:pt>
                <c:pt idx="10">
                  <c:v>38492</c:v>
                </c:pt>
                <c:pt idx="11">
                  <c:v>2657192.96</c:v>
                </c:pt>
                <c:pt idx="12">
                  <c:v>1247018.8700000001</c:v>
                </c:pt>
                <c:pt idx="13">
                  <c:v>142038.01</c:v>
                </c:pt>
                <c:pt idx="14">
                  <c:v>107117</c:v>
                </c:pt>
                <c:pt idx="15">
                  <c:v>70606.009999999995</c:v>
                </c:pt>
                <c:pt idx="16">
                  <c:v>3695136.69</c:v>
                </c:pt>
                <c:pt idx="17">
                  <c:v>1616920.75</c:v>
                </c:pt>
                <c:pt idx="18">
                  <c:v>2847467.66</c:v>
                </c:pt>
                <c:pt idx="19">
                  <c:v>90706</c:v>
                </c:pt>
                <c:pt idx="20">
                  <c:v>51500</c:v>
                </c:pt>
                <c:pt idx="21">
                  <c:v>116400</c:v>
                </c:pt>
              </c:numCache>
            </c:numRef>
          </c:val>
        </c:ser>
        <c:ser>
          <c:idx val="4"/>
          <c:order val="4"/>
          <c:tx>
            <c:strRef>
              <c:f>'Struktura proračuna-programska '!$F$1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'Struktura proračuna-programska '!$A$2:$A$23</c:f>
              <c:strCache>
                <c:ptCount val="22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Otplata javnog duga</c:v>
                </c:pt>
                <c:pt idx="14">
                  <c:v>Poticanje razvoja gospodarstva</c:v>
                </c:pt>
                <c:pt idx="15">
                  <c:v>Unapređenje poljoprivrede</c:v>
                </c:pt>
                <c:pt idx="16">
                  <c:v>Upravljanje imovinom</c:v>
                </c:pt>
                <c:pt idx="17">
                  <c:v>Održavanje komunalne infrastrukture</c:v>
                </c:pt>
                <c:pt idx="18">
                  <c:v>Građenje komunalne infrastrukture</c:v>
                </c:pt>
                <c:pt idx="19">
                  <c:v>Zaštita okoliša</c:v>
                </c:pt>
                <c:pt idx="20">
                  <c:v>Prostorno uređenje</c:v>
                </c:pt>
                <c:pt idx="21">
                  <c:v>Razvoj sustava vodoopskrbe i odvodnje</c:v>
                </c:pt>
              </c:strCache>
            </c:strRef>
          </c:cat>
          <c:val>
            <c:numRef>
              <c:f>'Struktura proračuna-programska '!$F$2:$F$23</c:f>
              <c:numCache>
                <c:formatCode>#,##0.00</c:formatCode>
                <c:ptCount val="22"/>
                <c:pt idx="0">
                  <c:v>40070.25</c:v>
                </c:pt>
                <c:pt idx="1">
                  <c:v>24300</c:v>
                </c:pt>
                <c:pt idx="2">
                  <c:v>2633422.9</c:v>
                </c:pt>
                <c:pt idx="3">
                  <c:v>105622</c:v>
                </c:pt>
                <c:pt idx="4">
                  <c:v>57595</c:v>
                </c:pt>
                <c:pt idx="5">
                  <c:v>395588.25</c:v>
                </c:pt>
                <c:pt idx="6">
                  <c:v>204596</c:v>
                </c:pt>
                <c:pt idx="7">
                  <c:v>237000</c:v>
                </c:pt>
                <c:pt idx="8">
                  <c:v>694266.73</c:v>
                </c:pt>
                <c:pt idx="9">
                  <c:v>186471.83</c:v>
                </c:pt>
                <c:pt idx="10">
                  <c:v>38492</c:v>
                </c:pt>
                <c:pt idx="11">
                  <c:v>2744507.92</c:v>
                </c:pt>
                <c:pt idx="12">
                  <c:v>1312488.53</c:v>
                </c:pt>
                <c:pt idx="13">
                  <c:v>140776.97</c:v>
                </c:pt>
                <c:pt idx="14">
                  <c:v>108426.83</c:v>
                </c:pt>
                <c:pt idx="15">
                  <c:v>70606.009999999995</c:v>
                </c:pt>
                <c:pt idx="16">
                  <c:v>1267412.26</c:v>
                </c:pt>
                <c:pt idx="17">
                  <c:v>1616921.3</c:v>
                </c:pt>
                <c:pt idx="18">
                  <c:v>2157428.7200000002</c:v>
                </c:pt>
                <c:pt idx="19">
                  <c:v>90706</c:v>
                </c:pt>
                <c:pt idx="20">
                  <c:v>0</c:v>
                </c:pt>
                <c:pt idx="21">
                  <c:v>87533.64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20209320"/>
        <c:axId val="420203440"/>
      </c:barChart>
      <c:catAx>
        <c:axId val="420209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20203440"/>
        <c:crosses val="autoZero"/>
        <c:auto val="1"/>
        <c:lblAlgn val="ctr"/>
        <c:lblOffset val="100"/>
        <c:noMultiLvlLbl val="0"/>
      </c:catAx>
      <c:valAx>
        <c:axId val="42020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2020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Javna uprava i administracija nakon IV. izmjena i dopuna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3907182773324506"/>
                  <c:y val="-0.367525399732289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919929674946228E-2"/>
                  <c:y val="6.813461298933881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6001947384861906E-2"/>
                  <c:y val="-7.532772202753587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2697312211502107E-2"/>
                  <c:y val="-0.147472948695938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539415535946825E-2"/>
                  <c:y val="-0.1367006778675841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javna uprava i administ'!$A$3:$A$9</c:f>
              <c:strCache>
                <c:ptCount val="7"/>
                <c:pt idx="0">
                  <c:v>Administrativno, tehničko i stručno osoblje</c:v>
                </c:pt>
                <c:pt idx="1">
                  <c:v>Tekuća pričuva proračuna</c:v>
                </c:pt>
                <c:pt idx="2">
                  <c:v>Manifestacije grada i međunarodna suradnja</c:v>
                </c:pt>
                <c:pt idx="3">
                  <c:v>Gradska blagajna</c:v>
                </c:pt>
                <c:pt idx="4">
                  <c:v>Informatizacija uprave i ostala oprema</c:v>
                </c:pt>
                <c:pt idx="5">
                  <c:v>Javni radovi</c:v>
                </c:pt>
                <c:pt idx="6">
                  <c:v>Zaželi, podrži, pomozi</c:v>
                </c:pt>
              </c:strCache>
            </c:strRef>
          </c:cat>
          <c:val>
            <c:numRef>
              <c:f>'Program javna uprava i administ'!$F$3:$F$9</c:f>
              <c:numCache>
                <c:formatCode>#,##0.00</c:formatCode>
                <c:ptCount val="7"/>
                <c:pt idx="0">
                  <c:v>2085159.76</c:v>
                </c:pt>
                <c:pt idx="1">
                  <c:v>2779.54</c:v>
                </c:pt>
                <c:pt idx="2">
                  <c:v>18000</c:v>
                </c:pt>
                <c:pt idx="3">
                  <c:v>15933</c:v>
                </c:pt>
                <c:pt idx="4">
                  <c:v>65000</c:v>
                </c:pt>
                <c:pt idx="5">
                  <c:v>41550.6</c:v>
                </c:pt>
                <c:pt idx="6">
                  <c:v>405000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Građenje komunalne infrastrukture Grada Nova Gradiška - IV. izmjene i dopune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7.3781178654186777E-2"/>
                  <c:y val="6.19033135915888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898822029025112E-2"/>
                  <c:y val="-0.2050631285485059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3643966955323592E-2"/>
                  <c:y val="6.02754349384287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'Program građenja komun.infrastr'!$A$3:$A$5</c:f>
              <c:strCache>
                <c:ptCount val="3"/>
                <c:pt idx="0">
                  <c:v>Javne površine</c:v>
                </c:pt>
                <c:pt idx="1">
                  <c:v>Nerazvrstane ceste</c:v>
                </c:pt>
                <c:pt idx="2">
                  <c:v>Sanacija deponije komunalnog otpada</c:v>
                </c:pt>
              </c:strCache>
            </c:strRef>
          </c:cat>
          <c:val>
            <c:numRef>
              <c:f>'Program građenja komun.infrastr'!$F$3:$F$5</c:f>
              <c:numCache>
                <c:formatCode>#,##0.00</c:formatCode>
                <c:ptCount val="3"/>
                <c:pt idx="0">
                  <c:v>376423.78</c:v>
                </c:pt>
                <c:pt idx="1">
                  <c:v>1531823.97</c:v>
                </c:pt>
                <c:pt idx="2">
                  <c:v>249180.97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uređenje javnih površina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2"/>
              <c:layout>
                <c:manualLayout>
                  <c:x val="-0.1832796690497184"/>
                  <c:y val="2.93304942627422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3841308595242552"/>
                  <c:y val="-8.642627385244715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komun.infrastr'!$A$10:$A$15</c:f>
              <c:strCache>
                <c:ptCount val="6"/>
                <c:pt idx="0">
                  <c:v>Izgradnja parkirališta između Cvjetnog trga i tržnog centra</c:v>
                </c:pt>
                <c:pt idx="1">
                  <c:v>Izgradnja šetnice između kanala Laminac i Ulice Prkos</c:v>
                </c:pt>
                <c:pt idx="2">
                  <c:v>Izgradnja dijela sjevernog nogostupa u Kovačevcu</c:v>
                </c:pt>
                <c:pt idx="3">
                  <c:v>Izgradnja šetnice uz potok Šumetlicu, od Ulice Zrinski uz Potočnu ulicu, duljine 230 m</c:v>
                </c:pt>
                <c:pt idx="4">
                  <c:v>Rekonstrukcija zapadnog dijela Trga kralja Tomislava </c:v>
                </c:pt>
                <c:pt idx="5">
                  <c:v>Rekonstrukcija dijela Gajeve ulice: od KT Paun do križanja sa Slavčom</c:v>
                </c:pt>
              </c:strCache>
            </c:strRef>
          </c:cat>
          <c:val>
            <c:numRef>
              <c:f>'Program građenja komun.infrastr'!$F$10:$F$15</c:f>
              <c:numCache>
                <c:formatCode>#,##0.00</c:formatCode>
                <c:ptCount val="6"/>
                <c:pt idx="0">
                  <c:v>0</c:v>
                </c:pt>
                <c:pt idx="1">
                  <c:v>8500</c:v>
                </c:pt>
                <c:pt idx="2">
                  <c:v>136750</c:v>
                </c:pt>
                <c:pt idx="3">
                  <c:v>223550.03</c:v>
                </c:pt>
                <c:pt idx="4">
                  <c:v>0</c:v>
                </c:pt>
                <c:pt idx="5">
                  <c:v>7623.75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Planirana izgradnja ili rekonstrukcija nerazvrstanih cesta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građenja komun.infrastr'!$A$20:$A$30</c:f>
              <c:strCache>
                <c:ptCount val="11"/>
                <c:pt idx="0">
                  <c:v>Rekonstrukcija dijela Psunjske ulice i gornjeg dijela Kožarske</c:v>
                </c:pt>
                <c:pt idx="1">
                  <c:v>Rekonstrukcija donjeg dijela Kožarske ulice</c:v>
                </c:pt>
                <c:pt idx="2">
                  <c:v>Otkup zemlje i glavni projekt gradnje Ulice Ivana Meštrovića (prema crkvi Jug)</c:v>
                </c:pt>
                <c:pt idx="3">
                  <c:v>Izgradnja mosta preko Šumetlice između Ulice Prkos i Vinogradske ulice</c:v>
                </c:pt>
                <c:pt idx="4">
                  <c:v>Rekonstrukcija Ulice Prkos</c:v>
                </c:pt>
                <c:pt idx="5">
                  <c:v>Rekonstrukcija Ulice Svetog Vida</c:v>
                </c:pt>
                <c:pt idx="6">
                  <c:v>Rekonstrukcija dijela Gajeve ulice: od KT Paun do križanja sa Slavčom (gl. Projekt)</c:v>
                </c:pt>
                <c:pt idx="7">
                  <c:v>Gradnja dijela ceste u Matakovom dolu</c:v>
                </c:pt>
                <c:pt idx="8">
                  <c:v>Rekonstrukcija Ulice Grgura Ninskog (glavni projekt)</c:v>
                </c:pt>
                <c:pt idx="9">
                  <c:v>Postavljanje uspornika na križanju Ulice Zrinski s Potočnom i Kraljićevom ulicom</c:v>
                </c:pt>
                <c:pt idx="10">
                  <c:v>Izgradnja prometnice, odvojak Gajeve prema Jugu</c:v>
                </c:pt>
              </c:strCache>
            </c:strRef>
          </c:cat>
          <c:val>
            <c:numRef>
              <c:f>'Program građenja komun.infrastr'!$F$20:$F$30</c:f>
              <c:numCache>
                <c:formatCode>#,##0.00</c:formatCode>
                <c:ptCount val="11"/>
                <c:pt idx="0">
                  <c:v>181037.31</c:v>
                </c:pt>
                <c:pt idx="1">
                  <c:v>496248.53</c:v>
                </c:pt>
                <c:pt idx="2">
                  <c:v>80662.5</c:v>
                </c:pt>
                <c:pt idx="3">
                  <c:v>7750</c:v>
                </c:pt>
                <c:pt idx="4">
                  <c:v>78500</c:v>
                </c:pt>
                <c:pt idx="5">
                  <c:v>292897</c:v>
                </c:pt>
                <c:pt idx="6">
                  <c:v>0</c:v>
                </c:pt>
                <c:pt idx="7">
                  <c:v>3300</c:v>
                </c:pt>
                <c:pt idx="8">
                  <c:v>1875</c:v>
                </c:pt>
                <c:pt idx="9">
                  <c:v>1492.5</c:v>
                </c:pt>
                <c:pt idx="10">
                  <c:v>388061.43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 gospodarenja otpadom: Sanacija deponije komunalnog otpada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'Program građenja komun.infrastr'!$A$34</c:f>
              <c:strCache>
                <c:ptCount val="1"/>
                <c:pt idx="0">
                  <c:v>Sanacija deponije komunalnog otpada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'Program građenja komun.infrastr'!$F$34</c:f>
              <c:numCache>
                <c:formatCode>#,##0.00</c:formatCode>
                <c:ptCount val="1"/>
                <c:pt idx="0">
                  <c:v>249180.97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Upravljanje imovinom Grada Nova Gradiška za 2024. - usporedba plana s I. - III. 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'Program upravljanje imovinom'!$B$3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imovinom'!$B$4:$B$13</c:f>
              <c:numCache>
                <c:formatCode>#,##0.00</c:formatCode>
                <c:ptCount val="10"/>
                <c:pt idx="0">
                  <c:v>88901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489573.5</c:v>
                </c:pt>
                <c:pt idx="6">
                  <c:v>365933</c:v>
                </c:pt>
                <c:pt idx="7">
                  <c:v>0</c:v>
                </c:pt>
                <c:pt idx="8">
                  <c:v>600000</c:v>
                </c:pt>
                <c:pt idx="9">
                  <c:v>2000000</c:v>
                </c:pt>
              </c:numCache>
            </c:numRef>
          </c:val>
        </c:ser>
        <c:ser>
          <c:idx val="1"/>
          <c:order val="1"/>
          <c:tx>
            <c:strRef>
              <c:f>'Program upravljanje imovinom'!$C$3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imovinom'!$C$4:$C$13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2020875</c:v>
                </c:pt>
              </c:numCache>
            </c:numRef>
          </c:val>
        </c:ser>
        <c:ser>
          <c:idx val="2"/>
          <c:order val="2"/>
          <c:tx>
            <c:strRef>
              <c:f>'Program upravljanje imovinom'!$D$3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imovinom'!$D$4:$D$13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26545</c:v>
                </c:pt>
                <c:pt idx="4">
                  <c:v>10000</c:v>
                </c:pt>
                <c:pt idx="5">
                  <c:v>585510.32999999996</c:v>
                </c:pt>
                <c:pt idx="6">
                  <c:v>310000</c:v>
                </c:pt>
                <c:pt idx="7">
                  <c:v>40000</c:v>
                </c:pt>
                <c:pt idx="8">
                  <c:v>2200616.29</c:v>
                </c:pt>
                <c:pt idx="9">
                  <c:v>70875</c:v>
                </c:pt>
              </c:numCache>
            </c:numRef>
          </c:val>
        </c:ser>
        <c:ser>
          <c:idx val="3"/>
          <c:order val="3"/>
          <c:tx>
            <c:strRef>
              <c:f>'Program upravljanje imovinom'!$E$3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imovinom'!$E$4:$E$13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41147.06</c:v>
                </c:pt>
                <c:pt idx="4">
                  <c:v>10000</c:v>
                </c:pt>
                <c:pt idx="5">
                  <c:v>645510.32999999996</c:v>
                </c:pt>
                <c:pt idx="6">
                  <c:v>360000</c:v>
                </c:pt>
                <c:pt idx="7">
                  <c:v>40000</c:v>
                </c:pt>
                <c:pt idx="8">
                  <c:v>2348759.2999999998</c:v>
                </c:pt>
                <c:pt idx="9">
                  <c:v>70875</c:v>
                </c:pt>
              </c:numCache>
            </c:numRef>
          </c:val>
        </c:ser>
        <c:ser>
          <c:idx val="4"/>
          <c:order val="4"/>
          <c:tx>
            <c:strRef>
              <c:f>'Program upravljanje imovinom'!$F$3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 upravljanje imovinom'!$A$4:$A$13</c:f>
              <c:strCache>
                <c:ptCount val="10"/>
                <c:pt idx="0">
                  <c:v>Održavanje zgrada i objekata za redovno korištenje</c:v>
                </c:pt>
                <c:pt idx="1">
                  <c:v>Održavanje stanova</c:v>
                </c:pt>
                <c:pt idx="2">
                  <c:v>Energetska učinkovitost objekata</c:v>
                </c:pt>
                <c:pt idx="3">
                  <c:v>Izgradnja i uređenje dječjih igrališta</c:v>
                </c:pt>
                <c:pt idx="4">
                  <c:v>Adaptacija Društvenog doma Ljupina</c:v>
                </c:pt>
                <c:pt idx="5">
                  <c:v>Adaptacija klupskih prostorija NK Sloga i nogometnog igrališta</c:v>
                </c:pt>
                <c:pt idx="6">
                  <c:v>Adaptacija Društvenog doma Nova Gradiška</c:v>
                </c:pt>
                <c:pt idx="7">
                  <c:v>Kupovina zemljišta, objekata i opreme</c:v>
                </c:pt>
                <c:pt idx="8">
                  <c:v>Izgradnja dječjeg vrtića</c:v>
                </c:pt>
                <c:pt idx="9">
                  <c:v>Uređenje Cvjetnog trga i Trga kralja Tomislava</c:v>
                </c:pt>
              </c:strCache>
            </c:strRef>
          </c:cat>
          <c:val>
            <c:numRef>
              <c:f>'Program upravljanje imovinom'!$F$4:$F$13</c:f>
              <c:numCache>
                <c:formatCode>#,##0.00</c:formatCode>
                <c:ptCount val="10"/>
                <c:pt idx="0">
                  <c:v>150000</c:v>
                </c:pt>
                <c:pt idx="1">
                  <c:v>2300</c:v>
                </c:pt>
                <c:pt idx="2">
                  <c:v>26545</c:v>
                </c:pt>
                <c:pt idx="3">
                  <c:v>36365.81</c:v>
                </c:pt>
                <c:pt idx="4">
                  <c:v>10000</c:v>
                </c:pt>
                <c:pt idx="5">
                  <c:v>622645.81999999995</c:v>
                </c:pt>
                <c:pt idx="6">
                  <c:v>360000</c:v>
                </c:pt>
                <c:pt idx="7">
                  <c:v>40000</c:v>
                </c:pt>
                <c:pt idx="8">
                  <c:v>0</c:v>
                </c:pt>
                <c:pt idx="9">
                  <c:v>19555.63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19564920"/>
        <c:axId val="419562960"/>
      </c:barChart>
      <c:catAx>
        <c:axId val="41956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9562960"/>
        <c:crosses val="autoZero"/>
        <c:auto val="1"/>
        <c:lblAlgn val="ctr"/>
        <c:lblOffset val="100"/>
        <c:noMultiLvlLbl val="0"/>
      </c:catAx>
      <c:valAx>
        <c:axId val="41956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956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Održavanje komunalne infrastrukture na području grada Nova Gradiška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9.9008530183727031E-2"/>
                  <c:y val="7.16214639836687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8696850393700783E-2"/>
                  <c:y val="-0.1965678769320501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'Prog.održavanja komun.infrast.'!$A$3:$A$4</c:f>
              <c:strCache>
                <c:ptCount val="2"/>
                <c:pt idx="0">
                  <c:v>Javna rasvjeta</c:v>
                </c:pt>
                <c:pt idx="1">
                  <c:v>Održavanje nerazvrstanih cesta i javnih površina</c:v>
                </c:pt>
              </c:strCache>
            </c:strRef>
          </c:cat>
          <c:val>
            <c:numRef>
              <c:f>'Prog.održavanja komun.infrast.'!$F$3:$F$4</c:f>
              <c:numCache>
                <c:formatCode>#,##0.00</c:formatCode>
                <c:ptCount val="2"/>
                <c:pt idx="0">
                  <c:v>321938</c:v>
                </c:pt>
                <c:pt idx="1">
                  <c:v>1294983.3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Donacije, pomoći, subvencije i ostali rashodi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7.2894221612284302E-2"/>
                  <c:y val="6.354667792647017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85280968735473"/>
                  <c:y val="1.96453646159184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8743046449391226"/>
                  <c:y val="-0.101900911369837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258232154133171"/>
                  <c:y val="-9.70586246736094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'donacije, pomoći, subven'!$A$3:$A$6</c:f>
              <c:strCache>
                <c:ptCount val="4"/>
                <c:pt idx="0">
                  <c:v>Subvencije</c:v>
                </c:pt>
                <c:pt idx="1">
                  <c:v>Pomoći </c:v>
                </c:pt>
                <c:pt idx="2">
                  <c:v>Naknade</c:v>
                </c:pt>
                <c:pt idx="3">
                  <c:v>Ostali rashodi (tekuće i kapitalne donacije te tekuća pričuva)</c:v>
                </c:pt>
              </c:strCache>
            </c:strRef>
          </c:cat>
          <c:val>
            <c:numRef>
              <c:f>'donacije, pomoći, subven'!$F$3:$F$6</c:f>
              <c:numCache>
                <c:formatCode>#,##0.00</c:formatCode>
                <c:ptCount val="4"/>
                <c:pt idx="0">
                  <c:v>187021.25</c:v>
                </c:pt>
                <c:pt idx="1">
                  <c:v>154701.57999999999</c:v>
                </c:pt>
                <c:pt idx="2">
                  <c:v>228157.83</c:v>
                </c:pt>
                <c:pt idx="3">
                  <c:v>984070.6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Program javnih potreba iz područja društvenih djelatnosti Grada Nova Gradiška - usporedba plana s I. - </a:t>
            </a:r>
            <a:r>
              <a:rPr lang="hr-HR" dirty="0" smtClean="0"/>
              <a:t>IV.  </a:t>
            </a:r>
            <a:r>
              <a:rPr lang="hr-HR" dirty="0"/>
              <a:t>izmjenama i dopunama proračuna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'Društvene djelatnosti'!$B$2</c:f>
              <c:strCache>
                <c:ptCount val="1"/>
                <c:pt idx="0">
                  <c:v>PLAN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djelatnosti'!$B$3:$B$12</c:f>
              <c:numCache>
                <c:formatCode>#,##0.00</c:formatCode>
                <c:ptCount val="10"/>
                <c:pt idx="0">
                  <c:v>79078</c:v>
                </c:pt>
                <c:pt idx="1">
                  <c:v>60700</c:v>
                </c:pt>
                <c:pt idx="2">
                  <c:v>293100</c:v>
                </c:pt>
                <c:pt idx="3">
                  <c:v>194296</c:v>
                </c:pt>
                <c:pt idx="4">
                  <c:v>235000</c:v>
                </c:pt>
                <c:pt idx="5">
                  <c:v>669539.5</c:v>
                </c:pt>
                <c:pt idx="6">
                  <c:v>191827</c:v>
                </c:pt>
                <c:pt idx="7">
                  <c:v>8992</c:v>
                </c:pt>
                <c:pt idx="8">
                  <c:v>2250925</c:v>
                </c:pt>
                <c:pt idx="9">
                  <c:v>1098098</c:v>
                </c:pt>
              </c:numCache>
            </c:numRef>
          </c:val>
        </c:ser>
        <c:ser>
          <c:idx val="1"/>
          <c:order val="1"/>
          <c:tx>
            <c:strRef>
              <c:f>'Društvene djelatnosti'!$C$2</c:f>
              <c:strCache>
                <c:ptCount val="1"/>
                <c:pt idx="0">
                  <c:v>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djelatnosti'!$C$3:$C$12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2"/>
          <c:order val="2"/>
          <c:tx>
            <c:strRef>
              <c:f>'Društvene djelatnosti'!$D$2</c:f>
              <c:strCache>
                <c:ptCount val="1"/>
                <c:pt idx="0">
                  <c:v>II.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5"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djelatnosti'!$D$3:$D$12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204296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3"/>
          <c:order val="3"/>
          <c:tx>
            <c:strRef>
              <c:f>'Društvene djelatnosti'!$E$2</c:f>
              <c:strCache>
                <c:ptCount val="1"/>
                <c:pt idx="0">
                  <c:v>III. IZMJENE I DOPUNE PRORAČUNA ZA 2024.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1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djelatnosti'!$E$3:$E$12</c:f>
              <c:numCache>
                <c:formatCode>#,##0.00</c:formatCode>
                <c:ptCount val="10"/>
                <c:pt idx="0">
                  <c:v>105622</c:v>
                </c:pt>
                <c:pt idx="1">
                  <c:v>60700</c:v>
                </c:pt>
                <c:pt idx="2">
                  <c:v>293100</c:v>
                </c:pt>
                <c:pt idx="3">
                  <c:v>204596</c:v>
                </c:pt>
                <c:pt idx="4">
                  <c:v>235000</c:v>
                </c:pt>
                <c:pt idx="5">
                  <c:v>677236.85</c:v>
                </c:pt>
                <c:pt idx="6">
                  <c:v>215901.83</c:v>
                </c:pt>
                <c:pt idx="7">
                  <c:v>38492</c:v>
                </c:pt>
                <c:pt idx="8">
                  <c:v>2657192.96</c:v>
                </c:pt>
                <c:pt idx="9">
                  <c:v>1247018.8700000001</c:v>
                </c:pt>
              </c:numCache>
            </c:numRef>
          </c:val>
        </c:ser>
        <c:ser>
          <c:idx val="4"/>
          <c:order val="4"/>
          <c:tx>
            <c:strRef>
              <c:f>'Društvene djelatnosti'!$F$2</c:f>
              <c:strCache>
                <c:ptCount val="1"/>
                <c:pt idx="0">
                  <c:v>IV. IZMJENE I DOPUNE PRORAČUNA 2024.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tint val="62000"/>
                    <a:hueMod val="94000"/>
                    <a:satMod val="140000"/>
                    <a:lumMod val="110000"/>
                  </a:schemeClr>
                </a:gs>
                <a:gs pos="100000">
                  <a:schemeClr val="accent3">
                    <a:lumMod val="60000"/>
                    <a:tint val="840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'Društvene djelatnosti'!$A$3:$A$12</c:f>
              <c:strCache>
                <c:ptCount val="10"/>
                <c:pt idx="0">
                  <c:v>Program osnovnoškolskog, srednjoškolskog i visokog obrazovanja</c:v>
                </c:pt>
                <c:pt idx="1">
                  <c:v>Program stipendiranje učenika i studenata</c:v>
                </c:pt>
                <c:pt idx="2">
                  <c:v>Program poticanja razvoja turizma </c:v>
                </c:pt>
                <c:pt idx="3">
                  <c:v>Program razvoja civilnog društva</c:v>
                </c:pt>
                <c:pt idx="4">
                  <c:v>Program razvoja sporta</c:v>
                </c:pt>
                <c:pt idx="5">
                  <c:v>Program organiziranja i provođenja zaštite i spašavanja</c:v>
                </c:pt>
                <c:pt idx="6">
                  <c:v>Program javnih potreba u području socijalne skrbi</c:v>
                </c:pt>
                <c:pt idx="7">
                  <c:v>Program dodatnih usluga u zdravstvu i preventivi</c:v>
                </c:pt>
                <c:pt idx="8">
                  <c:v>Program predškolskog odgoja i obrazovanja</c:v>
                </c:pt>
                <c:pt idx="9">
                  <c:v>Program promicanja kulture</c:v>
                </c:pt>
              </c:strCache>
            </c:strRef>
          </c:cat>
          <c:val>
            <c:numRef>
              <c:f>'Društvene djelatnosti'!$F$3:$F$12</c:f>
              <c:numCache>
                <c:formatCode>#,##0.00</c:formatCode>
                <c:ptCount val="10"/>
                <c:pt idx="0">
                  <c:v>105622</c:v>
                </c:pt>
                <c:pt idx="1">
                  <c:v>57595</c:v>
                </c:pt>
                <c:pt idx="2">
                  <c:v>293100</c:v>
                </c:pt>
                <c:pt idx="3">
                  <c:v>204596</c:v>
                </c:pt>
                <c:pt idx="4">
                  <c:v>237000</c:v>
                </c:pt>
                <c:pt idx="5">
                  <c:v>694266.73</c:v>
                </c:pt>
                <c:pt idx="6">
                  <c:v>186471.83</c:v>
                </c:pt>
                <c:pt idx="7">
                  <c:v>38492</c:v>
                </c:pt>
                <c:pt idx="8">
                  <c:v>2744507.92</c:v>
                </c:pt>
                <c:pt idx="9">
                  <c:v>1312488.53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87451464"/>
        <c:axId val="487865736"/>
      </c:barChart>
      <c:catAx>
        <c:axId val="487451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7865736"/>
        <c:crosses val="autoZero"/>
        <c:auto val="1"/>
        <c:lblAlgn val="ctr"/>
        <c:lblOffset val="100"/>
        <c:noMultiLvlLbl val="0"/>
      </c:catAx>
      <c:valAx>
        <c:axId val="487865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745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Osnovnoškolsko, srednjoškolsko i visoko obrazovanje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osnovnošk.,srednj. i vi'!$A$3:$A$6</c:f>
              <c:strCache>
                <c:ptCount val="4"/>
                <c:pt idx="0">
                  <c:v>Brodsko - posavska županija: obrazovni programi osnovnih i srednjih škola</c:v>
                </c:pt>
                <c:pt idx="1">
                  <c:v>Nagrade učenicima i mentorima  osnovnih i srednjih škola</c:v>
                </c:pt>
                <c:pt idx="2">
                  <c:v>Fakultet za dentalnu medicinu i zdravstvo Sveučilišta J.J.Strossmayera Osijek</c:v>
                </c:pt>
                <c:pt idx="3">
                  <c:v>Studij robotike (IT)</c:v>
                </c:pt>
              </c:strCache>
            </c:strRef>
          </c:cat>
          <c:val>
            <c:numRef>
              <c:f>'Program osnovnošk.,srednj. i vi'!$F$3:$F$6</c:f>
              <c:numCache>
                <c:formatCode>#,##0.00</c:formatCode>
                <c:ptCount val="4"/>
                <c:pt idx="0">
                  <c:v>45765</c:v>
                </c:pt>
                <c:pt idx="1">
                  <c:v>6636</c:v>
                </c:pt>
                <c:pt idx="2">
                  <c:v>53088</c:v>
                </c:pt>
                <c:pt idx="3">
                  <c:v>133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Poticanje razvoja turizma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poticanja razvoja turiz'!$A$3:$A$6</c:f>
              <c:strCache>
                <c:ptCount val="4"/>
                <c:pt idx="0">
                  <c:v>Osnovna djelatnost Turističke zajednice</c:v>
                </c:pt>
                <c:pt idx="1">
                  <c:v>Unapređenje turističke ponude</c:v>
                </c:pt>
                <c:pt idx="2">
                  <c:v>Sufinanciranje rada Gradskih bazena</c:v>
                </c:pt>
                <c:pt idx="3">
                  <c:v>Sufinanciranje rada Slavonskog dućana</c:v>
                </c:pt>
              </c:strCache>
            </c:strRef>
          </c:cat>
          <c:val>
            <c:numRef>
              <c:f>'Program poticanja razvoja turiz'!$F$3:$F$6</c:f>
              <c:numCache>
                <c:formatCode>#,##0.00</c:formatCode>
                <c:ptCount val="4"/>
                <c:pt idx="0">
                  <c:v>283100</c:v>
                </c:pt>
                <c:pt idx="1">
                  <c:v>63827</c:v>
                </c:pt>
                <c:pt idx="2">
                  <c:v>38661.25</c:v>
                </c:pt>
                <c:pt idx="3">
                  <c:v>10000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Razvoj civilnog društva - IV. izmjene i dopune proračuna za 2024.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'Program razv.civil.društva'!$A$3:$A$10</c:f>
              <c:strCache>
                <c:ptCount val="8"/>
                <c:pt idx="0">
                  <c:v>Djelatnosti udruga proizašlih iz Domovinskog rata</c:v>
                </c:pt>
                <c:pt idx="1">
                  <c:v>Djelatnosti tehničke kulture</c:v>
                </c:pt>
                <c:pt idx="2">
                  <c:v>Djelatnosti udruga u kulturi</c:v>
                </c:pt>
                <c:pt idx="3">
                  <c:v>Djelatnosti udruga u području zdravstvene skrbi i skrbi za obitelj i djecu</c:v>
                </c:pt>
                <c:pt idx="4">
                  <c:v>Sufinanciranje rada socijalne samoposluge</c:v>
                </c:pt>
                <c:pt idx="5">
                  <c:v>Grad Nova Gradiška - prijatelj djece</c:v>
                </c:pt>
                <c:pt idx="6">
                  <c:v>Javno informiranje građana</c:v>
                </c:pt>
                <c:pt idx="7">
                  <c:v>Kapitalni projekti: izgradnja i dodatna ulaganja na kulturnim i sakralnim objektima</c:v>
                </c:pt>
              </c:strCache>
            </c:strRef>
          </c:cat>
          <c:val>
            <c:numRef>
              <c:f>'Program razv.civil.društva'!$F$3:$F$10</c:f>
              <c:numCache>
                <c:formatCode>#,##0.00</c:formatCode>
                <c:ptCount val="8"/>
                <c:pt idx="0">
                  <c:v>18714</c:v>
                </c:pt>
                <c:pt idx="1">
                  <c:v>22563</c:v>
                </c:pt>
                <c:pt idx="2">
                  <c:v>49626</c:v>
                </c:pt>
                <c:pt idx="3">
                  <c:v>20208</c:v>
                </c:pt>
                <c:pt idx="4">
                  <c:v>3716</c:v>
                </c:pt>
                <c:pt idx="5">
                  <c:v>498</c:v>
                </c:pt>
                <c:pt idx="6">
                  <c:v>19909</c:v>
                </c:pt>
                <c:pt idx="7">
                  <c:v>69362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Javne potrebe u području socijalne skrbi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'Prog.jav.potreba u pod.soc.skrb'!$A$3:$A$7</c:f>
              <c:strCache>
                <c:ptCount val="5"/>
                <c:pt idx="0">
                  <c:v>Pomoć obiteljima, kućanstvima i socijalno ugroženim građanima</c:v>
                </c:pt>
                <c:pt idx="1">
                  <c:v>Sufinanciranje cijene usluga predškolskog odgoja</c:v>
                </c:pt>
                <c:pt idx="2">
                  <c:v>Pomoć djeci i mladima slabijeg imovnog stanja</c:v>
                </c:pt>
                <c:pt idx="3">
                  <c:v>Potpore za novorođeno dijete</c:v>
                </c:pt>
                <c:pt idx="4">
                  <c:v>Gradsko društvo Crvenog križa Nova Gradiška</c:v>
                </c:pt>
              </c:strCache>
            </c:strRef>
          </c:cat>
          <c:val>
            <c:numRef>
              <c:f>'Prog.jav.potreba u pod.soc.skrb'!$F$3:$F$7</c:f>
              <c:numCache>
                <c:formatCode>#,##0.00</c:formatCode>
                <c:ptCount val="5"/>
                <c:pt idx="0">
                  <c:v>73588.83</c:v>
                </c:pt>
                <c:pt idx="1">
                  <c:v>20322</c:v>
                </c:pt>
                <c:pt idx="2">
                  <c:v>20016</c:v>
                </c:pt>
                <c:pt idx="3">
                  <c:v>50000</c:v>
                </c:pt>
                <c:pt idx="4">
                  <c:v>22545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Javne potrebe u području dodatnih usluga u zdravstvu i preventivi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'Dodatne usluge u zdrav.'!$A$3:$A$4</c:f>
              <c:strCache>
                <c:ptCount val="2"/>
                <c:pt idx="0">
                  <c:v>Poslovi deratizacije, dezinsekcije i dezinfekcije</c:v>
                </c:pt>
                <c:pt idx="1">
                  <c:v>Prevencija kriminaliteta i ovisnosti</c:v>
                </c:pt>
              </c:strCache>
            </c:strRef>
          </c:cat>
          <c:val>
            <c:numRef>
              <c:f>'Dodatne usluge u zdrav.'!$F$3:$F$4</c:f>
              <c:numCache>
                <c:formatCode>#,##0.00</c:formatCode>
                <c:ptCount val="2"/>
                <c:pt idx="0">
                  <c:v>36500</c:v>
                </c:pt>
                <c:pt idx="1">
                  <c:v>1992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Program: Organiziranje i provođenje zaštite i spašavanja - IV. izmjene i dopune proračuna za 2024. godinu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3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5"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2000"/>
                      <a:hueMod val="94000"/>
                      <a:satMod val="140000"/>
                      <a:lumMod val="110000"/>
                    </a:schemeClr>
                  </a:gs>
                  <a:gs pos="100000">
                    <a:schemeClr val="accent1">
                      <a:lumMod val="60000"/>
                      <a:tint val="840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Prog.org.iprov.zaš.ispaš.!$A$3:$A$6</c:f>
              <c:strCache>
                <c:ptCount val="4"/>
                <c:pt idx="0">
                  <c:v>Vatrogasna zajednica Grada (DVD Nova Gradiška i DVD Ljupina)</c:v>
                </c:pt>
                <c:pt idx="1">
                  <c:v>Obnova voznog parka i uređenje objekata</c:v>
                </c:pt>
                <c:pt idx="2">
                  <c:v>Civilna zaštita</c:v>
                </c:pt>
                <c:pt idx="3">
                  <c:v>Dokumenti civilne zaštite</c:v>
                </c:pt>
              </c:strCache>
            </c:strRef>
          </c:cat>
          <c:val>
            <c:numRef>
              <c:f>Prog.org.iprov.zaš.ispaš.!$F$3:$F$6</c:f>
              <c:numCache>
                <c:formatCode>#,##0.00</c:formatCode>
                <c:ptCount val="4"/>
                <c:pt idx="0">
                  <c:v>24750</c:v>
                </c:pt>
                <c:pt idx="1">
                  <c:v>30000</c:v>
                </c:pt>
                <c:pt idx="2">
                  <c:v>7566.5</c:v>
                </c:pt>
                <c:pt idx="3">
                  <c:v>3375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75000"/>
            </a:schemeClr>
          </a:solidFill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34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268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531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109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242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344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00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43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157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783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629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298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6461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94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90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3260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466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D8540B-54BE-4A7B-A3BB-B34C23AB3F35}" type="datetimeFigureOut">
              <a:rPr lang="hr-HR" smtClean="0"/>
              <a:t>10.1.2025.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ED50D7F-43ED-4868-8C1A-0C06358DB3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0234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1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004953" y="570942"/>
            <a:ext cx="8001000" cy="1830978"/>
          </a:xfrm>
        </p:spPr>
        <p:txBody>
          <a:bodyPr/>
          <a:lstStyle/>
          <a:p>
            <a:pPr algn="ctr"/>
            <a:r>
              <a:rPr lang="hr-HR" b="1" dirty="0" smtClean="0">
                <a:solidFill>
                  <a:schemeClr val="bg2">
                    <a:lumMod val="75000"/>
                  </a:schemeClr>
                </a:solidFill>
              </a:rPr>
              <a:t>VODIČ ZA GRAĐANE</a:t>
            </a:r>
            <a:endParaRPr lang="hr-HR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583827" y="2799322"/>
            <a:ext cx="7031582" cy="1259356"/>
          </a:xfrm>
        </p:spPr>
        <p:txBody>
          <a:bodyPr>
            <a:normAutofit lnSpcReduction="10000"/>
          </a:bodyPr>
          <a:lstStyle/>
          <a:p>
            <a:pPr algn="ctr"/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</a:t>
            </a:r>
            <a:r>
              <a:rPr lang="hr-H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IZMJENE I DOPUNE PRORAČUNA GRADA NOVA GRADIŠKA ZA 2024. GODINU</a:t>
            </a:r>
            <a:endParaRPr lang="hr-H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dnaslov 2"/>
          <p:cNvSpPr txBox="1">
            <a:spLocks/>
          </p:cNvSpPr>
          <p:nvPr/>
        </p:nvSpPr>
        <p:spPr>
          <a:xfrm>
            <a:off x="4583827" y="4912476"/>
            <a:ext cx="7031582" cy="3699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PROSINAC 2024.</a:t>
            </a:r>
            <a:endParaRPr lang="hr-H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lika 3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22" y="235974"/>
            <a:ext cx="3933490" cy="6154994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8811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dirty="0" smtClean="0"/>
              <a:t>Izmjene i dopune proračuna Grada Nova Gradiška je dokument kojim su obuhvaćene sve promjene planskih iznosa koje proizlaze iz dosadašnjeg tijeka izvršavanja proračuna i procjene ostvarenja do kraja proračunske godine.</a:t>
            </a:r>
          </a:p>
          <a:p>
            <a:pPr algn="just"/>
            <a:r>
              <a:rPr lang="hr-HR" dirty="0" smtClean="0"/>
              <a:t>Ako se tijekom proračunske godine povećaju rashodi i izdaci, odnosno smanje prihodi i primici, proračun se mora uravnotežiti novim prihodima i primicima, odnosno smanjenjem predviđenih rashoda i izdataka – uravnoteženje se provodi izmjenama i dopunama proračuna.</a:t>
            </a:r>
          </a:p>
          <a:p>
            <a:pPr algn="just"/>
            <a:r>
              <a:rPr lang="hr-HR" dirty="0" smtClean="0"/>
              <a:t>Na postupak donošenja izmjena i dopuna proračuna primjenjuju se odredbe Zakona o proračunu.</a:t>
            </a:r>
          </a:p>
          <a:p>
            <a:pPr algn="just"/>
            <a:r>
              <a:rPr lang="hr-HR" dirty="0" smtClean="0"/>
              <a:t>IV. </a:t>
            </a:r>
            <a:r>
              <a:rPr lang="hr-HR" dirty="0" smtClean="0"/>
              <a:t>Izmjene i dopune proračuna Grada Nova Gradiška za 2024. godinu donesene su na </a:t>
            </a:r>
            <a:r>
              <a:rPr lang="hr-HR" dirty="0" smtClean="0"/>
              <a:t>25. </a:t>
            </a:r>
            <a:r>
              <a:rPr lang="hr-HR" dirty="0" smtClean="0"/>
              <a:t>sjednici Gradskog vijeća Grada Nova Gradiška održane dana 19. </a:t>
            </a:r>
            <a:r>
              <a:rPr lang="hr-HR" dirty="0" smtClean="0"/>
              <a:t>prosinca </a:t>
            </a:r>
            <a:r>
              <a:rPr lang="hr-HR" dirty="0" smtClean="0"/>
              <a:t>2024. godine.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124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6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853440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OPĆENITO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1327" y="1621366"/>
            <a:ext cx="10549846" cy="361526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hr-HR" dirty="0" smtClean="0"/>
              <a:t>IV. </a:t>
            </a:r>
            <a:r>
              <a:rPr lang="hr-HR" dirty="0" smtClean="0"/>
              <a:t>izmjenom i dopunom proračuna Grada Nova Gradiška </a:t>
            </a:r>
            <a:r>
              <a:rPr lang="hr-HR" dirty="0" smtClean="0"/>
              <a:t>smanjeni </a:t>
            </a:r>
            <a:r>
              <a:rPr lang="hr-HR" dirty="0" smtClean="0"/>
              <a:t>su prihodi i primici za </a:t>
            </a:r>
            <a:r>
              <a:rPr lang="hr-HR" dirty="0" smtClean="0"/>
              <a:t>3.014.124,62 </a:t>
            </a:r>
            <a:r>
              <a:rPr lang="hr-HR" dirty="0" smtClean="0"/>
              <a:t>€ u odnosu na plan za 2024. godinu, a u istom iznosu su </a:t>
            </a:r>
            <a:r>
              <a:rPr lang="hr-HR" dirty="0" smtClean="0"/>
              <a:t>smanjeni </a:t>
            </a:r>
            <a:r>
              <a:rPr lang="hr-HR" dirty="0" smtClean="0"/>
              <a:t>i rashodi i izdaci proračuna.</a:t>
            </a:r>
          </a:p>
          <a:p>
            <a:pPr algn="just"/>
            <a:r>
              <a:rPr lang="hr-HR" dirty="0" smtClean="0"/>
              <a:t>U strukturi prihoda i primitaka smanjeni su prihodi poslovanja za 1.359.356,62 €, prihodi od prodaje nefinancijske imovine za 1.604.768,99 € te primici od financijske imovine i zaduživanja u iznosu od 50.000,00 €.</a:t>
            </a:r>
            <a:endParaRPr lang="hr-HR" dirty="0" smtClean="0"/>
          </a:p>
          <a:p>
            <a:pPr algn="just"/>
            <a:r>
              <a:rPr lang="hr-HR" dirty="0" smtClean="0"/>
              <a:t>Promatrajući rashode i izdatke, rashodi poslovanja </a:t>
            </a:r>
            <a:r>
              <a:rPr lang="hr-HR" dirty="0" smtClean="0"/>
              <a:t>povećani </a:t>
            </a:r>
            <a:r>
              <a:rPr lang="hr-HR" dirty="0" smtClean="0"/>
              <a:t>su za </a:t>
            </a:r>
            <a:r>
              <a:rPr lang="hr-HR" dirty="0" smtClean="0"/>
              <a:t>170.494,32 </a:t>
            </a:r>
            <a:r>
              <a:rPr lang="hr-HR" dirty="0" smtClean="0"/>
              <a:t>€ </a:t>
            </a:r>
            <a:r>
              <a:rPr lang="hr-HR" dirty="0" smtClean="0"/>
              <a:t>dok </a:t>
            </a:r>
            <a:r>
              <a:rPr lang="hr-HR" dirty="0" smtClean="0"/>
              <a:t>su rashodi za nabavu </a:t>
            </a:r>
            <a:r>
              <a:rPr lang="hr-HR" dirty="0" smtClean="0"/>
              <a:t>nefinancijske imovine smanjeni </a:t>
            </a:r>
            <a:r>
              <a:rPr lang="hr-HR" dirty="0" smtClean="0"/>
              <a:t>za </a:t>
            </a:r>
            <a:r>
              <a:rPr lang="hr-HR" dirty="0" smtClean="0"/>
              <a:t>3.184.619,22 € kao i izdaci za financijsku imovinu i otplate zajmova za 0,72 €.</a:t>
            </a:r>
          </a:p>
          <a:p>
            <a:pPr algn="just"/>
            <a:r>
              <a:rPr lang="hr-HR" dirty="0" smtClean="0"/>
              <a:t>Izmjene i dopune obuhvatile su programe Javne uprave i administracije, Stipendiranje učenika i studenata, Razvoj sporta, Program socijalne skrbi, Program predškolskog odgoja i obrazovanja, Promicanje kulture, Organiziranje i provođenje zaštite i spašavanja, Otplata javnog duga, Poticanje razvoja turizma, Poticanje razvoja gospodarstva, Upravljanje imovinom, Održavanje komunalne infrastrukture, Građenje komunalne infrastrukture, Prostorno uređenje i Razvoj sustava vodoopskrbe i odvodnje što je vidljivo iz grafičkih prikaza u nastavku.</a:t>
            </a: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13899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656483"/>
              </p:ext>
            </p:extLst>
          </p:nvPr>
        </p:nvGraphicFramePr>
        <p:xfrm>
          <a:off x="553583" y="1524000"/>
          <a:ext cx="10950440" cy="445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03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298223"/>
              </p:ext>
            </p:extLst>
          </p:nvPr>
        </p:nvGraphicFramePr>
        <p:xfrm>
          <a:off x="553583" y="1419497"/>
          <a:ext cx="10950439" cy="4763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6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163086"/>
              </p:ext>
            </p:extLst>
          </p:nvPr>
        </p:nvGraphicFramePr>
        <p:xfrm>
          <a:off x="553583" y="1317523"/>
          <a:ext cx="10950440" cy="5112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965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PRIHODI I PRIMICI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250426"/>
              </p:ext>
            </p:extLst>
          </p:nvPr>
        </p:nvGraphicFramePr>
        <p:xfrm>
          <a:off x="553583" y="1388269"/>
          <a:ext cx="10950440" cy="480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834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757493"/>
              </p:ext>
            </p:extLst>
          </p:nvPr>
        </p:nvGraphicFramePr>
        <p:xfrm>
          <a:off x="1245325" y="1501668"/>
          <a:ext cx="10021318" cy="487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057768"/>
              </p:ext>
            </p:extLst>
          </p:nvPr>
        </p:nvGraphicFramePr>
        <p:xfrm>
          <a:off x="553583" y="1102518"/>
          <a:ext cx="11195965" cy="541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389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632930"/>
              </p:ext>
            </p:extLst>
          </p:nvPr>
        </p:nvGraphicFramePr>
        <p:xfrm>
          <a:off x="447675" y="1328048"/>
          <a:ext cx="3485228" cy="500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560542"/>
              </p:ext>
            </p:extLst>
          </p:nvPr>
        </p:nvGraphicFramePr>
        <p:xfrm>
          <a:off x="7660593" y="1259220"/>
          <a:ext cx="3982065" cy="500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607883"/>
              </p:ext>
            </p:extLst>
          </p:nvPr>
        </p:nvGraphicFramePr>
        <p:xfrm>
          <a:off x="3932903" y="1328048"/>
          <a:ext cx="3866324" cy="5269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878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024989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953223"/>
              </p:ext>
            </p:extLst>
          </p:nvPr>
        </p:nvGraphicFramePr>
        <p:xfrm>
          <a:off x="553583" y="973394"/>
          <a:ext cx="11353282" cy="5466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30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938108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825970"/>
              </p:ext>
            </p:extLst>
          </p:nvPr>
        </p:nvGraphicFramePr>
        <p:xfrm>
          <a:off x="629265" y="1053739"/>
          <a:ext cx="11021961" cy="5347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09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118194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469908"/>
              </p:ext>
            </p:extLst>
          </p:nvPr>
        </p:nvGraphicFramePr>
        <p:xfrm>
          <a:off x="95795" y="1066565"/>
          <a:ext cx="4391025" cy="3005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863974"/>
              </p:ext>
            </p:extLst>
          </p:nvPr>
        </p:nvGraphicFramePr>
        <p:xfrm>
          <a:off x="3965949" y="935670"/>
          <a:ext cx="3880193" cy="5743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kon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391633"/>
              </p:ext>
            </p:extLst>
          </p:nvPr>
        </p:nvGraphicFramePr>
        <p:xfrm>
          <a:off x="7737986" y="1066565"/>
          <a:ext cx="4100053" cy="5481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ikon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338052"/>
              </p:ext>
            </p:extLst>
          </p:nvPr>
        </p:nvGraphicFramePr>
        <p:xfrm>
          <a:off x="259993" y="4019728"/>
          <a:ext cx="3986981" cy="2642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66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30"/>
            <a:ext cx="10950440" cy="1211726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4" name="Grafikon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014498"/>
              </p:ext>
            </p:extLst>
          </p:nvPr>
        </p:nvGraphicFramePr>
        <p:xfrm>
          <a:off x="553584" y="942975"/>
          <a:ext cx="11028816" cy="564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9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29017"/>
              </p:ext>
            </p:extLst>
          </p:nvPr>
        </p:nvGraphicFramePr>
        <p:xfrm>
          <a:off x="335649" y="1198997"/>
          <a:ext cx="5821311" cy="5457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9367"/>
              </p:ext>
            </p:extLst>
          </p:nvPr>
        </p:nvGraphicFramePr>
        <p:xfrm>
          <a:off x="6374894" y="1198997"/>
          <a:ext cx="5354279" cy="5368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73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601884"/>
              </p:ext>
            </p:extLst>
          </p:nvPr>
        </p:nvGraphicFramePr>
        <p:xfrm>
          <a:off x="553583" y="1248697"/>
          <a:ext cx="11156636" cy="525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3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002641"/>
              </p:ext>
            </p:extLst>
          </p:nvPr>
        </p:nvGraphicFramePr>
        <p:xfrm>
          <a:off x="465971" y="1263367"/>
          <a:ext cx="5419725" cy="5268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431824"/>
              </p:ext>
            </p:extLst>
          </p:nvPr>
        </p:nvGraphicFramePr>
        <p:xfrm>
          <a:off x="6307394" y="1263366"/>
          <a:ext cx="5569974" cy="5196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17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409941"/>
              </p:ext>
            </p:extLst>
          </p:nvPr>
        </p:nvGraphicFramePr>
        <p:xfrm>
          <a:off x="471948" y="1245853"/>
          <a:ext cx="5348749" cy="5331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13196"/>
              </p:ext>
            </p:extLst>
          </p:nvPr>
        </p:nvGraphicFramePr>
        <p:xfrm>
          <a:off x="6400800" y="1245853"/>
          <a:ext cx="5407742" cy="522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904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5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583" y="115629"/>
            <a:ext cx="10950440" cy="150706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bg2">
                    <a:lumMod val="75000"/>
                  </a:schemeClr>
                </a:solidFill>
              </a:rPr>
              <a:t>RASHODI I IZDACI GRADA NOVA GRADIŠKA</a:t>
            </a:r>
            <a:endParaRPr lang="hr-HR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7" name="Grafikon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8223263"/>
              </p:ext>
            </p:extLst>
          </p:nvPr>
        </p:nvGraphicFramePr>
        <p:xfrm>
          <a:off x="422787" y="1298226"/>
          <a:ext cx="5407742" cy="5053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kon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869048"/>
              </p:ext>
            </p:extLst>
          </p:nvPr>
        </p:nvGraphicFramePr>
        <p:xfrm>
          <a:off x="6420465" y="1243965"/>
          <a:ext cx="5214354" cy="5107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0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85136" y="258095"/>
            <a:ext cx="5810864" cy="6270523"/>
          </a:xfrm>
        </p:spPr>
        <p:txBody>
          <a:bodyPr>
            <a:normAutofit fontScale="92500"/>
          </a:bodyPr>
          <a:lstStyle/>
          <a:p>
            <a:pPr algn="ctr"/>
            <a:r>
              <a:rPr lang="hr-HR" b="1" dirty="0"/>
              <a:t>NAKLADNIK: </a:t>
            </a:r>
            <a:endParaRPr lang="hr-HR" dirty="0"/>
          </a:p>
          <a:p>
            <a:pPr algn="ctr"/>
            <a:r>
              <a:rPr lang="hr-HR" dirty="0"/>
              <a:t>Grad Nova Gradiška</a:t>
            </a:r>
          </a:p>
          <a:p>
            <a:pPr algn="ctr"/>
            <a:r>
              <a:rPr lang="hr-HR" dirty="0"/>
              <a:t>Trg kralja Tomislava 1, 35400 Nova Gradiška</a:t>
            </a:r>
          </a:p>
          <a:p>
            <a:pPr algn="ctr"/>
            <a:r>
              <a:rPr lang="hr-HR" b="1" dirty="0"/>
              <a:t>AUTORI:</a:t>
            </a:r>
            <a:endParaRPr lang="hr-HR" dirty="0"/>
          </a:p>
          <a:p>
            <a:pPr algn="ctr"/>
            <a:r>
              <a:rPr lang="hr-HR" dirty="0"/>
              <a:t>Ljiljana </a:t>
            </a:r>
            <a:r>
              <a:rPr lang="hr-HR" dirty="0" err="1"/>
              <a:t>Ranisavljević</a:t>
            </a:r>
            <a:r>
              <a:rPr lang="hr-HR" dirty="0"/>
              <a:t>, </a:t>
            </a:r>
            <a:r>
              <a:rPr lang="hr-HR" dirty="0" err="1"/>
              <a:t>dipl.oec</a:t>
            </a:r>
            <a:r>
              <a:rPr lang="hr-HR" dirty="0"/>
              <a:t>. – v.d. pročelnice Upravnog odjela za financije</a:t>
            </a:r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/>
              <a:t>UREDNIK:</a:t>
            </a:r>
            <a:endParaRPr lang="hr-HR" dirty="0"/>
          </a:p>
          <a:p>
            <a:pPr algn="ctr"/>
            <a:r>
              <a:rPr lang="hr-HR" dirty="0"/>
              <a:t>Ana </a:t>
            </a:r>
            <a:r>
              <a:rPr lang="hr-HR" dirty="0" err="1"/>
              <a:t>Aberle</a:t>
            </a:r>
            <a:r>
              <a:rPr lang="hr-HR" dirty="0"/>
              <a:t> Brčić, </a:t>
            </a:r>
            <a:r>
              <a:rPr lang="hr-HR" dirty="0" err="1"/>
              <a:t>mag.oec</a:t>
            </a:r>
            <a:r>
              <a:rPr lang="hr-HR" dirty="0"/>
              <a:t>. – voditeljica Odsjeka kontrole</a:t>
            </a:r>
          </a:p>
          <a:p>
            <a:pPr algn="ctr"/>
            <a:r>
              <a:rPr lang="hr-HR" b="1" dirty="0" smtClean="0"/>
              <a:t>FOTOGRAFIJE:</a:t>
            </a:r>
          </a:p>
          <a:p>
            <a:pPr algn="ctr"/>
            <a:r>
              <a:rPr lang="hr-HR" dirty="0" smtClean="0"/>
              <a:t>Alen </a:t>
            </a:r>
            <a:r>
              <a:rPr lang="hr-HR" dirty="0" err="1" smtClean="0"/>
              <a:t>Kocić</a:t>
            </a:r>
            <a:r>
              <a:rPr lang="hr-HR" dirty="0" smtClean="0"/>
              <a:t> i Turistička zajednica grada Nove Gradiške</a:t>
            </a:r>
          </a:p>
          <a:p>
            <a:pPr algn="ctr"/>
            <a:r>
              <a:rPr lang="hr-HR" b="1" dirty="0" smtClean="0"/>
              <a:t>OBJAVA</a:t>
            </a:r>
            <a:r>
              <a:rPr lang="hr-HR" b="1" dirty="0"/>
              <a:t>:</a:t>
            </a:r>
            <a:endParaRPr lang="hr-HR" dirty="0"/>
          </a:p>
          <a:p>
            <a:pPr algn="ctr"/>
            <a:r>
              <a:rPr lang="hr-HR" dirty="0"/>
              <a:t>Darko Jugović – informatički referent</a:t>
            </a:r>
          </a:p>
          <a:p>
            <a:pPr algn="ctr"/>
            <a:endParaRPr lang="hr-HR" dirty="0"/>
          </a:p>
          <a:p>
            <a:pPr algn="ctr"/>
            <a:r>
              <a:rPr lang="hr-HR" dirty="0" smtClean="0"/>
              <a:t>Prosinac 2024.</a:t>
            </a:r>
            <a:endParaRPr lang="hr-HR" dirty="0"/>
          </a:p>
          <a:p>
            <a:pPr algn="ctr"/>
            <a:endParaRPr lang="hr-HR" sz="1100" i="1" dirty="0"/>
          </a:p>
          <a:p>
            <a:pPr algn="ctr"/>
            <a:endParaRPr lang="hr-HR" sz="1100" i="1" dirty="0"/>
          </a:p>
          <a:p>
            <a:pPr algn="ctr"/>
            <a:r>
              <a:rPr lang="hr-HR" sz="1100" i="1" dirty="0"/>
              <a:t>Vodič za građane – </a:t>
            </a:r>
            <a:r>
              <a:rPr lang="hr-HR" sz="1100" i="1" dirty="0" smtClean="0"/>
              <a:t>IV. </a:t>
            </a:r>
            <a:r>
              <a:rPr lang="hr-HR" sz="1100" i="1" dirty="0" smtClean="0"/>
              <a:t>Izmjene i dopune </a:t>
            </a:r>
            <a:r>
              <a:rPr lang="hr-HR" sz="1100" i="1" dirty="0"/>
              <a:t>proračuna Grada Nova Gradiška za </a:t>
            </a:r>
            <a:r>
              <a:rPr lang="hr-HR" sz="1100" i="1" dirty="0" smtClean="0"/>
              <a:t>2024. </a:t>
            </a:r>
            <a:r>
              <a:rPr lang="hr-HR" sz="1100" i="1" dirty="0"/>
              <a:t>godinu u tiskanom izdanju dijelit će se besplatno, a </a:t>
            </a:r>
            <a:r>
              <a:rPr lang="hr-HR" sz="1100" i="1" dirty="0" smtClean="0"/>
              <a:t>isti je dostupan </a:t>
            </a:r>
            <a:r>
              <a:rPr lang="hr-HR" sz="1100" i="1" dirty="0"/>
              <a:t>na službenim internetskim stranicama Grada Nova Gradiška www.novagradiska.hr</a:t>
            </a:r>
          </a:p>
          <a:p>
            <a:endParaRPr lang="hr-HR" dirty="0"/>
          </a:p>
        </p:txBody>
      </p:sp>
      <p:pic>
        <p:nvPicPr>
          <p:cNvPr id="2" name="Slika 1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735" y="147484"/>
            <a:ext cx="4490666" cy="59159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443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ječak">
  <a:themeElements>
    <a:clrScheme name="Isječa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Isječ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sječa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1192</TotalTime>
  <Words>1016</Words>
  <Application>Microsoft Office PowerPoint</Application>
  <PresentationFormat>Široki zaslon</PresentationFormat>
  <Paragraphs>91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Isječak</vt:lpstr>
      <vt:lpstr>VODIČ ZA GRAĐANE</vt:lpstr>
      <vt:lpstr>OPĆENITO</vt:lpstr>
      <vt:lpstr>OPĆENITO</vt:lpstr>
      <vt:lpstr>PRIHODI I PRIMICI GRADA NOVA GRADIŠKA</vt:lpstr>
      <vt:lpstr>PRIHODI I PRIMICI GRADA NOVA GRADIŠKA</vt:lpstr>
      <vt:lpstr>PRIHODI I PRIMICI GRADA NOVA GRADIŠKA</vt:lpstr>
      <vt:lpstr>PRIHODI I PRIMICI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RASHODI I IZDACI GRADA NOVA GRADIŠKA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VODIČ ZA GRAĐANE</dc:title>
  <dc:creator>Hewlett-Packard Company</dc:creator>
  <cp:lastModifiedBy>Hewlett-Packard Company</cp:lastModifiedBy>
  <cp:revision>59</cp:revision>
  <cp:lastPrinted>2025-01-10T09:19:22Z</cp:lastPrinted>
  <dcterms:created xsi:type="dcterms:W3CDTF">2023-11-10T08:41:59Z</dcterms:created>
  <dcterms:modified xsi:type="dcterms:W3CDTF">2025-01-10T09:26:12Z</dcterms:modified>
</cp:coreProperties>
</file>