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9" r:id="rId4"/>
    <p:sldId id="258" r:id="rId5"/>
    <p:sldId id="261" r:id="rId6"/>
    <p:sldId id="259" r:id="rId7"/>
    <p:sldId id="262" r:id="rId8"/>
    <p:sldId id="266" r:id="rId9"/>
    <p:sldId id="264" r:id="rId10"/>
    <p:sldId id="265" r:id="rId11"/>
    <p:sldId id="269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</p:sldIdLst>
  <p:sldSz cx="12192000" cy="6858000"/>
  <p:notesSz cx="6797675" cy="9926638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B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9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I.%20izmjene%20i%20dopune\Vodi&#269;%20za%20gra&#273;a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I.%20izmjene%20i%20dopune\Vodi&#269;%20za%20gra&#273;an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I.%20izmjene%20i%20dopune\Vodi&#269;%20za%20gra&#273;a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I.%20izmjene%20i%20dopune\Vodi&#269;%20za%20gra&#273;an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3.%20s%20projekcijama%202024.%20i%202025\I.%20izmjene%20i%20dopune%20Prora&#269;una\Vodi&#269;%20za%20gra&#273;an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I.%20izmjene%20i%20dopune\Vodi&#269;%20za%20gra&#273;an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I.%20izmjene%20i%20dopune\Vodi&#269;%20za%20gra&#273;an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I.%20izmjene%20i%20dopune\Vodi&#269;%20za%20gra&#273;ane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I.%20izmjene%20i%20dopune\Vodi&#269;%20za%20gra&#273;ane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I.%20izmjene%20i%20dopune\Vodi&#269;%20za%20gra&#273;ane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I.%20izmjene%20i%20dopune\Vodi&#269;%20za%20gra&#273;ane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I.%20izmjene%20i%20dopune\Vodi&#269;%20za%20gra&#273;ane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I.%20izmjene%20i%20dopune\Vodi&#269;%20za%20gra&#273;ane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I.%20izmjene%20i%20dopune\Vodi&#269;%20za%20gra&#273;ane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I.%20izmjene%20i%20dopune\Vodi&#269;%20za%20gra&#273;ane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I.%20izmjene%20i%20dopune\Vodi&#269;%20za%20gra&#273;ane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I.%20izmjene%20i%20dopune\Vodi&#269;%20za%20gra&#273;ane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I.%20izmjene%20i%20dopune\Vodi&#269;%20za%20gra&#273;ane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I.%20izmjene%20i%20dopune\Vodi&#269;%20za%20gra&#273;ane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I.%20izmjene%20i%20dopune\Vodi&#269;%20za%20gra&#273;ane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I.%20izmjene%20i%20dopune\Vodi&#269;%20za%20gra&#273;ane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I.%20izmjene%20i%20dopune\Vodi&#269;%20za%20gra&#273;ane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I.%20izmjene%20i%20dopune\Vodi&#269;%20za%20gra&#273;ane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I.%20izmjene%20i%20dopune\Vodi&#269;%20za%20gra&#273;ane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I.%20izmjene%20i%20dopune\Vodi&#269;%20za%20gra&#273;ane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Usporedba planiranih prihoda i rashoda za 2024. godinu s I. - III. izmjenama i dopunama proračuna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'usporedba 2023 s 2024 i 2025'!$A$23</c:f>
              <c:strCache>
                <c:ptCount val="1"/>
                <c:pt idx="0">
                  <c:v>Plan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'usporedba 2023 s 2024 i 2025'!$B$22:$C$22</c:f>
              <c:strCache>
                <c:ptCount val="2"/>
                <c:pt idx="0">
                  <c:v>UKUPNO RASHODI I IZDACI</c:v>
                </c:pt>
                <c:pt idx="1">
                  <c:v>UKUPNO PRIHODI I PRIMICI</c:v>
                </c:pt>
              </c:strCache>
            </c:strRef>
          </c:cat>
          <c:val>
            <c:numRef>
              <c:f>'usporedba 2023 s 2024 i 2025'!$B$23:$C$23</c:f>
              <c:numCache>
                <c:formatCode>#,##0.00</c:formatCode>
                <c:ptCount val="2"/>
                <c:pt idx="0">
                  <c:v>15003285.529999999</c:v>
                </c:pt>
                <c:pt idx="1">
                  <c:v>15003285.529999999</c:v>
                </c:pt>
              </c:numCache>
            </c:numRef>
          </c:val>
        </c:ser>
        <c:ser>
          <c:idx val="1"/>
          <c:order val="1"/>
          <c:tx>
            <c:strRef>
              <c:f>'usporedba 2023 s 2024 i 2025'!$A$24</c:f>
              <c:strCache>
                <c:ptCount val="1"/>
                <c:pt idx="0">
                  <c:v>I. izmjene i dopune proračuna za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'usporedba 2023 s 2024 i 2025'!$B$22:$C$22</c:f>
              <c:strCache>
                <c:ptCount val="2"/>
                <c:pt idx="0">
                  <c:v>UKUPNO RASHODI I IZDACI</c:v>
                </c:pt>
                <c:pt idx="1">
                  <c:v>UKUPNO PRIHODI I PRIMICI</c:v>
                </c:pt>
              </c:strCache>
            </c:strRef>
          </c:cat>
          <c:val>
            <c:numRef>
              <c:f>'usporedba 2023 s 2024 i 2025'!$B$24:$C$24</c:f>
              <c:numCache>
                <c:formatCode>#,##0.00</c:formatCode>
                <c:ptCount val="2"/>
                <c:pt idx="0">
                  <c:v>18585756.699999999</c:v>
                </c:pt>
                <c:pt idx="1">
                  <c:v>18585756.699999999</c:v>
                </c:pt>
              </c:numCache>
            </c:numRef>
          </c:val>
        </c:ser>
        <c:ser>
          <c:idx val="2"/>
          <c:order val="2"/>
          <c:tx>
            <c:strRef>
              <c:f>'usporedba 2023 s 2024 i 2025'!$A$25</c:f>
              <c:strCache>
                <c:ptCount val="1"/>
                <c:pt idx="0">
                  <c:v>II. izmjene i dopune proračuna za 2024.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5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'usporedba 2023 s 2024 i 2025'!$B$22:$C$22</c:f>
              <c:strCache>
                <c:ptCount val="2"/>
                <c:pt idx="0">
                  <c:v>UKUPNO RASHODI I IZDACI</c:v>
                </c:pt>
                <c:pt idx="1">
                  <c:v>UKUPNO PRIHODI I PRIMICI</c:v>
                </c:pt>
              </c:strCache>
            </c:strRef>
          </c:cat>
          <c:val>
            <c:numRef>
              <c:f>'usporedba 2023 s 2024 i 2025'!$B$25:$C$25</c:f>
              <c:numCache>
                <c:formatCode>#,##0.00</c:formatCode>
                <c:ptCount val="2"/>
                <c:pt idx="0">
                  <c:v>17080358.760000002</c:v>
                </c:pt>
                <c:pt idx="1">
                  <c:v>17080358.760000002</c:v>
                </c:pt>
              </c:numCache>
            </c:numRef>
          </c:val>
        </c:ser>
        <c:ser>
          <c:idx val="3"/>
          <c:order val="3"/>
          <c:tx>
            <c:strRef>
              <c:f>'usporedba 2023 s 2024 i 2025'!$A$26</c:f>
              <c:strCache>
                <c:ptCount val="1"/>
                <c:pt idx="0">
                  <c:v>III. izmjene i dopune proračuna za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lumMod val="60000"/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'usporedba 2023 s 2024 i 2025'!$B$22:$C$22</c:f>
              <c:strCache>
                <c:ptCount val="2"/>
                <c:pt idx="0">
                  <c:v>UKUPNO RASHODI I IZDACI</c:v>
                </c:pt>
                <c:pt idx="1">
                  <c:v>UKUPNO PRIHODI I PRIMICI</c:v>
                </c:pt>
              </c:strCache>
            </c:strRef>
          </c:cat>
          <c:val>
            <c:numRef>
              <c:f>'usporedba 2023 s 2024 i 2025'!$B$26:$C$26</c:f>
              <c:numCache>
                <c:formatCode>#,##0.00</c:formatCode>
                <c:ptCount val="2"/>
                <c:pt idx="0">
                  <c:v>17228358.760000002</c:v>
                </c:pt>
                <c:pt idx="1">
                  <c:v>17228358.760000002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30528216"/>
        <c:axId val="430534096"/>
      </c:barChart>
      <c:catAx>
        <c:axId val="430528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30534096"/>
        <c:crosses val="autoZero"/>
        <c:auto val="1"/>
        <c:lblAlgn val="ctr"/>
        <c:lblOffset val="100"/>
        <c:noMultiLvlLbl val="0"/>
      </c:catAx>
      <c:valAx>
        <c:axId val="430534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3052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Struktura prihoda i primitaka proračuna za 2024. godinu - usporedba plana s I. - III. izmjenama i dopunama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'struk.prihoda i primitaka 2024'!$B$2</c:f>
              <c:strCache>
                <c:ptCount val="1"/>
                <c:pt idx="0">
                  <c:v>PLAN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'struk.prihoda i primitaka 2024'!$A$3:$A$5</c:f>
              <c:strCache>
                <c:ptCount val="3"/>
                <c:pt idx="0">
                  <c:v>Prihodi poslovanja</c:v>
                </c:pt>
                <c:pt idx="1">
                  <c:v>Prihodi od prodaje nefinancijske imovine</c:v>
                </c:pt>
                <c:pt idx="2">
                  <c:v>Primici od financijske imovine i zaduživanja</c:v>
                </c:pt>
              </c:strCache>
            </c:strRef>
          </c:cat>
          <c:val>
            <c:numRef>
              <c:f>'struk.prihoda i primitaka 2024'!$B$3:$B$5</c:f>
              <c:numCache>
                <c:formatCode>#,##0.00</c:formatCode>
                <c:ptCount val="3"/>
                <c:pt idx="0">
                  <c:v>11984835.529999999</c:v>
                </c:pt>
                <c:pt idx="1">
                  <c:v>2000000</c:v>
                </c:pt>
                <c:pt idx="2">
                  <c:v>2000000</c:v>
                </c:pt>
              </c:numCache>
            </c:numRef>
          </c:val>
        </c:ser>
        <c:ser>
          <c:idx val="1"/>
          <c:order val="1"/>
          <c:tx>
            <c:strRef>
              <c:f>'struk.prihoda i primitaka 2024'!$C$2</c:f>
              <c:strCache>
                <c:ptCount val="1"/>
                <c:pt idx="0">
                  <c:v>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'struk.prihoda i primitaka 2024'!$A$3:$A$5</c:f>
              <c:strCache>
                <c:ptCount val="3"/>
                <c:pt idx="0">
                  <c:v>Prihodi poslovanja</c:v>
                </c:pt>
                <c:pt idx="1">
                  <c:v>Prihodi od prodaje nefinancijske imovine</c:v>
                </c:pt>
                <c:pt idx="2">
                  <c:v>Primici od financijske imovine i zaduživanja</c:v>
                </c:pt>
              </c:strCache>
            </c:strRef>
          </c:cat>
          <c:val>
            <c:numRef>
              <c:f>'struk.prihoda i primitaka 2024'!$C$3:$C$5</c:f>
              <c:numCache>
                <c:formatCode>#,##0.00</c:formatCode>
                <c:ptCount val="3"/>
                <c:pt idx="0">
                  <c:v>13878040.369999999</c:v>
                </c:pt>
                <c:pt idx="1">
                  <c:v>2137905</c:v>
                </c:pt>
                <c:pt idx="2">
                  <c:v>2000000</c:v>
                </c:pt>
              </c:numCache>
            </c:numRef>
          </c:val>
        </c:ser>
        <c:ser>
          <c:idx val="2"/>
          <c:order val="2"/>
          <c:tx>
            <c:strRef>
              <c:f>'struk.prihoda i primitaka 2024'!$D$2</c:f>
              <c:strCache>
                <c:ptCount val="1"/>
                <c:pt idx="0">
                  <c:v>II.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5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'struk.prihoda i primitaka 2024'!$A$3:$A$5</c:f>
              <c:strCache>
                <c:ptCount val="3"/>
                <c:pt idx="0">
                  <c:v>Prihodi poslovanja</c:v>
                </c:pt>
                <c:pt idx="1">
                  <c:v>Prihodi od prodaje nefinancijske imovine</c:v>
                </c:pt>
                <c:pt idx="2">
                  <c:v>Primici od financijske imovine i zaduživanja</c:v>
                </c:pt>
              </c:strCache>
            </c:strRef>
          </c:cat>
          <c:val>
            <c:numRef>
              <c:f>'struk.prihoda i primitaka 2024'!$D$3:$D$5</c:f>
              <c:numCache>
                <c:formatCode>#,##0.00</c:formatCode>
                <c:ptCount val="3"/>
                <c:pt idx="0">
                  <c:v>14322642.43</c:v>
                </c:pt>
                <c:pt idx="1">
                  <c:v>2137905</c:v>
                </c:pt>
                <c:pt idx="2">
                  <c:v>50000</c:v>
                </c:pt>
              </c:numCache>
            </c:numRef>
          </c:val>
        </c:ser>
        <c:ser>
          <c:idx val="3"/>
          <c:order val="3"/>
          <c:tx>
            <c:strRef>
              <c:f>'struk.prihoda i primitaka 2024'!$E$2</c:f>
              <c:strCache>
                <c:ptCount val="1"/>
                <c:pt idx="0">
                  <c:v>III. IZMJENE I DOPUNE PRORAČUNA ZA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lumMod val="60000"/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'struk.prihoda i primitaka 2024'!$A$3:$A$5</c:f>
              <c:strCache>
                <c:ptCount val="3"/>
                <c:pt idx="0">
                  <c:v>Prihodi poslovanja</c:v>
                </c:pt>
                <c:pt idx="1">
                  <c:v>Prihodi od prodaje nefinancijske imovine</c:v>
                </c:pt>
                <c:pt idx="2">
                  <c:v>Primici od financijske imovine i zaduživanja</c:v>
                </c:pt>
              </c:strCache>
            </c:strRef>
          </c:cat>
          <c:val>
            <c:numRef>
              <c:f>'struk.prihoda i primitaka 2024'!$E$3:$E$5</c:f>
              <c:numCache>
                <c:formatCode>#,##0.00</c:formatCode>
                <c:ptCount val="3"/>
                <c:pt idx="0">
                  <c:v>14322642.43</c:v>
                </c:pt>
                <c:pt idx="1">
                  <c:v>2285905</c:v>
                </c:pt>
                <c:pt idx="2">
                  <c:v>50000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37570424"/>
        <c:axId val="437572384"/>
      </c:barChart>
      <c:catAx>
        <c:axId val="437570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37572384"/>
        <c:crosses val="autoZero"/>
        <c:auto val="1"/>
        <c:lblAlgn val="ctr"/>
        <c:lblOffset val="100"/>
        <c:noMultiLvlLbl val="0"/>
      </c:catAx>
      <c:valAx>
        <c:axId val="43757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37570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dirty="0"/>
              <a:t>Struktura prihoda poslovanja Grada Nova Gradiška za 2024. godinu - usporedba plana s I. </a:t>
            </a:r>
            <a:r>
              <a:rPr lang="hr-HR" dirty="0" smtClean="0"/>
              <a:t>- III</a:t>
            </a:r>
            <a:r>
              <a:rPr lang="hr-HR" dirty="0"/>
              <a:t>. izmjenama i dopunama za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'prihodi poslovanja'!$B$2</c:f>
              <c:strCache>
                <c:ptCount val="1"/>
                <c:pt idx="0">
                  <c:v>PLAN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'prihodi poslovanja'!$A$3:$A$8</c:f>
              <c:strCache>
                <c:ptCount val="6"/>
                <c:pt idx="0">
                  <c:v>Prihodi od poreza</c:v>
                </c:pt>
                <c:pt idx="1">
                  <c:v>Pomoći iz inozemstva i od subjekata unutar općeg proračuna</c:v>
                </c:pt>
                <c:pt idx="2">
                  <c:v>Prihodi od imovine</c:v>
                </c:pt>
                <c:pt idx="3">
                  <c:v>Prihodi od upravnih i administrativnih pristojbi, pristojbi po posebnim propisima i naknadama</c:v>
                </c:pt>
                <c:pt idx="4">
                  <c:v>Prihodi od prodaje proizvoda i robe te pruženih usluga i prihodi od donacija</c:v>
                </c:pt>
                <c:pt idx="5">
                  <c:v>Kazne, upravne mjere i ostali prihodi</c:v>
                </c:pt>
              </c:strCache>
            </c:strRef>
          </c:cat>
          <c:val>
            <c:numRef>
              <c:f>'prihodi poslovanja'!$B$3:$B$8</c:f>
              <c:numCache>
                <c:formatCode>#,##0.00</c:formatCode>
                <c:ptCount val="6"/>
                <c:pt idx="0">
                  <c:v>4108885</c:v>
                </c:pt>
                <c:pt idx="1">
                  <c:v>4941155.53</c:v>
                </c:pt>
                <c:pt idx="2">
                  <c:v>381339</c:v>
                </c:pt>
                <c:pt idx="3">
                  <c:v>2226923</c:v>
                </c:pt>
                <c:pt idx="4">
                  <c:v>323879</c:v>
                </c:pt>
                <c:pt idx="5">
                  <c:v>2654</c:v>
                </c:pt>
              </c:numCache>
            </c:numRef>
          </c:val>
        </c:ser>
        <c:ser>
          <c:idx val="1"/>
          <c:order val="1"/>
          <c:tx>
            <c:strRef>
              <c:f>'prihodi poslovanja'!$C$2</c:f>
              <c:strCache>
                <c:ptCount val="1"/>
                <c:pt idx="0">
                  <c:v>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'prihodi poslovanja'!$A$3:$A$8</c:f>
              <c:strCache>
                <c:ptCount val="6"/>
                <c:pt idx="0">
                  <c:v>Prihodi od poreza</c:v>
                </c:pt>
                <c:pt idx="1">
                  <c:v>Pomoći iz inozemstva i od subjekata unutar općeg proračuna</c:v>
                </c:pt>
                <c:pt idx="2">
                  <c:v>Prihodi od imovine</c:v>
                </c:pt>
                <c:pt idx="3">
                  <c:v>Prihodi od upravnih i administrativnih pristojbi, pristojbi po posebnim propisima i naknadama</c:v>
                </c:pt>
                <c:pt idx="4">
                  <c:v>Prihodi od prodaje proizvoda i robe te pruženih usluga i prihodi od donacija</c:v>
                </c:pt>
                <c:pt idx="5">
                  <c:v>Kazne, upravne mjere i ostali prihodi</c:v>
                </c:pt>
              </c:strCache>
            </c:strRef>
          </c:cat>
          <c:val>
            <c:numRef>
              <c:f>'prihodi poslovanja'!$C$3:$C$8</c:f>
              <c:numCache>
                <c:formatCode>#,##0.00</c:formatCode>
                <c:ptCount val="6"/>
                <c:pt idx="0">
                  <c:v>5454970</c:v>
                </c:pt>
                <c:pt idx="1">
                  <c:v>5462657.4000000004</c:v>
                </c:pt>
                <c:pt idx="2">
                  <c:v>381339</c:v>
                </c:pt>
                <c:pt idx="3">
                  <c:v>2249535.9700000002</c:v>
                </c:pt>
                <c:pt idx="4">
                  <c:v>326884</c:v>
                </c:pt>
                <c:pt idx="5">
                  <c:v>2654</c:v>
                </c:pt>
              </c:numCache>
            </c:numRef>
          </c:val>
        </c:ser>
        <c:ser>
          <c:idx val="2"/>
          <c:order val="2"/>
          <c:tx>
            <c:strRef>
              <c:f>'prihodi poslovanja'!$D$2</c:f>
              <c:strCache>
                <c:ptCount val="1"/>
                <c:pt idx="0">
                  <c:v>II.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50000"/>
                    <a:satMod val="300000"/>
                  </a:schemeClr>
                </a:gs>
                <a:gs pos="35000">
                  <a:schemeClr val="accent5">
                    <a:tint val="37000"/>
                    <a:satMod val="300000"/>
                  </a:schemeClr>
                </a:gs>
                <a:gs pos="100000">
                  <a:schemeClr val="accent5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'prihodi poslovanja'!$A$3:$A$8</c:f>
              <c:strCache>
                <c:ptCount val="6"/>
                <c:pt idx="0">
                  <c:v>Prihodi od poreza</c:v>
                </c:pt>
                <c:pt idx="1">
                  <c:v>Pomoći iz inozemstva i od subjekata unutar općeg proračuna</c:v>
                </c:pt>
                <c:pt idx="2">
                  <c:v>Prihodi od imovine</c:v>
                </c:pt>
                <c:pt idx="3">
                  <c:v>Prihodi od upravnih i administrativnih pristojbi, pristojbi po posebnim propisima i naknadama</c:v>
                </c:pt>
                <c:pt idx="4">
                  <c:v>Prihodi od prodaje proizvoda i robe te pruženih usluga i prihodi od donacija</c:v>
                </c:pt>
                <c:pt idx="5">
                  <c:v>Kazne, upravne mjere i ostali prihodi</c:v>
                </c:pt>
              </c:strCache>
            </c:strRef>
          </c:cat>
          <c:val>
            <c:numRef>
              <c:f>'prihodi poslovanja'!$D$3:$D$8</c:f>
              <c:numCache>
                <c:formatCode>#,##0.00</c:formatCode>
                <c:ptCount val="6"/>
                <c:pt idx="0">
                  <c:v>6018970</c:v>
                </c:pt>
                <c:pt idx="1">
                  <c:v>5343259.46</c:v>
                </c:pt>
                <c:pt idx="2">
                  <c:v>381339</c:v>
                </c:pt>
                <c:pt idx="3">
                  <c:v>2249535.9700000002</c:v>
                </c:pt>
                <c:pt idx="4">
                  <c:v>326884</c:v>
                </c:pt>
                <c:pt idx="5">
                  <c:v>2654</c:v>
                </c:pt>
              </c:numCache>
            </c:numRef>
          </c:val>
        </c:ser>
        <c:ser>
          <c:idx val="3"/>
          <c:order val="3"/>
          <c:tx>
            <c:strRef>
              <c:f>'prihodi poslovanja'!$E$2</c:f>
              <c:strCache>
                <c:ptCount val="1"/>
                <c:pt idx="0">
                  <c:v>III. IZMJENE I DOPUNE PRORAČUNA ZA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tint val="50000"/>
                    <a:satMod val="300000"/>
                  </a:schemeClr>
                </a:gs>
                <a:gs pos="35000">
                  <a:schemeClr val="accent1">
                    <a:lumMod val="60000"/>
                    <a:tint val="37000"/>
                    <a:satMod val="300000"/>
                  </a:schemeClr>
                </a:gs>
                <a:gs pos="100000">
                  <a:schemeClr val="accent1">
                    <a:lumMod val="60000"/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'prihodi poslovanja'!$A$3:$A$8</c:f>
              <c:strCache>
                <c:ptCount val="6"/>
                <c:pt idx="0">
                  <c:v>Prihodi od poreza</c:v>
                </c:pt>
                <c:pt idx="1">
                  <c:v>Pomoći iz inozemstva i od subjekata unutar općeg proračuna</c:v>
                </c:pt>
                <c:pt idx="2">
                  <c:v>Prihodi od imovine</c:v>
                </c:pt>
                <c:pt idx="3">
                  <c:v>Prihodi od upravnih i administrativnih pristojbi, pristojbi po posebnim propisima i naknadama</c:v>
                </c:pt>
                <c:pt idx="4">
                  <c:v>Prihodi od prodaje proizvoda i robe te pruženih usluga i prihodi od donacija</c:v>
                </c:pt>
                <c:pt idx="5">
                  <c:v>Kazne, upravne mjere i ostali prihodi</c:v>
                </c:pt>
              </c:strCache>
            </c:strRef>
          </c:cat>
          <c:val>
            <c:numRef>
              <c:f>'prihodi poslovanja'!$E$3:$E$8</c:f>
              <c:numCache>
                <c:formatCode>#,##0.00</c:formatCode>
                <c:ptCount val="6"/>
                <c:pt idx="0">
                  <c:v>6018970</c:v>
                </c:pt>
                <c:pt idx="1">
                  <c:v>5343259.46</c:v>
                </c:pt>
                <c:pt idx="2">
                  <c:v>381339</c:v>
                </c:pt>
                <c:pt idx="3">
                  <c:v>2249535.9700000002</c:v>
                </c:pt>
                <c:pt idx="4">
                  <c:v>326884</c:v>
                </c:pt>
                <c:pt idx="5">
                  <c:v>2654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40606136"/>
        <c:axId val="440594768"/>
      </c:barChart>
      <c:catAx>
        <c:axId val="4406061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40594768"/>
        <c:crosses val="autoZero"/>
        <c:auto val="1"/>
        <c:lblAlgn val="ctr"/>
        <c:lblOffset val="100"/>
        <c:noMultiLvlLbl val="0"/>
      </c:catAx>
      <c:valAx>
        <c:axId val="4405947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40606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Prihodi od prodaje nefinancijske imovine za 2024. godinu - usporedba plana s I. - III. izmjenama i dopunama proračuna za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'prihodi od prodaje nefinancijsk'!$B$1</c:f>
              <c:strCache>
                <c:ptCount val="1"/>
                <c:pt idx="0">
                  <c:v>PLAN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'prihodi od prodaje nefinancijsk'!$A$2:$A$3</c:f>
              <c:strCache>
                <c:ptCount val="2"/>
                <c:pt idx="0">
                  <c:v>Prihodi od prodaje neproizvedene dugotrajne imovine</c:v>
                </c:pt>
                <c:pt idx="1">
                  <c:v>Prihodi od prodaje proizvedene dugotrajne imovine</c:v>
                </c:pt>
              </c:strCache>
            </c:strRef>
          </c:cat>
          <c:val>
            <c:numRef>
              <c:f>'prihodi od prodaje nefinancijsk'!$B$2:$B$3</c:f>
              <c:numCache>
                <c:formatCode>#,##0.00</c:formatCode>
                <c:ptCount val="2"/>
                <c:pt idx="0">
                  <c:v>1014000</c:v>
                </c:pt>
                <c:pt idx="1">
                  <c:v>4450</c:v>
                </c:pt>
              </c:numCache>
            </c:numRef>
          </c:val>
        </c:ser>
        <c:ser>
          <c:idx val="1"/>
          <c:order val="1"/>
          <c:tx>
            <c:strRef>
              <c:f>'prihodi od prodaje nefinancijsk'!$C$1</c:f>
              <c:strCache>
                <c:ptCount val="1"/>
                <c:pt idx="0">
                  <c:v>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'prihodi od prodaje nefinancijsk'!$A$2:$A$3</c:f>
              <c:strCache>
                <c:ptCount val="2"/>
                <c:pt idx="0">
                  <c:v>Prihodi od prodaje neproizvedene dugotrajne imovine</c:v>
                </c:pt>
                <c:pt idx="1">
                  <c:v>Prihodi od prodaje proizvedene dugotrajne imovine</c:v>
                </c:pt>
              </c:strCache>
            </c:strRef>
          </c:cat>
          <c:val>
            <c:numRef>
              <c:f>'prihodi od prodaje nefinancijsk'!$C$2:$C$3</c:f>
              <c:numCache>
                <c:formatCode>#,##0.00</c:formatCode>
                <c:ptCount val="2"/>
                <c:pt idx="0">
                  <c:v>1998000</c:v>
                </c:pt>
                <c:pt idx="1">
                  <c:v>139905</c:v>
                </c:pt>
              </c:numCache>
            </c:numRef>
          </c:val>
        </c:ser>
        <c:ser>
          <c:idx val="2"/>
          <c:order val="2"/>
          <c:tx>
            <c:strRef>
              <c:f>'prihodi od prodaje nefinancijsk'!$D$1</c:f>
              <c:strCache>
                <c:ptCount val="1"/>
                <c:pt idx="0">
                  <c:v>II.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5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'prihodi od prodaje nefinancijsk'!$A$2:$A$3</c:f>
              <c:strCache>
                <c:ptCount val="2"/>
                <c:pt idx="0">
                  <c:v>Prihodi od prodaje neproizvedene dugotrajne imovine</c:v>
                </c:pt>
                <c:pt idx="1">
                  <c:v>Prihodi od prodaje proizvedene dugotrajne imovine</c:v>
                </c:pt>
              </c:strCache>
            </c:strRef>
          </c:cat>
          <c:val>
            <c:numRef>
              <c:f>'prihodi od prodaje nefinancijsk'!$D$2:$D$3</c:f>
              <c:numCache>
                <c:formatCode>#,##0.00</c:formatCode>
                <c:ptCount val="2"/>
                <c:pt idx="0">
                  <c:v>1998000</c:v>
                </c:pt>
                <c:pt idx="1">
                  <c:v>139905</c:v>
                </c:pt>
              </c:numCache>
            </c:numRef>
          </c:val>
        </c:ser>
        <c:ser>
          <c:idx val="3"/>
          <c:order val="3"/>
          <c:tx>
            <c:strRef>
              <c:f>'prihodi od prodaje nefinancijsk'!$E$1</c:f>
              <c:strCache>
                <c:ptCount val="1"/>
                <c:pt idx="0">
                  <c:v>III. IZMJENE I DOPUNE PRORAČUNA ZA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lumMod val="60000"/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'prihodi od prodaje nefinancijsk'!$A$2:$A$3</c:f>
              <c:strCache>
                <c:ptCount val="2"/>
                <c:pt idx="0">
                  <c:v>Prihodi od prodaje neproizvedene dugotrajne imovine</c:v>
                </c:pt>
                <c:pt idx="1">
                  <c:v>Prihodi od prodaje proizvedene dugotrajne imovine</c:v>
                </c:pt>
              </c:strCache>
            </c:strRef>
          </c:cat>
          <c:val>
            <c:numRef>
              <c:f>'prihodi od prodaje nefinancijsk'!$E$2:$E$3</c:f>
              <c:numCache>
                <c:formatCode>#,##0.00</c:formatCode>
                <c:ptCount val="2"/>
                <c:pt idx="0">
                  <c:v>2146000</c:v>
                </c:pt>
                <c:pt idx="1">
                  <c:v>139905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40596336"/>
        <c:axId val="440602608"/>
      </c:barChart>
      <c:catAx>
        <c:axId val="4405963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40602608"/>
        <c:crosses val="autoZero"/>
        <c:auto val="1"/>
        <c:lblAlgn val="ctr"/>
        <c:lblOffset val="100"/>
        <c:noMultiLvlLbl val="0"/>
      </c:catAx>
      <c:valAx>
        <c:axId val="4406026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40596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sz="1400" dirty="0" smtClean="0"/>
              <a:t>Rashodi </a:t>
            </a:r>
            <a:r>
              <a:rPr lang="hr-HR" sz="1400" dirty="0"/>
              <a:t>i </a:t>
            </a:r>
            <a:r>
              <a:rPr lang="hr-HR" sz="1400" dirty="0" smtClean="0"/>
              <a:t>izdatci </a:t>
            </a:r>
            <a:r>
              <a:rPr lang="hr-HR" sz="1400" dirty="0"/>
              <a:t>prema organizacijskoj </a:t>
            </a:r>
            <a:r>
              <a:rPr lang="hr-HR" sz="1400" dirty="0" smtClean="0"/>
              <a:t>klasifikaciji</a:t>
            </a:r>
            <a:endParaRPr lang="hr-HR" sz="14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722652651779602E-2"/>
          <c:y val="0.13511109256876913"/>
          <c:w val="0.63538740898256196"/>
          <c:h val="0.82654468611398468"/>
        </c:manualLayout>
      </c:layout>
      <c:pie3D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Struktura proračuna Grada Nova Gradiška za 2024. godinu prema organizacijskoj klasifikaciji - plan s I. - III. izmjenama i dopunama proračuna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'Struktura proračuna-glava'!$B$1</c:f>
              <c:strCache>
                <c:ptCount val="1"/>
                <c:pt idx="0">
                  <c:v>PLAN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'Struktura proračuna-glava'!$A$2:$A$10</c:f>
              <c:strCache>
                <c:ptCount val="9"/>
                <c:pt idx="0">
                  <c:v>Gradsko vijeće</c:v>
                </c:pt>
                <c:pt idx="1">
                  <c:v>Stručna služba Grada</c:v>
                </c:pt>
                <c:pt idx="2">
                  <c:v>Dječji vrtić Nova Gradiška</c:v>
                </c:pt>
                <c:pt idx="3">
                  <c:v>Gradska knjižnica Nova Gradiška</c:v>
                </c:pt>
                <c:pt idx="4">
                  <c:v>Gradski muzej Nova Gradiška</c:v>
                </c:pt>
                <c:pt idx="5">
                  <c:v>Dom kulture Nova Gradiška</c:v>
                </c:pt>
                <c:pt idx="6">
                  <c:v>Javna vatrogasna postrojba Nova Gradiška</c:v>
                </c:pt>
                <c:pt idx="7">
                  <c:v>Upravni odjel za financije</c:v>
                </c:pt>
                <c:pt idx="8">
                  <c:v>Upravni odjel za komunalne djelatnosti</c:v>
                </c:pt>
              </c:strCache>
            </c:strRef>
          </c:cat>
          <c:val>
            <c:numRef>
              <c:f>'Struktura proračuna-glava'!$B$2:$B$10</c:f>
              <c:numCache>
                <c:formatCode>#,##0.00</c:formatCode>
                <c:ptCount val="9"/>
                <c:pt idx="0">
                  <c:v>63604</c:v>
                </c:pt>
                <c:pt idx="1">
                  <c:v>2787490.95</c:v>
                </c:pt>
                <c:pt idx="2">
                  <c:v>2250925</c:v>
                </c:pt>
                <c:pt idx="3">
                  <c:v>447509</c:v>
                </c:pt>
                <c:pt idx="4">
                  <c:v>288242</c:v>
                </c:pt>
                <c:pt idx="5">
                  <c:v>362347</c:v>
                </c:pt>
                <c:pt idx="6">
                  <c:v>603848</c:v>
                </c:pt>
                <c:pt idx="7">
                  <c:v>334967.99</c:v>
                </c:pt>
                <c:pt idx="8">
                  <c:v>7864351.5899999999</c:v>
                </c:pt>
              </c:numCache>
            </c:numRef>
          </c:val>
        </c:ser>
        <c:ser>
          <c:idx val="1"/>
          <c:order val="1"/>
          <c:tx>
            <c:strRef>
              <c:f>'Struktura proračuna-glava'!$C$1</c:f>
              <c:strCache>
                <c:ptCount val="1"/>
                <c:pt idx="0">
                  <c:v>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'Struktura proračuna-glava'!$A$2:$A$10</c:f>
              <c:strCache>
                <c:ptCount val="9"/>
                <c:pt idx="0">
                  <c:v>Gradsko vijeće</c:v>
                </c:pt>
                <c:pt idx="1">
                  <c:v>Stručna služba Grada</c:v>
                </c:pt>
                <c:pt idx="2">
                  <c:v>Dječji vrtić Nova Gradiška</c:v>
                </c:pt>
                <c:pt idx="3">
                  <c:v>Gradska knjižnica Nova Gradiška</c:v>
                </c:pt>
                <c:pt idx="4">
                  <c:v>Gradski muzej Nova Gradiška</c:v>
                </c:pt>
                <c:pt idx="5">
                  <c:v>Dom kulture Nova Gradiška</c:v>
                </c:pt>
                <c:pt idx="6">
                  <c:v>Javna vatrogasna postrojba Nova Gradiška</c:v>
                </c:pt>
                <c:pt idx="7">
                  <c:v>Upravni odjel za financije</c:v>
                </c:pt>
                <c:pt idx="8">
                  <c:v>Upravni odjel za komunalne djelatnosti</c:v>
                </c:pt>
              </c:strCache>
            </c:strRef>
          </c:cat>
          <c:val>
            <c:numRef>
              <c:f>'Struktura proračuna-glava'!$C$2:$C$10</c:f>
              <c:numCache>
                <c:formatCode>#,##0.00</c:formatCode>
                <c:ptCount val="9"/>
                <c:pt idx="0">
                  <c:v>64370.25</c:v>
                </c:pt>
                <c:pt idx="1">
                  <c:v>3043809.33</c:v>
                </c:pt>
                <c:pt idx="2">
                  <c:v>2657192.96</c:v>
                </c:pt>
                <c:pt idx="3">
                  <c:v>522497.82</c:v>
                </c:pt>
                <c:pt idx="4">
                  <c:v>342922.3</c:v>
                </c:pt>
                <c:pt idx="5">
                  <c:v>381598.75</c:v>
                </c:pt>
                <c:pt idx="6">
                  <c:v>611545.35</c:v>
                </c:pt>
                <c:pt idx="7">
                  <c:v>362488.01</c:v>
                </c:pt>
                <c:pt idx="8">
                  <c:v>10599331.93</c:v>
                </c:pt>
              </c:numCache>
            </c:numRef>
          </c:val>
        </c:ser>
        <c:ser>
          <c:idx val="2"/>
          <c:order val="2"/>
          <c:tx>
            <c:strRef>
              <c:f>'Struktura proračuna-glava'!$D$1</c:f>
              <c:strCache>
                <c:ptCount val="1"/>
                <c:pt idx="0">
                  <c:v>II.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5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'Struktura proračuna-glava'!$A$2:$A$10</c:f>
              <c:strCache>
                <c:ptCount val="9"/>
                <c:pt idx="0">
                  <c:v>Gradsko vijeće</c:v>
                </c:pt>
                <c:pt idx="1">
                  <c:v>Stručna služba Grada</c:v>
                </c:pt>
                <c:pt idx="2">
                  <c:v>Dječji vrtić Nova Gradiška</c:v>
                </c:pt>
                <c:pt idx="3">
                  <c:v>Gradska knjižnica Nova Gradiška</c:v>
                </c:pt>
                <c:pt idx="4">
                  <c:v>Gradski muzej Nova Gradiška</c:v>
                </c:pt>
                <c:pt idx="5">
                  <c:v>Dom kulture Nova Gradiška</c:v>
                </c:pt>
                <c:pt idx="6">
                  <c:v>Javna vatrogasna postrojba Nova Gradiška</c:v>
                </c:pt>
                <c:pt idx="7">
                  <c:v>Upravni odjel za financije</c:v>
                </c:pt>
                <c:pt idx="8">
                  <c:v>Upravni odjel za komunalne djelatnosti</c:v>
                </c:pt>
              </c:strCache>
            </c:strRef>
          </c:cat>
          <c:val>
            <c:numRef>
              <c:f>'Struktura proračuna-glava'!$D$2:$D$10</c:f>
              <c:numCache>
                <c:formatCode>#,##0.00</c:formatCode>
                <c:ptCount val="9"/>
                <c:pt idx="0">
                  <c:v>64370.25</c:v>
                </c:pt>
                <c:pt idx="1">
                  <c:v>3044100.22</c:v>
                </c:pt>
                <c:pt idx="2">
                  <c:v>2657192.96</c:v>
                </c:pt>
                <c:pt idx="3">
                  <c:v>522497.82</c:v>
                </c:pt>
                <c:pt idx="4">
                  <c:v>342922.3</c:v>
                </c:pt>
                <c:pt idx="5">
                  <c:v>381598.75</c:v>
                </c:pt>
                <c:pt idx="6">
                  <c:v>611545.35</c:v>
                </c:pt>
                <c:pt idx="7">
                  <c:v>342488.01</c:v>
                </c:pt>
                <c:pt idx="8">
                  <c:v>9113643.0999999996</c:v>
                </c:pt>
              </c:numCache>
            </c:numRef>
          </c:val>
        </c:ser>
        <c:ser>
          <c:idx val="3"/>
          <c:order val="3"/>
          <c:tx>
            <c:strRef>
              <c:f>'Struktura proračuna-glava'!$E$1</c:f>
              <c:strCache>
                <c:ptCount val="1"/>
                <c:pt idx="0">
                  <c:v>III.IZMJENE I DOPUNE PRORAČUNA ZA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lumMod val="60000"/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'Struktura proračuna-glava'!$A$2:$A$10</c:f>
              <c:strCache>
                <c:ptCount val="9"/>
                <c:pt idx="0">
                  <c:v>Gradsko vijeće</c:v>
                </c:pt>
                <c:pt idx="1">
                  <c:v>Stručna služba Grada</c:v>
                </c:pt>
                <c:pt idx="2">
                  <c:v>Dječji vrtić Nova Gradiška</c:v>
                </c:pt>
                <c:pt idx="3">
                  <c:v>Gradska knjižnica Nova Gradiška</c:v>
                </c:pt>
                <c:pt idx="4">
                  <c:v>Gradski muzej Nova Gradiška</c:v>
                </c:pt>
                <c:pt idx="5">
                  <c:v>Dom kulture Nova Gradiška</c:v>
                </c:pt>
                <c:pt idx="6">
                  <c:v>Javna vatrogasna postrojba Nova Gradiška</c:v>
                </c:pt>
                <c:pt idx="7">
                  <c:v>Upravni odjel za financije</c:v>
                </c:pt>
                <c:pt idx="8">
                  <c:v>Upravni odjel za komunalne djelatnosti</c:v>
                </c:pt>
              </c:strCache>
            </c:strRef>
          </c:cat>
          <c:val>
            <c:numRef>
              <c:f>'Struktura proračuna-glava'!$E$2:$E$10</c:f>
              <c:numCache>
                <c:formatCode>#,##0.00</c:formatCode>
                <c:ptCount val="9"/>
                <c:pt idx="0">
                  <c:v>64370.25</c:v>
                </c:pt>
                <c:pt idx="1">
                  <c:v>3043957.21</c:v>
                </c:pt>
                <c:pt idx="2">
                  <c:v>2657192.96</c:v>
                </c:pt>
                <c:pt idx="3">
                  <c:v>522497.82</c:v>
                </c:pt>
                <c:pt idx="4">
                  <c:v>342922.3</c:v>
                </c:pt>
                <c:pt idx="5">
                  <c:v>381598.75</c:v>
                </c:pt>
                <c:pt idx="6">
                  <c:v>611545.35</c:v>
                </c:pt>
                <c:pt idx="7">
                  <c:v>342488.01</c:v>
                </c:pt>
                <c:pt idx="8">
                  <c:v>9261786.1099999994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37573168"/>
        <c:axId val="437570816"/>
      </c:barChart>
      <c:catAx>
        <c:axId val="4375731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37570816"/>
        <c:crosses val="autoZero"/>
        <c:auto val="1"/>
        <c:lblAlgn val="ctr"/>
        <c:lblOffset val="100"/>
        <c:noMultiLvlLbl val="0"/>
      </c:catAx>
      <c:valAx>
        <c:axId val="437570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3757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Struktura planiranih rashoda i izdataka nakon III. izmjena i dopuna proračuna za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'rash.i izdaci 2017-2026'!$M$3:$M$5</c:f>
              <c:strCache>
                <c:ptCount val="3"/>
                <c:pt idx="0">
                  <c:v>Rashodi poslovanja</c:v>
                </c:pt>
                <c:pt idx="1">
                  <c:v>Rashodi za nabavu nefinancijske imovine</c:v>
                </c:pt>
                <c:pt idx="2">
                  <c:v>Izdaci za financijsku imovinu i otplate zajmova</c:v>
                </c:pt>
              </c:strCache>
            </c:strRef>
          </c:cat>
          <c:val>
            <c:numRef>
              <c:f>'rash.i izdaci 2017-2026'!$Q$3:$Q$5</c:f>
              <c:numCache>
                <c:formatCode>#,##0.00</c:formatCode>
                <c:ptCount val="3"/>
                <c:pt idx="0">
                  <c:v>10062173.859999999</c:v>
                </c:pt>
                <c:pt idx="1">
                  <c:v>7034022.6299999999</c:v>
                </c:pt>
                <c:pt idx="2">
                  <c:v>132162.26999999999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Rashodi za nabavu nefinancijske imovine nakon III. izmjena i dopuna proračuna za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'rash.za nab.nefin.im.'!$A$3:$A$5</c:f>
              <c:strCache>
                <c:ptCount val="3"/>
                <c:pt idx="0">
                  <c:v>Rashodi za nabavu neproizvedene dugotrajne imovine</c:v>
                </c:pt>
                <c:pt idx="1">
                  <c:v>Rashodi za nabavu proizvedene dugotrajne imovine</c:v>
                </c:pt>
                <c:pt idx="2">
                  <c:v>Rashodi za dodatna ulaganja na nefinancijskoj imovini</c:v>
                </c:pt>
              </c:strCache>
            </c:strRef>
          </c:cat>
          <c:val>
            <c:numRef>
              <c:f>'rash.za nab.nefin.im.'!$E$3:$E$5</c:f>
              <c:numCache>
                <c:formatCode>#,##0.00</c:formatCode>
                <c:ptCount val="3"/>
                <c:pt idx="0">
                  <c:v>362000</c:v>
                </c:pt>
                <c:pt idx="1">
                  <c:v>5585637.2999999998</c:v>
                </c:pt>
                <c:pt idx="2">
                  <c:v>1086385.33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Rashodi poslovanja nakon III. izmjena i dopuna proračuna za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80000"/>
                      <a:lumOff val="2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dLbl>
              <c:idx val="4"/>
              <c:layout>
                <c:manualLayout>
                  <c:x val="-2.1965969207120139E-2"/>
                  <c:y val="-4.749087560280044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2775038634189419E-2"/>
                  <c:y val="-4.600399011786703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'rash.poslovanja'!$A$4:$A$10</c:f>
              <c:strCache>
                <c:ptCount val="7"/>
                <c:pt idx="0">
                  <c:v>Rashodi za zaposlene</c:v>
                </c:pt>
                <c:pt idx="1">
                  <c:v>Materijalni rashodi</c:v>
                </c:pt>
                <c:pt idx="2">
                  <c:v>Financijski rashodi</c:v>
                </c:pt>
                <c:pt idx="3">
                  <c:v>Subvencije</c:v>
                </c:pt>
                <c:pt idx="4">
                  <c:v>Pomoći dane u inozemstvo i unutar općeg proračuna</c:v>
                </c:pt>
                <c:pt idx="5">
                  <c:v>Naknade građanima i kućanstvima na temelju osiguranja i druge naknade</c:v>
                </c:pt>
                <c:pt idx="6">
                  <c:v>Ostali rashodi</c:v>
                </c:pt>
              </c:strCache>
            </c:strRef>
          </c:cat>
          <c:val>
            <c:numRef>
              <c:f>'rash.poslovanja'!$E$4:$E$10</c:f>
              <c:numCache>
                <c:formatCode>#,##0.00</c:formatCode>
                <c:ptCount val="7"/>
                <c:pt idx="0">
                  <c:v>4831354.8799999999</c:v>
                </c:pt>
                <c:pt idx="1">
                  <c:v>3590771.13</c:v>
                </c:pt>
                <c:pt idx="2">
                  <c:v>31292.74</c:v>
                </c:pt>
                <c:pt idx="3">
                  <c:v>188360</c:v>
                </c:pt>
                <c:pt idx="4">
                  <c:v>172986</c:v>
                </c:pt>
                <c:pt idx="5">
                  <c:v>260692.83</c:v>
                </c:pt>
                <c:pt idx="6">
                  <c:v>986716.28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Struktura proračuna Grada Nova Gradiška za 2024. godinu prema programskoj klasifikaciji - plan i I.-III. izmjene i dopune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'Struktura proračuna-programska '!$B$1</c:f>
              <c:strCache>
                <c:ptCount val="1"/>
                <c:pt idx="0">
                  <c:v>PLAN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'Struktura proračuna-programska '!$A$2:$A$23</c:f>
              <c:strCache>
                <c:ptCount val="22"/>
                <c:pt idx="0">
                  <c:v>Donošenje akata i mjera iz djelokruga predstavničkog tijela</c:v>
                </c:pt>
                <c:pt idx="1">
                  <c:v>Program političkih stranaka</c:v>
                </c:pt>
                <c:pt idx="2">
                  <c:v>Javna uprava i administracija</c:v>
                </c:pt>
                <c:pt idx="3">
                  <c:v>Program osnovnoškolskog, srednjoškolskg i visokog obrazovanja</c:v>
                </c:pt>
                <c:pt idx="4">
                  <c:v>Stipendiranje učenika i studenata</c:v>
                </c:pt>
                <c:pt idx="5">
                  <c:v>Poticanje razvoja turizma</c:v>
                </c:pt>
                <c:pt idx="6">
                  <c:v>Razvoj civilnog društva</c:v>
                </c:pt>
                <c:pt idx="7">
                  <c:v>Razvoj športa</c:v>
                </c:pt>
                <c:pt idx="8">
                  <c:v>Organiziranje i provođenje zaštite i spašavanja</c:v>
                </c:pt>
                <c:pt idx="9">
                  <c:v>Program socijalne skrbi</c:v>
                </c:pt>
                <c:pt idx="10">
                  <c:v>Dodatne usluge u zdravstvu i preventiva</c:v>
                </c:pt>
                <c:pt idx="11">
                  <c:v>Program predškolskog odgoja i obrazovanja</c:v>
                </c:pt>
                <c:pt idx="12">
                  <c:v>Promicanje kulture</c:v>
                </c:pt>
                <c:pt idx="13">
                  <c:v>Otplata javnog duga</c:v>
                </c:pt>
                <c:pt idx="14">
                  <c:v>Poticanje razvoja gospodarstva</c:v>
                </c:pt>
                <c:pt idx="15">
                  <c:v>Unapređenje poljoprivrede</c:v>
                </c:pt>
                <c:pt idx="16">
                  <c:v>Upravljanje imovinom</c:v>
                </c:pt>
                <c:pt idx="17">
                  <c:v>Održavanje komunalne infrastrukture</c:v>
                </c:pt>
                <c:pt idx="18">
                  <c:v>Građenje komunalne infrastrukture</c:v>
                </c:pt>
                <c:pt idx="19">
                  <c:v>Zaštita okoliša</c:v>
                </c:pt>
                <c:pt idx="20">
                  <c:v>Prostorno uređenje</c:v>
                </c:pt>
                <c:pt idx="21">
                  <c:v>Razvoj sustava vodoopskrbe i odvodnje</c:v>
                </c:pt>
              </c:strCache>
            </c:strRef>
          </c:cat>
          <c:val>
            <c:numRef>
              <c:f>'Struktura proračuna-programska '!$B$2:$B$23</c:f>
              <c:numCache>
                <c:formatCode>#,##0.00</c:formatCode>
                <c:ptCount val="22"/>
                <c:pt idx="0">
                  <c:v>39304</c:v>
                </c:pt>
                <c:pt idx="1">
                  <c:v>24300</c:v>
                </c:pt>
                <c:pt idx="2">
                  <c:v>2315026.4500000002</c:v>
                </c:pt>
                <c:pt idx="3">
                  <c:v>79078</c:v>
                </c:pt>
                <c:pt idx="4">
                  <c:v>60700</c:v>
                </c:pt>
                <c:pt idx="5">
                  <c:v>396927</c:v>
                </c:pt>
                <c:pt idx="6">
                  <c:v>194296</c:v>
                </c:pt>
                <c:pt idx="7">
                  <c:v>235000</c:v>
                </c:pt>
                <c:pt idx="8">
                  <c:v>669539.5</c:v>
                </c:pt>
                <c:pt idx="9">
                  <c:v>191827</c:v>
                </c:pt>
                <c:pt idx="10">
                  <c:v>8992</c:v>
                </c:pt>
                <c:pt idx="11">
                  <c:v>2250925</c:v>
                </c:pt>
                <c:pt idx="12">
                  <c:v>1098098</c:v>
                </c:pt>
                <c:pt idx="13">
                  <c:v>162037.99</c:v>
                </c:pt>
                <c:pt idx="14">
                  <c:v>90617</c:v>
                </c:pt>
                <c:pt idx="15">
                  <c:v>44920</c:v>
                </c:pt>
                <c:pt idx="16">
                  <c:v>3609797.5</c:v>
                </c:pt>
                <c:pt idx="17">
                  <c:v>1424050</c:v>
                </c:pt>
                <c:pt idx="18">
                  <c:v>1991314.09</c:v>
                </c:pt>
                <c:pt idx="19">
                  <c:v>90036</c:v>
                </c:pt>
                <c:pt idx="20">
                  <c:v>26500</c:v>
                </c:pt>
                <c:pt idx="21">
                  <c:v>0</c:v>
                </c:pt>
              </c:numCache>
            </c:numRef>
          </c:val>
        </c:ser>
        <c:ser>
          <c:idx val="1"/>
          <c:order val="1"/>
          <c:tx>
            <c:strRef>
              <c:f>'Struktura proračuna-programska '!$C$1</c:f>
              <c:strCache>
                <c:ptCount val="1"/>
                <c:pt idx="0">
                  <c:v>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'Struktura proračuna-programska '!$A$2:$A$23</c:f>
              <c:strCache>
                <c:ptCount val="22"/>
                <c:pt idx="0">
                  <c:v>Donošenje akata i mjera iz djelokruga predstavničkog tijela</c:v>
                </c:pt>
                <c:pt idx="1">
                  <c:v>Program političkih stranaka</c:v>
                </c:pt>
                <c:pt idx="2">
                  <c:v>Javna uprava i administracija</c:v>
                </c:pt>
                <c:pt idx="3">
                  <c:v>Program osnovnoškolskog, srednjoškolskg i visokog obrazovanja</c:v>
                </c:pt>
                <c:pt idx="4">
                  <c:v>Stipendiranje učenika i studenata</c:v>
                </c:pt>
                <c:pt idx="5">
                  <c:v>Poticanje razvoja turizma</c:v>
                </c:pt>
                <c:pt idx="6">
                  <c:v>Razvoj civilnog društva</c:v>
                </c:pt>
                <c:pt idx="7">
                  <c:v>Razvoj športa</c:v>
                </c:pt>
                <c:pt idx="8">
                  <c:v>Organiziranje i provođenje zaštite i spašavanja</c:v>
                </c:pt>
                <c:pt idx="9">
                  <c:v>Program socijalne skrbi</c:v>
                </c:pt>
                <c:pt idx="10">
                  <c:v>Dodatne usluge u zdravstvu i preventiva</c:v>
                </c:pt>
                <c:pt idx="11">
                  <c:v>Program predškolskog odgoja i obrazovanja</c:v>
                </c:pt>
                <c:pt idx="12">
                  <c:v>Promicanje kulture</c:v>
                </c:pt>
                <c:pt idx="13">
                  <c:v>Otplata javnog duga</c:v>
                </c:pt>
                <c:pt idx="14">
                  <c:v>Poticanje razvoja gospodarstva</c:v>
                </c:pt>
                <c:pt idx="15">
                  <c:v>Unapređenje poljoprivrede</c:v>
                </c:pt>
                <c:pt idx="16">
                  <c:v>Upravljanje imovinom</c:v>
                </c:pt>
                <c:pt idx="17">
                  <c:v>Održavanje komunalne infrastrukture</c:v>
                </c:pt>
                <c:pt idx="18">
                  <c:v>Građenje komunalne infrastrukture</c:v>
                </c:pt>
                <c:pt idx="19">
                  <c:v>Zaštita okoliša</c:v>
                </c:pt>
                <c:pt idx="20">
                  <c:v>Prostorno uređenje</c:v>
                </c:pt>
                <c:pt idx="21">
                  <c:v>Razvoj sustava vodoopskrbe i odvodnje</c:v>
                </c:pt>
              </c:strCache>
            </c:strRef>
          </c:cat>
          <c:val>
            <c:numRef>
              <c:f>'Struktura proračuna-programska '!$C$2:$C$23</c:f>
              <c:numCache>
                <c:formatCode>#,##0.00</c:formatCode>
                <c:ptCount val="22"/>
                <c:pt idx="0">
                  <c:v>40070.25</c:v>
                </c:pt>
                <c:pt idx="1">
                  <c:v>24300</c:v>
                </c:pt>
                <c:pt idx="2">
                  <c:v>2587561</c:v>
                </c:pt>
                <c:pt idx="3">
                  <c:v>105622</c:v>
                </c:pt>
                <c:pt idx="4">
                  <c:v>60700</c:v>
                </c:pt>
                <c:pt idx="5">
                  <c:v>396927</c:v>
                </c:pt>
                <c:pt idx="6">
                  <c:v>204296</c:v>
                </c:pt>
                <c:pt idx="7">
                  <c:v>235000</c:v>
                </c:pt>
                <c:pt idx="8">
                  <c:v>677236.85</c:v>
                </c:pt>
                <c:pt idx="9">
                  <c:v>215901.83</c:v>
                </c:pt>
                <c:pt idx="10">
                  <c:v>38492</c:v>
                </c:pt>
                <c:pt idx="11">
                  <c:v>2657192.96</c:v>
                </c:pt>
                <c:pt idx="12">
                  <c:v>1247018.8700000001</c:v>
                </c:pt>
                <c:pt idx="13">
                  <c:v>162038.01</c:v>
                </c:pt>
                <c:pt idx="14">
                  <c:v>107117</c:v>
                </c:pt>
                <c:pt idx="15">
                  <c:v>70606.009999999995</c:v>
                </c:pt>
                <c:pt idx="16">
                  <c:v>5372391.6200000001</c:v>
                </c:pt>
                <c:pt idx="17">
                  <c:v>1616920.75</c:v>
                </c:pt>
                <c:pt idx="18">
                  <c:v>2507758.5499999998</c:v>
                </c:pt>
                <c:pt idx="19">
                  <c:v>90706</c:v>
                </c:pt>
                <c:pt idx="20">
                  <c:v>51500</c:v>
                </c:pt>
                <c:pt idx="21">
                  <c:v>116400</c:v>
                </c:pt>
              </c:numCache>
            </c:numRef>
          </c:val>
        </c:ser>
        <c:ser>
          <c:idx val="2"/>
          <c:order val="2"/>
          <c:tx>
            <c:strRef>
              <c:f>'Struktura proračuna-programska '!$D$1</c:f>
              <c:strCache>
                <c:ptCount val="1"/>
                <c:pt idx="0">
                  <c:v>II.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5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'Struktura proračuna-programska '!$A$2:$A$23</c:f>
              <c:strCache>
                <c:ptCount val="22"/>
                <c:pt idx="0">
                  <c:v>Donošenje akata i mjera iz djelokruga predstavničkog tijela</c:v>
                </c:pt>
                <c:pt idx="1">
                  <c:v>Program političkih stranaka</c:v>
                </c:pt>
                <c:pt idx="2">
                  <c:v>Javna uprava i administracija</c:v>
                </c:pt>
                <c:pt idx="3">
                  <c:v>Program osnovnoškolskog, srednjoškolskg i visokog obrazovanja</c:v>
                </c:pt>
                <c:pt idx="4">
                  <c:v>Stipendiranje učenika i studenata</c:v>
                </c:pt>
                <c:pt idx="5">
                  <c:v>Poticanje razvoja turizma</c:v>
                </c:pt>
                <c:pt idx="6">
                  <c:v>Razvoj civilnog društva</c:v>
                </c:pt>
                <c:pt idx="7">
                  <c:v>Razvoj športa</c:v>
                </c:pt>
                <c:pt idx="8">
                  <c:v>Organiziranje i provođenje zaštite i spašavanja</c:v>
                </c:pt>
                <c:pt idx="9">
                  <c:v>Program socijalne skrbi</c:v>
                </c:pt>
                <c:pt idx="10">
                  <c:v>Dodatne usluge u zdravstvu i preventiva</c:v>
                </c:pt>
                <c:pt idx="11">
                  <c:v>Program predškolskog odgoja i obrazovanja</c:v>
                </c:pt>
                <c:pt idx="12">
                  <c:v>Promicanje kulture</c:v>
                </c:pt>
                <c:pt idx="13">
                  <c:v>Otplata javnog duga</c:v>
                </c:pt>
                <c:pt idx="14">
                  <c:v>Poticanje razvoja gospodarstva</c:v>
                </c:pt>
                <c:pt idx="15">
                  <c:v>Unapređenje poljoprivrede</c:v>
                </c:pt>
                <c:pt idx="16">
                  <c:v>Upravljanje imovinom</c:v>
                </c:pt>
                <c:pt idx="17">
                  <c:v>Održavanje komunalne infrastrukture</c:v>
                </c:pt>
                <c:pt idx="18">
                  <c:v>Građenje komunalne infrastrukture</c:v>
                </c:pt>
                <c:pt idx="19">
                  <c:v>Zaštita okoliša</c:v>
                </c:pt>
                <c:pt idx="20">
                  <c:v>Prostorno uređenje</c:v>
                </c:pt>
                <c:pt idx="21">
                  <c:v>Razvoj sustava vodoopskrbe i odvodnje</c:v>
                </c:pt>
              </c:strCache>
            </c:strRef>
          </c:cat>
          <c:val>
            <c:numRef>
              <c:f>'Struktura proračuna-programska '!$D$2:$D$23</c:f>
              <c:numCache>
                <c:formatCode>#,##0.00</c:formatCode>
                <c:ptCount val="22"/>
                <c:pt idx="0">
                  <c:v>40070.25</c:v>
                </c:pt>
                <c:pt idx="1">
                  <c:v>24300</c:v>
                </c:pt>
                <c:pt idx="2">
                  <c:v>2587851.8899999997</c:v>
                </c:pt>
                <c:pt idx="3">
                  <c:v>105622</c:v>
                </c:pt>
                <c:pt idx="4">
                  <c:v>60700</c:v>
                </c:pt>
                <c:pt idx="5">
                  <c:v>396927</c:v>
                </c:pt>
                <c:pt idx="6">
                  <c:v>204296</c:v>
                </c:pt>
                <c:pt idx="7">
                  <c:v>235000</c:v>
                </c:pt>
                <c:pt idx="8">
                  <c:v>677236.85</c:v>
                </c:pt>
                <c:pt idx="9">
                  <c:v>215901.83</c:v>
                </c:pt>
                <c:pt idx="10">
                  <c:v>38492</c:v>
                </c:pt>
                <c:pt idx="11">
                  <c:v>2657192.96</c:v>
                </c:pt>
                <c:pt idx="12">
                  <c:v>1247018.8700000001</c:v>
                </c:pt>
                <c:pt idx="13">
                  <c:v>142038.01</c:v>
                </c:pt>
                <c:pt idx="14">
                  <c:v>107117</c:v>
                </c:pt>
                <c:pt idx="15">
                  <c:v>70606.009999999995</c:v>
                </c:pt>
                <c:pt idx="16">
                  <c:v>3546993.68</c:v>
                </c:pt>
                <c:pt idx="17">
                  <c:v>1616920.75</c:v>
                </c:pt>
                <c:pt idx="18">
                  <c:v>2847467.66</c:v>
                </c:pt>
                <c:pt idx="19">
                  <c:v>90706</c:v>
                </c:pt>
                <c:pt idx="20">
                  <c:v>51500</c:v>
                </c:pt>
                <c:pt idx="21">
                  <c:v>116400</c:v>
                </c:pt>
              </c:numCache>
            </c:numRef>
          </c:val>
        </c:ser>
        <c:ser>
          <c:idx val="3"/>
          <c:order val="3"/>
          <c:tx>
            <c:strRef>
              <c:f>'Struktura proračuna-programska '!$E$1</c:f>
              <c:strCache>
                <c:ptCount val="1"/>
                <c:pt idx="0">
                  <c:v>III.IZMJENE I DOPUNE PRORAČUNA ZA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lumMod val="60000"/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'Struktura proračuna-programska '!$A$2:$A$23</c:f>
              <c:strCache>
                <c:ptCount val="22"/>
                <c:pt idx="0">
                  <c:v>Donošenje akata i mjera iz djelokruga predstavničkog tijela</c:v>
                </c:pt>
                <c:pt idx="1">
                  <c:v>Program političkih stranaka</c:v>
                </c:pt>
                <c:pt idx="2">
                  <c:v>Javna uprava i administracija</c:v>
                </c:pt>
                <c:pt idx="3">
                  <c:v>Program osnovnoškolskog, srednjoškolskg i visokog obrazovanja</c:v>
                </c:pt>
                <c:pt idx="4">
                  <c:v>Stipendiranje učenika i studenata</c:v>
                </c:pt>
                <c:pt idx="5">
                  <c:v>Poticanje razvoja turizma</c:v>
                </c:pt>
                <c:pt idx="6">
                  <c:v>Razvoj civilnog društva</c:v>
                </c:pt>
                <c:pt idx="7">
                  <c:v>Razvoj športa</c:v>
                </c:pt>
                <c:pt idx="8">
                  <c:v>Organiziranje i provođenje zaštite i spašavanja</c:v>
                </c:pt>
                <c:pt idx="9">
                  <c:v>Program socijalne skrbi</c:v>
                </c:pt>
                <c:pt idx="10">
                  <c:v>Dodatne usluge u zdravstvu i preventiva</c:v>
                </c:pt>
                <c:pt idx="11">
                  <c:v>Program predškolskog odgoja i obrazovanja</c:v>
                </c:pt>
                <c:pt idx="12">
                  <c:v>Promicanje kulture</c:v>
                </c:pt>
                <c:pt idx="13">
                  <c:v>Otplata javnog duga</c:v>
                </c:pt>
                <c:pt idx="14">
                  <c:v>Poticanje razvoja gospodarstva</c:v>
                </c:pt>
                <c:pt idx="15">
                  <c:v>Unapređenje poljoprivrede</c:v>
                </c:pt>
                <c:pt idx="16">
                  <c:v>Upravljanje imovinom</c:v>
                </c:pt>
                <c:pt idx="17">
                  <c:v>Održavanje komunalne infrastrukture</c:v>
                </c:pt>
                <c:pt idx="18">
                  <c:v>Građenje komunalne infrastrukture</c:v>
                </c:pt>
                <c:pt idx="19">
                  <c:v>Zaštita okoliša</c:v>
                </c:pt>
                <c:pt idx="20">
                  <c:v>Prostorno uređenje</c:v>
                </c:pt>
                <c:pt idx="21">
                  <c:v>Razvoj sustava vodoopskrbe i odvodnje</c:v>
                </c:pt>
              </c:strCache>
            </c:strRef>
          </c:cat>
          <c:val>
            <c:numRef>
              <c:f>'Struktura proračuna-programska '!$E$2:$E$23</c:f>
              <c:numCache>
                <c:formatCode>#,##0.00</c:formatCode>
                <c:ptCount val="22"/>
                <c:pt idx="0">
                  <c:v>40070.25</c:v>
                </c:pt>
                <c:pt idx="1">
                  <c:v>24300</c:v>
                </c:pt>
                <c:pt idx="2">
                  <c:v>2587408.88</c:v>
                </c:pt>
                <c:pt idx="3">
                  <c:v>105622</c:v>
                </c:pt>
                <c:pt idx="4">
                  <c:v>60700</c:v>
                </c:pt>
                <c:pt idx="5">
                  <c:v>396927</c:v>
                </c:pt>
                <c:pt idx="6">
                  <c:v>204596</c:v>
                </c:pt>
                <c:pt idx="7">
                  <c:v>235000</c:v>
                </c:pt>
                <c:pt idx="8">
                  <c:v>677236.85</c:v>
                </c:pt>
                <c:pt idx="9">
                  <c:v>215901.83</c:v>
                </c:pt>
                <c:pt idx="10">
                  <c:v>38492</c:v>
                </c:pt>
                <c:pt idx="11">
                  <c:v>2657192.96</c:v>
                </c:pt>
                <c:pt idx="12">
                  <c:v>1247018.8700000001</c:v>
                </c:pt>
                <c:pt idx="13">
                  <c:v>142038.01</c:v>
                </c:pt>
                <c:pt idx="14">
                  <c:v>107117</c:v>
                </c:pt>
                <c:pt idx="15">
                  <c:v>70606.009999999995</c:v>
                </c:pt>
                <c:pt idx="16">
                  <c:v>3695136.69</c:v>
                </c:pt>
                <c:pt idx="17">
                  <c:v>1616920.75</c:v>
                </c:pt>
                <c:pt idx="18">
                  <c:v>2847467.66</c:v>
                </c:pt>
                <c:pt idx="19">
                  <c:v>90706</c:v>
                </c:pt>
                <c:pt idx="20">
                  <c:v>51500</c:v>
                </c:pt>
                <c:pt idx="21">
                  <c:v>116400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38874632"/>
        <c:axId val="438881296"/>
      </c:barChart>
      <c:catAx>
        <c:axId val="4388746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38881296"/>
        <c:crosses val="autoZero"/>
        <c:auto val="1"/>
        <c:lblAlgn val="ctr"/>
        <c:lblOffset val="100"/>
        <c:noMultiLvlLbl val="0"/>
      </c:catAx>
      <c:valAx>
        <c:axId val="4388812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38874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just"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Program: Javna uprava i administracija nakon III. izmjena i dopuna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80000"/>
                      <a:lumOff val="2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0.10130827900544689"/>
                  <c:y val="-2.1245445780182577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9569222193999945E-2"/>
                  <c:y val="0.2103908980102834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3094837439674879E-2"/>
                  <c:y val="8.262880400357883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9.4239921118731126E-2"/>
                  <c:y val="-3.745354819824071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9620410351931814E-2"/>
                  <c:y val="-0.1322507810187229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3.9365624911805376E-2"/>
                  <c:y val="-0.10654807089615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10334725044450088"/>
                  <c:y val="-4.217707832017716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accent1">
                      <a:lumMod val="7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'Program javna uprava i administ'!$A$3:$A$9</c:f>
              <c:strCache>
                <c:ptCount val="7"/>
                <c:pt idx="0">
                  <c:v>Administrativno, tehničko i stručno osoblje</c:v>
                </c:pt>
                <c:pt idx="1">
                  <c:v>Tekuća pričuva proračuna</c:v>
                </c:pt>
                <c:pt idx="2">
                  <c:v>Manifestacije grada i međunarodna suradnja</c:v>
                </c:pt>
                <c:pt idx="3">
                  <c:v>Gradska blagajna</c:v>
                </c:pt>
                <c:pt idx="4">
                  <c:v>Informatizacija uprave i ostala oprema</c:v>
                </c:pt>
                <c:pt idx="5">
                  <c:v>Javni radovi</c:v>
                </c:pt>
                <c:pt idx="6">
                  <c:v>Zaželi, podrži, pomozi</c:v>
                </c:pt>
              </c:strCache>
            </c:strRef>
          </c:cat>
          <c:val>
            <c:numRef>
              <c:f>'Program javna uprava i administ'!$E$3:$E$9</c:f>
              <c:numCache>
                <c:formatCode>#,##0.00</c:formatCode>
                <c:ptCount val="7"/>
                <c:pt idx="0">
                  <c:v>2041902</c:v>
                </c:pt>
                <c:pt idx="1">
                  <c:v>3479.28</c:v>
                </c:pt>
                <c:pt idx="2">
                  <c:v>23000</c:v>
                </c:pt>
                <c:pt idx="3">
                  <c:v>15933</c:v>
                </c:pt>
                <c:pt idx="4">
                  <c:v>56544</c:v>
                </c:pt>
                <c:pt idx="5">
                  <c:v>41550.6</c:v>
                </c:pt>
                <c:pt idx="6">
                  <c:v>405000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sz="1200"/>
              <a:t>Program: Građenje komunalne infrastrukture Grada Nova Gradiška - III. izmjene i dopune proračuna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0.12101640419947507"/>
                  <c:y val="4.094779819189268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9942038495188045E-2"/>
                  <c:y val="-0.1922896617089530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7.798720554696581E-2"/>
                  <c:y val="4.880014998125230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'Program građenja komun.infrastr'!$A$3:$A$5</c:f>
              <c:strCache>
                <c:ptCount val="3"/>
                <c:pt idx="0">
                  <c:v>Javne površine</c:v>
                </c:pt>
                <c:pt idx="1">
                  <c:v>Nerazvrstane ceste</c:v>
                </c:pt>
                <c:pt idx="2">
                  <c:v>Sanacija deponije komunalnog otpada</c:v>
                </c:pt>
              </c:strCache>
            </c:strRef>
          </c:cat>
          <c:val>
            <c:numRef>
              <c:f>'Program građenja komun.infrastr'!$D$3:$D$5</c:f>
              <c:numCache>
                <c:formatCode>#,##0.00</c:formatCode>
                <c:ptCount val="3"/>
                <c:pt idx="0">
                  <c:v>910082.59</c:v>
                </c:pt>
                <c:pt idx="1">
                  <c:v>1489475.87</c:v>
                </c:pt>
                <c:pt idx="2">
                  <c:v>447909.2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Planirana izgradnja ili uređenje javnih površina - III.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'Program građenja komun.infrastr'!$A$10:$A$14</c:f>
              <c:strCache>
                <c:ptCount val="5"/>
                <c:pt idx="0">
                  <c:v>Izgradnja parkirališta između Cvjetnog trga i tržnog centra</c:v>
                </c:pt>
                <c:pt idx="1">
                  <c:v>Izgradnja šetnice između kanala Laminac i Ulice Prkos</c:v>
                </c:pt>
                <c:pt idx="2">
                  <c:v>Izgradnja dijela sjevernog nogostupa u Kovačevcu</c:v>
                </c:pt>
                <c:pt idx="3">
                  <c:v>Izgradnja šetnice uz potok Šumetlicu, od Ulice Zrinski uz Potočnu ulicu, duljine 230 m</c:v>
                </c:pt>
                <c:pt idx="4">
                  <c:v>Rekonstrukcija zapadnog dijela Trga kralja Tomislava </c:v>
                </c:pt>
              </c:strCache>
            </c:strRef>
          </c:cat>
          <c:val>
            <c:numRef>
              <c:f>'Program građenja komun.infrastr'!$D$10:$D$14</c:f>
              <c:numCache>
                <c:formatCode>#,##0.00</c:formatCode>
                <c:ptCount val="5"/>
                <c:pt idx="0">
                  <c:v>24000</c:v>
                </c:pt>
                <c:pt idx="1">
                  <c:v>8500</c:v>
                </c:pt>
                <c:pt idx="2">
                  <c:v>265566.75</c:v>
                </c:pt>
                <c:pt idx="3">
                  <c:v>218625</c:v>
                </c:pt>
                <c:pt idx="4">
                  <c:v>393390.84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Planirana izgradnja ili rekonstrukcija nerazvrstanih cesta - III.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80000"/>
                      <a:lumOff val="2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7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lumMod val="80000"/>
                      <a:lumOff val="2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8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lumMod val="80000"/>
                      <a:lumOff val="2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9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8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0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lumMod val="8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'Program građenja komun.infrastr'!$A$19:$A$29</c:f>
              <c:strCache>
                <c:ptCount val="11"/>
                <c:pt idx="0">
                  <c:v>Rekonstrukcija dijela Psunjske ulice i gornjeg dijela Kožarske</c:v>
                </c:pt>
                <c:pt idx="1">
                  <c:v>Rekonstrukcija donjeg dijela Kožarske ulice</c:v>
                </c:pt>
                <c:pt idx="2">
                  <c:v>Otkup zemlje i glavni projekt gradnje Ulice Ivana Meštrovića (prema crkvi Jug)</c:v>
                </c:pt>
                <c:pt idx="3">
                  <c:v>Izgradnja mosta preko Šumetlice između Ulice Prkos i Vinogradske ulice</c:v>
                </c:pt>
                <c:pt idx="4">
                  <c:v>Rekonstrukcija Ulice Prkos</c:v>
                </c:pt>
                <c:pt idx="5">
                  <c:v>Rekonstrukcija Ulice Svetog Vida</c:v>
                </c:pt>
                <c:pt idx="6">
                  <c:v>Rekonstrukcija dijela Gajeve ulice: od KT Paun do križanja sa Slavčom (gl. Projekt)</c:v>
                </c:pt>
                <c:pt idx="7">
                  <c:v>Gradnja ceste u Matakovom dolu, cca 630 m (idejni projekt)</c:v>
                </c:pt>
                <c:pt idx="8">
                  <c:v>Rekonstrukcija Ulice Grgura Ninskog (glavni projekt)</c:v>
                </c:pt>
                <c:pt idx="9">
                  <c:v>Postavljanje uspornika na križanju Ulice Zrinski s Potočnom i Kraljićevom ulicom</c:v>
                </c:pt>
                <c:pt idx="10">
                  <c:v>Izgradnja prometnice, odvojak Gajeve prema Jugu</c:v>
                </c:pt>
              </c:strCache>
            </c:strRef>
          </c:cat>
          <c:val>
            <c:numRef>
              <c:f>'Program građenja komun.infrastr'!$D$19:$D$29</c:f>
              <c:numCache>
                <c:formatCode>#,##0.00</c:formatCode>
                <c:ptCount val="11"/>
                <c:pt idx="0">
                  <c:v>180834.06</c:v>
                </c:pt>
                <c:pt idx="1">
                  <c:v>500926.13</c:v>
                </c:pt>
                <c:pt idx="2">
                  <c:v>74528.87</c:v>
                </c:pt>
                <c:pt idx="3">
                  <c:v>8750</c:v>
                </c:pt>
                <c:pt idx="4">
                  <c:v>79000</c:v>
                </c:pt>
                <c:pt idx="5">
                  <c:v>293147</c:v>
                </c:pt>
                <c:pt idx="6">
                  <c:v>7623.75</c:v>
                </c:pt>
                <c:pt idx="7">
                  <c:v>7450</c:v>
                </c:pt>
                <c:pt idx="8">
                  <c:v>5800</c:v>
                </c:pt>
                <c:pt idx="9">
                  <c:v>1762.5</c:v>
                </c:pt>
                <c:pt idx="10">
                  <c:v>329653.56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Sanacija deponije komunalnog otpada - III.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'Program građenja komun.infrastr'!$A$33</c:f>
              <c:strCache>
                <c:ptCount val="1"/>
                <c:pt idx="0">
                  <c:v>Sanacija deponije komunalnog otpada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val>
            <c:numRef>
              <c:f>'Program građenja komun.infrastr'!$C$33</c:f>
              <c:numCache>
                <c:formatCode>#,##0.00</c:formatCode>
                <c:ptCount val="1"/>
                <c:pt idx="0">
                  <c:v>447909.2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Program: Upravljanje imovinom Grada Nova Gradiška za 2024. - usporedba plana s I. - III. izmjenama i dopunama proračuna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'Program upravljanje imovinom'!$B$3</c:f>
              <c:strCache>
                <c:ptCount val="1"/>
                <c:pt idx="0">
                  <c:v>PLAN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'Program upravljanje imovinom'!$A$4:$A$13</c:f>
              <c:strCache>
                <c:ptCount val="10"/>
                <c:pt idx="0">
                  <c:v>Održavanje zgrada i objekata za redovno korištenje</c:v>
                </c:pt>
                <c:pt idx="1">
                  <c:v>Održavanje stanova</c:v>
                </c:pt>
                <c:pt idx="2">
                  <c:v>Energetska učinkovitost objekata</c:v>
                </c:pt>
                <c:pt idx="3">
                  <c:v>Izgradnja i uređenje dječjih igrališta</c:v>
                </c:pt>
                <c:pt idx="4">
                  <c:v>Adaptacija Društvenog doma Ljupina</c:v>
                </c:pt>
                <c:pt idx="5">
                  <c:v>Adaptacija klupskih prostorija NK Sloga i nogometnog igrališta</c:v>
                </c:pt>
                <c:pt idx="6">
                  <c:v>Adaptacija Društvenog doma Nova Gradiška</c:v>
                </c:pt>
                <c:pt idx="7">
                  <c:v>Kupovina zemljišta, objekata i opreme</c:v>
                </c:pt>
                <c:pt idx="8">
                  <c:v>Izgradnja dječjeg vrtića</c:v>
                </c:pt>
                <c:pt idx="9">
                  <c:v>Uređenje Cvjetnog trga i Trga kralja Tomislava</c:v>
                </c:pt>
              </c:strCache>
            </c:strRef>
          </c:cat>
          <c:val>
            <c:numRef>
              <c:f>'Program upravljanje imovinom'!$B$4:$B$13</c:f>
              <c:numCache>
                <c:formatCode>#,##0.00</c:formatCode>
                <c:ptCount val="10"/>
                <c:pt idx="0">
                  <c:v>88901</c:v>
                </c:pt>
                <c:pt idx="1">
                  <c:v>2300</c:v>
                </c:pt>
                <c:pt idx="2">
                  <c:v>26545</c:v>
                </c:pt>
                <c:pt idx="3">
                  <c:v>26545</c:v>
                </c:pt>
                <c:pt idx="4">
                  <c:v>10000</c:v>
                </c:pt>
                <c:pt idx="5">
                  <c:v>489573.5</c:v>
                </c:pt>
                <c:pt idx="6">
                  <c:v>365933</c:v>
                </c:pt>
                <c:pt idx="7">
                  <c:v>0</c:v>
                </c:pt>
                <c:pt idx="8">
                  <c:v>600000</c:v>
                </c:pt>
                <c:pt idx="9">
                  <c:v>2000000</c:v>
                </c:pt>
              </c:numCache>
            </c:numRef>
          </c:val>
        </c:ser>
        <c:ser>
          <c:idx val="1"/>
          <c:order val="1"/>
          <c:tx>
            <c:strRef>
              <c:f>'Program upravljanje imovinom'!$C$3</c:f>
              <c:strCache>
                <c:ptCount val="1"/>
                <c:pt idx="0">
                  <c:v>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'Program upravljanje imovinom'!$A$4:$A$13</c:f>
              <c:strCache>
                <c:ptCount val="10"/>
                <c:pt idx="0">
                  <c:v>Održavanje zgrada i objekata za redovno korištenje</c:v>
                </c:pt>
                <c:pt idx="1">
                  <c:v>Održavanje stanova</c:v>
                </c:pt>
                <c:pt idx="2">
                  <c:v>Energetska učinkovitost objekata</c:v>
                </c:pt>
                <c:pt idx="3">
                  <c:v>Izgradnja i uređenje dječjih igrališta</c:v>
                </c:pt>
                <c:pt idx="4">
                  <c:v>Adaptacija Društvenog doma Ljupina</c:v>
                </c:pt>
                <c:pt idx="5">
                  <c:v>Adaptacija klupskih prostorija NK Sloga i nogometnog igrališta</c:v>
                </c:pt>
                <c:pt idx="6">
                  <c:v>Adaptacija Društvenog doma Nova Gradiška</c:v>
                </c:pt>
                <c:pt idx="7">
                  <c:v>Kupovina zemljišta, objekata i opreme</c:v>
                </c:pt>
                <c:pt idx="8">
                  <c:v>Izgradnja dječjeg vrtića</c:v>
                </c:pt>
                <c:pt idx="9">
                  <c:v>Uređenje Cvjetnog trga i Trga kralja Tomislava</c:v>
                </c:pt>
              </c:strCache>
            </c:strRef>
          </c:cat>
          <c:val>
            <c:numRef>
              <c:f>'Program upravljanje imovinom'!$C$4:$C$13</c:f>
              <c:numCache>
                <c:formatCode>#,##0.00</c:formatCode>
                <c:ptCount val="10"/>
                <c:pt idx="0">
                  <c:v>150000</c:v>
                </c:pt>
                <c:pt idx="1">
                  <c:v>2300</c:v>
                </c:pt>
                <c:pt idx="2">
                  <c:v>26545</c:v>
                </c:pt>
                <c:pt idx="3">
                  <c:v>26545</c:v>
                </c:pt>
                <c:pt idx="4">
                  <c:v>10000</c:v>
                </c:pt>
                <c:pt idx="5">
                  <c:v>585510.32999999996</c:v>
                </c:pt>
                <c:pt idx="6">
                  <c:v>310000</c:v>
                </c:pt>
                <c:pt idx="7">
                  <c:v>40000</c:v>
                </c:pt>
                <c:pt idx="8">
                  <c:v>2200616.29</c:v>
                </c:pt>
                <c:pt idx="9">
                  <c:v>2020875</c:v>
                </c:pt>
              </c:numCache>
            </c:numRef>
          </c:val>
        </c:ser>
        <c:ser>
          <c:idx val="2"/>
          <c:order val="2"/>
          <c:tx>
            <c:strRef>
              <c:f>'Program upravljanje imovinom'!$D$3</c:f>
              <c:strCache>
                <c:ptCount val="1"/>
                <c:pt idx="0">
                  <c:v>II.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5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'Program upravljanje imovinom'!$A$4:$A$13</c:f>
              <c:strCache>
                <c:ptCount val="10"/>
                <c:pt idx="0">
                  <c:v>Održavanje zgrada i objekata za redovno korištenje</c:v>
                </c:pt>
                <c:pt idx="1">
                  <c:v>Održavanje stanova</c:v>
                </c:pt>
                <c:pt idx="2">
                  <c:v>Energetska učinkovitost objekata</c:v>
                </c:pt>
                <c:pt idx="3">
                  <c:v>Izgradnja i uređenje dječjih igrališta</c:v>
                </c:pt>
                <c:pt idx="4">
                  <c:v>Adaptacija Društvenog doma Ljupina</c:v>
                </c:pt>
                <c:pt idx="5">
                  <c:v>Adaptacija klupskih prostorija NK Sloga i nogometnog igrališta</c:v>
                </c:pt>
                <c:pt idx="6">
                  <c:v>Adaptacija Društvenog doma Nova Gradiška</c:v>
                </c:pt>
                <c:pt idx="7">
                  <c:v>Kupovina zemljišta, objekata i opreme</c:v>
                </c:pt>
                <c:pt idx="8">
                  <c:v>Izgradnja dječjeg vrtića</c:v>
                </c:pt>
                <c:pt idx="9">
                  <c:v>Uređenje Cvjetnog trga i Trga kralja Tomislava</c:v>
                </c:pt>
              </c:strCache>
            </c:strRef>
          </c:cat>
          <c:val>
            <c:numRef>
              <c:f>'Program upravljanje imovinom'!$D$4:$D$13</c:f>
              <c:numCache>
                <c:formatCode>#,##0.00</c:formatCode>
                <c:ptCount val="10"/>
                <c:pt idx="0">
                  <c:v>150000</c:v>
                </c:pt>
                <c:pt idx="1">
                  <c:v>2300</c:v>
                </c:pt>
                <c:pt idx="2">
                  <c:v>26545</c:v>
                </c:pt>
                <c:pt idx="3">
                  <c:v>26545</c:v>
                </c:pt>
                <c:pt idx="4">
                  <c:v>10000</c:v>
                </c:pt>
                <c:pt idx="5">
                  <c:v>585510.32999999996</c:v>
                </c:pt>
                <c:pt idx="6">
                  <c:v>310000</c:v>
                </c:pt>
                <c:pt idx="7">
                  <c:v>40000</c:v>
                </c:pt>
                <c:pt idx="8">
                  <c:v>2200616.29</c:v>
                </c:pt>
                <c:pt idx="9">
                  <c:v>70875</c:v>
                </c:pt>
              </c:numCache>
            </c:numRef>
          </c:val>
        </c:ser>
        <c:ser>
          <c:idx val="3"/>
          <c:order val="3"/>
          <c:tx>
            <c:strRef>
              <c:f>'Program upravljanje imovinom'!$E$3</c:f>
              <c:strCache>
                <c:ptCount val="1"/>
                <c:pt idx="0">
                  <c:v>III. IZMJENE I DOPUNE PRORAČUNA ZA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lumMod val="60000"/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'Program upravljanje imovinom'!$A$4:$A$13</c:f>
              <c:strCache>
                <c:ptCount val="10"/>
                <c:pt idx="0">
                  <c:v>Održavanje zgrada i objekata za redovno korištenje</c:v>
                </c:pt>
                <c:pt idx="1">
                  <c:v>Održavanje stanova</c:v>
                </c:pt>
                <c:pt idx="2">
                  <c:v>Energetska učinkovitost objekata</c:v>
                </c:pt>
                <c:pt idx="3">
                  <c:v>Izgradnja i uređenje dječjih igrališta</c:v>
                </c:pt>
                <c:pt idx="4">
                  <c:v>Adaptacija Društvenog doma Ljupina</c:v>
                </c:pt>
                <c:pt idx="5">
                  <c:v>Adaptacija klupskih prostorija NK Sloga i nogometnog igrališta</c:v>
                </c:pt>
                <c:pt idx="6">
                  <c:v>Adaptacija Društvenog doma Nova Gradiška</c:v>
                </c:pt>
                <c:pt idx="7">
                  <c:v>Kupovina zemljišta, objekata i opreme</c:v>
                </c:pt>
                <c:pt idx="8">
                  <c:v>Izgradnja dječjeg vrtića</c:v>
                </c:pt>
                <c:pt idx="9">
                  <c:v>Uređenje Cvjetnog trga i Trga kralja Tomislava</c:v>
                </c:pt>
              </c:strCache>
            </c:strRef>
          </c:cat>
          <c:val>
            <c:numRef>
              <c:f>'Program upravljanje imovinom'!$E$4:$E$13</c:f>
              <c:numCache>
                <c:formatCode>#,##0.00</c:formatCode>
                <c:ptCount val="10"/>
                <c:pt idx="0">
                  <c:v>150000</c:v>
                </c:pt>
                <c:pt idx="1">
                  <c:v>2300</c:v>
                </c:pt>
                <c:pt idx="2">
                  <c:v>26545</c:v>
                </c:pt>
                <c:pt idx="3">
                  <c:v>41147.06</c:v>
                </c:pt>
                <c:pt idx="4">
                  <c:v>10000</c:v>
                </c:pt>
                <c:pt idx="5">
                  <c:v>645510.32999999996</c:v>
                </c:pt>
                <c:pt idx="6">
                  <c:v>360000</c:v>
                </c:pt>
                <c:pt idx="7">
                  <c:v>40000</c:v>
                </c:pt>
                <c:pt idx="8">
                  <c:v>2348759.2999999998</c:v>
                </c:pt>
                <c:pt idx="9">
                  <c:v>70875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31378200"/>
        <c:axId val="431376632"/>
      </c:barChart>
      <c:catAx>
        <c:axId val="431378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31376632"/>
        <c:crosses val="autoZero"/>
        <c:auto val="1"/>
        <c:lblAlgn val="ctr"/>
        <c:lblOffset val="100"/>
        <c:noMultiLvlLbl val="0"/>
      </c:catAx>
      <c:valAx>
        <c:axId val="431376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3137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Program: Održavanje komunalne infrastrukture na području grada Nova Gradiška - III.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'Prog.održavanja komun.infrast.'!$A$3:$A$4</c:f>
              <c:strCache>
                <c:ptCount val="2"/>
                <c:pt idx="0">
                  <c:v>Javna rasvjeta</c:v>
                </c:pt>
                <c:pt idx="1">
                  <c:v>Održavanje nerazvrstanih cesta i javnih površina</c:v>
                </c:pt>
              </c:strCache>
            </c:strRef>
          </c:cat>
          <c:val>
            <c:numRef>
              <c:f>'Prog.održavanja komun.infrast.'!$C$3:$C$4</c:f>
              <c:numCache>
                <c:formatCode>#,##0.00</c:formatCode>
                <c:ptCount val="2"/>
                <c:pt idx="0">
                  <c:v>403922</c:v>
                </c:pt>
                <c:pt idx="1">
                  <c:v>1212998.75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Donacije, pomoći, subvencije i ostali rashodi - III.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'donacije, pomoći, subven'!$A$3:$A$6</c:f>
              <c:strCache>
                <c:ptCount val="4"/>
                <c:pt idx="0">
                  <c:v>Subvencije</c:v>
                </c:pt>
                <c:pt idx="1">
                  <c:v>Pomoći </c:v>
                </c:pt>
                <c:pt idx="2">
                  <c:v>Naknade</c:v>
                </c:pt>
                <c:pt idx="3">
                  <c:v>Ostali rashodi (tekuće i kapitalne donacije te tekuća pričuva)</c:v>
                </c:pt>
              </c:strCache>
            </c:strRef>
          </c:cat>
          <c:val>
            <c:numRef>
              <c:f>'donacije, pomoći, subven'!$C$3:$C$6</c:f>
              <c:numCache>
                <c:formatCode>#,##0.00</c:formatCode>
                <c:ptCount val="4"/>
                <c:pt idx="0">
                  <c:v>188360</c:v>
                </c:pt>
                <c:pt idx="1">
                  <c:v>172986</c:v>
                </c:pt>
                <c:pt idx="2">
                  <c:v>260692.83</c:v>
                </c:pt>
                <c:pt idx="3">
                  <c:v>986568.4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 javnih potreba iz područja društvenih djelatnosti Grada Nova Gradiška - usporedba plana s I. - III.  izmjenama i dopunama proračuna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'Društvene djelatnosti'!$B$2</c:f>
              <c:strCache>
                <c:ptCount val="1"/>
                <c:pt idx="0">
                  <c:v>PLAN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'Društvene djelatnosti'!$A$3:$A$12</c:f>
              <c:strCache>
                <c:ptCount val="10"/>
                <c:pt idx="0">
                  <c:v>Program osnovnoškolskog, srednjoškolskog i visokog obrazovanja</c:v>
                </c:pt>
                <c:pt idx="1">
                  <c:v>Program stipendiranje učenika i studenata</c:v>
                </c:pt>
                <c:pt idx="2">
                  <c:v>Program poticanja razvoja turizma </c:v>
                </c:pt>
                <c:pt idx="3">
                  <c:v>Program razvoja civilnog društva</c:v>
                </c:pt>
                <c:pt idx="4">
                  <c:v>Program razvoja sporta</c:v>
                </c:pt>
                <c:pt idx="5">
                  <c:v>Program organiziranja i provođenja zaštite i spašavanja</c:v>
                </c:pt>
                <c:pt idx="6">
                  <c:v>Program javnih potreba u području socijalne skrbi</c:v>
                </c:pt>
                <c:pt idx="7">
                  <c:v>Program dodatnih usluga u zdravstvu i preventivi</c:v>
                </c:pt>
                <c:pt idx="8">
                  <c:v>Program predškolskog odgoja i obrazovanja</c:v>
                </c:pt>
                <c:pt idx="9">
                  <c:v>Program promicanja kulture</c:v>
                </c:pt>
              </c:strCache>
            </c:strRef>
          </c:cat>
          <c:val>
            <c:numRef>
              <c:f>'Društvene djelatnosti'!$B$3:$B$12</c:f>
              <c:numCache>
                <c:formatCode>#,##0.00</c:formatCode>
                <c:ptCount val="10"/>
                <c:pt idx="0">
                  <c:v>79078</c:v>
                </c:pt>
                <c:pt idx="1">
                  <c:v>60700</c:v>
                </c:pt>
                <c:pt idx="2">
                  <c:v>293100</c:v>
                </c:pt>
                <c:pt idx="3">
                  <c:v>194296</c:v>
                </c:pt>
                <c:pt idx="4">
                  <c:v>235000</c:v>
                </c:pt>
                <c:pt idx="5">
                  <c:v>669539.5</c:v>
                </c:pt>
                <c:pt idx="6">
                  <c:v>191827</c:v>
                </c:pt>
                <c:pt idx="7">
                  <c:v>8992</c:v>
                </c:pt>
                <c:pt idx="8">
                  <c:v>2250925</c:v>
                </c:pt>
                <c:pt idx="9">
                  <c:v>1098098</c:v>
                </c:pt>
              </c:numCache>
            </c:numRef>
          </c:val>
        </c:ser>
        <c:ser>
          <c:idx val="1"/>
          <c:order val="1"/>
          <c:tx>
            <c:strRef>
              <c:f>'Društvene djelatnosti'!$C$2</c:f>
              <c:strCache>
                <c:ptCount val="1"/>
                <c:pt idx="0">
                  <c:v>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'Društvene djelatnosti'!$A$3:$A$12</c:f>
              <c:strCache>
                <c:ptCount val="10"/>
                <c:pt idx="0">
                  <c:v>Program osnovnoškolskog, srednjoškolskog i visokog obrazovanja</c:v>
                </c:pt>
                <c:pt idx="1">
                  <c:v>Program stipendiranje učenika i studenata</c:v>
                </c:pt>
                <c:pt idx="2">
                  <c:v>Program poticanja razvoja turizma </c:v>
                </c:pt>
                <c:pt idx="3">
                  <c:v>Program razvoja civilnog društva</c:v>
                </c:pt>
                <c:pt idx="4">
                  <c:v>Program razvoja sporta</c:v>
                </c:pt>
                <c:pt idx="5">
                  <c:v>Program organiziranja i provođenja zaštite i spašavanja</c:v>
                </c:pt>
                <c:pt idx="6">
                  <c:v>Program javnih potreba u području socijalne skrbi</c:v>
                </c:pt>
                <c:pt idx="7">
                  <c:v>Program dodatnih usluga u zdravstvu i preventivi</c:v>
                </c:pt>
                <c:pt idx="8">
                  <c:v>Program predškolskog odgoja i obrazovanja</c:v>
                </c:pt>
                <c:pt idx="9">
                  <c:v>Program promicanja kulture</c:v>
                </c:pt>
              </c:strCache>
            </c:strRef>
          </c:cat>
          <c:val>
            <c:numRef>
              <c:f>'Društvene djelatnosti'!$C$3:$C$12</c:f>
              <c:numCache>
                <c:formatCode>#,##0.00</c:formatCode>
                <c:ptCount val="10"/>
                <c:pt idx="0">
                  <c:v>105622</c:v>
                </c:pt>
                <c:pt idx="1">
                  <c:v>60700</c:v>
                </c:pt>
                <c:pt idx="2">
                  <c:v>293100</c:v>
                </c:pt>
                <c:pt idx="3">
                  <c:v>204296</c:v>
                </c:pt>
                <c:pt idx="4">
                  <c:v>235000</c:v>
                </c:pt>
                <c:pt idx="5">
                  <c:v>677236.85</c:v>
                </c:pt>
                <c:pt idx="6">
                  <c:v>215901.83</c:v>
                </c:pt>
                <c:pt idx="7">
                  <c:v>38492</c:v>
                </c:pt>
                <c:pt idx="8">
                  <c:v>2657192.96</c:v>
                </c:pt>
                <c:pt idx="9">
                  <c:v>1247018.8700000001</c:v>
                </c:pt>
              </c:numCache>
            </c:numRef>
          </c:val>
        </c:ser>
        <c:ser>
          <c:idx val="2"/>
          <c:order val="2"/>
          <c:tx>
            <c:strRef>
              <c:f>'Društvene djelatnosti'!$D$2</c:f>
              <c:strCache>
                <c:ptCount val="1"/>
                <c:pt idx="0">
                  <c:v>II.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5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'Društvene djelatnosti'!$A$3:$A$12</c:f>
              <c:strCache>
                <c:ptCount val="10"/>
                <c:pt idx="0">
                  <c:v>Program osnovnoškolskog, srednjoškolskog i visokog obrazovanja</c:v>
                </c:pt>
                <c:pt idx="1">
                  <c:v>Program stipendiranje učenika i studenata</c:v>
                </c:pt>
                <c:pt idx="2">
                  <c:v>Program poticanja razvoja turizma </c:v>
                </c:pt>
                <c:pt idx="3">
                  <c:v>Program razvoja civilnog društva</c:v>
                </c:pt>
                <c:pt idx="4">
                  <c:v>Program razvoja sporta</c:v>
                </c:pt>
                <c:pt idx="5">
                  <c:v>Program organiziranja i provođenja zaštite i spašavanja</c:v>
                </c:pt>
                <c:pt idx="6">
                  <c:v>Program javnih potreba u području socijalne skrbi</c:v>
                </c:pt>
                <c:pt idx="7">
                  <c:v>Program dodatnih usluga u zdravstvu i preventivi</c:v>
                </c:pt>
                <c:pt idx="8">
                  <c:v>Program predškolskog odgoja i obrazovanja</c:v>
                </c:pt>
                <c:pt idx="9">
                  <c:v>Program promicanja kulture</c:v>
                </c:pt>
              </c:strCache>
            </c:strRef>
          </c:cat>
          <c:val>
            <c:numRef>
              <c:f>'Društvene djelatnosti'!$D$3:$D$12</c:f>
              <c:numCache>
                <c:formatCode>#,##0.00</c:formatCode>
                <c:ptCount val="10"/>
                <c:pt idx="0">
                  <c:v>105622</c:v>
                </c:pt>
                <c:pt idx="1">
                  <c:v>60700</c:v>
                </c:pt>
                <c:pt idx="2">
                  <c:v>293100</c:v>
                </c:pt>
                <c:pt idx="3">
                  <c:v>204296</c:v>
                </c:pt>
                <c:pt idx="4">
                  <c:v>235000</c:v>
                </c:pt>
                <c:pt idx="5">
                  <c:v>677236.85</c:v>
                </c:pt>
                <c:pt idx="6">
                  <c:v>215901.83</c:v>
                </c:pt>
                <c:pt idx="7">
                  <c:v>38492</c:v>
                </c:pt>
                <c:pt idx="8">
                  <c:v>2657192.96</c:v>
                </c:pt>
                <c:pt idx="9">
                  <c:v>1247018.8700000001</c:v>
                </c:pt>
              </c:numCache>
            </c:numRef>
          </c:val>
        </c:ser>
        <c:ser>
          <c:idx val="3"/>
          <c:order val="3"/>
          <c:tx>
            <c:strRef>
              <c:f>'Društvene djelatnosti'!$E$2</c:f>
              <c:strCache>
                <c:ptCount val="1"/>
                <c:pt idx="0">
                  <c:v>III. IZMJENE I DOPUNE PRORAČUNA ZA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lumMod val="60000"/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'Društvene djelatnosti'!$A$3:$A$12</c:f>
              <c:strCache>
                <c:ptCount val="10"/>
                <c:pt idx="0">
                  <c:v>Program osnovnoškolskog, srednjoškolskog i visokog obrazovanja</c:v>
                </c:pt>
                <c:pt idx="1">
                  <c:v>Program stipendiranje učenika i studenata</c:v>
                </c:pt>
                <c:pt idx="2">
                  <c:v>Program poticanja razvoja turizma </c:v>
                </c:pt>
                <c:pt idx="3">
                  <c:v>Program razvoja civilnog društva</c:v>
                </c:pt>
                <c:pt idx="4">
                  <c:v>Program razvoja sporta</c:v>
                </c:pt>
                <c:pt idx="5">
                  <c:v>Program organiziranja i provođenja zaštite i spašavanja</c:v>
                </c:pt>
                <c:pt idx="6">
                  <c:v>Program javnih potreba u području socijalne skrbi</c:v>
                </c:pt>
                <c:pt idx="7">
                  <c:v>Program dodatnih usluga u zdravstvu i preventivi</c:v>
                </c:pt>
                <c:pt idx="8">
                  <c:v>Program predškolskog odgoja i obrazovanja</c:v>
                </c:pt>
                <c:pt idx="9">
                  <c:v>Program promicanja kulture</c:v>
                </c:pt>
              </c:strCache>
            </c:strRef>
          </c:cat>
          <c:val>
            <c:numRef>
              <c:f>'Društvene djelatnosti'!$E$3:$E$12</c:f>
              <c:numCache>
                <c:formatCode>#,##0.00</c:formatCode>
                <c:ptCount val="10"/>
                <c:pt idx="0">
                  <c:v>105622</c:v>
                </c:pt>
                <c:pt idx="1">
                  <c:v>60700</c:v>
                </c:pt>
                <c:pt idx="2">
                  <c:v>293100</c:v>
                </c:pt>
                <c:pt idx="3">
                  <c:v>204596</c:v>
                </c:pt>
                <c:pt idx="4">
                  <c:v>235000</c:v>
                </c:pt>
                <c:pt idx="5">
                  <c:v>677236.85</c:v>
                </c:pt>
                <c:pt idx="6">
                  <c:v>215901.83</c:v>
                </c:pt>
                <c:pt idx="7">
                  <c:v>38492</c:v>
                </c:pt>
                <c:pt idx="8">
                  <c:v>2657192.96</c:v>
                </c:pt>
                <c:pt idx="9">
                  <c:v>1247018.8700000001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67448872"/>
        <c:axId val="367449264"/>
      </c:barChart>
      <c:catAx>
        <c:axId val="367448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67449264"/>
        <c:crosses val="autoZero"/>
        <c:auto val="1"/>
        <c:lblAlgn val="ctr"/>
        <c:lblOffset val="100"/>
        <c:noMultiLvlLbl val="0"/>
      </c:catAx>
      <c:valAx>
        <c:axId val="3674492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67448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Program: Osnovnoškolsko, srednjoškolsko i visoko obrazovanje - III.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'Program osnovnošk.,srednj. i vi'!$A$3:$A$6</c:f>
              <c:strCache>
                <c:ptCount val="4"/>
                <c:pt idx="0">
                  <c:v>Brodsko - posavska županija: obrazovni programi osnovnih i srednjih škola</c:v>
                </c:pt>
                <c:pt idx="1">
                  <c:v>Nagrade učenicima i mentorima  osnovnih i srednjih škola</c:v>
                </c:pt>
                <c:pt idx="2">
                  <c:v>Fakultet za dentalnu medicinu i zdravstvo Sveučilišta J.J.Strossmayera Osijek</c:v>
                </c:pt>
                <c:pt idx="3">
                  <c:v>Studij robotike (IT)</c:v>
                </c:pt>
              </c:strCache>
            </c:strRef>
          </c:cat>
          <c:val>
            <c:numRef>
              <c:f>'Program osnovnošk.,srednj. i vi'!$C$3:$C$6</c:f>
              <c:numCache>
                <c:formatCode>#,##0.00</c:formatCode>
                <c:ptCount val="4"/>
                <c:pt idx="0">
                  <c:v>45765</c:v>
                </c:pt>
                <c:pt idx="1">
                  <c:v>6636</c:v>
                </c:pt>
                <c:pt idx="2">
                  <c:v>53088</c:v>
                </c:pt>
                <c:pt idx="3">
                  <c:v>133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Program: Poticanje razvoja turizma - III.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'Program poticanja razvoja turiz'!$A$3:$A$6</c:f>
              <c:strCache>
                <c:ptCount val="4"/>
                <c:pt idx="0">
                  <c:v>Osnovna djelatnost Turističke zajednice</c:v>
                </c:pt>
                <c:pt idx="1">
                  <c:v>Unapređenje turističke ponude</c:v>
                </c:pt>
                <c:pt idx="2">
                  <c:v>Sufinanciranje rada Gradskih bazena</c:v>
                </c:pt>
                <c:pt idx="3">
                  <c:v>Sufinanciranje rada Slavonskog dućana</c:v>
                </c:pt>
              </c:strCache>
            </c:strRef>
          </c:cat>
          <c:val>
            <c:numRef>
              <c:f>'Program poticanja razvoja turiz'!$C$3:$C$6</c:f>
              <c:numCache>
                <c:formatCode>#,##0.00</c:formatCode>
                <c:ptCount val="4"/>
                <c:pt idx="0">
                  <c:v>283100</c:v>
                </c:pt>
                <c:pt idx="1">
                  <c:v>63827</c:v>
                </c:pt>
                <c:pt idx="2">
                  <c:v>40000</c:v>
                </c:pt>
                <c:pt idx="3">
                  <c:v>10000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Program: Razvoj civilnog društva - III. izmjene i dopune proračuna za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80000"/>
                      <a:lumOff val="2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7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lumMod val="80000"/>
                      <a:lumOff val="2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'Program razv.civil.društva'!$A$3:$A$10</c:f>
              <c:strCache>
                <c:ptCount val="8"/>
                <c:pt idx="0">
                  <c:v>Djelatnosti udruga proizašlih iz Domovinskog rata</c:v>
                </c:pt>
                <c:pt idx="1">
                  <c:v>Djelatnosti tehničke kulture</c:v>
                </c:pt>
                <c:pt idx="2">
                  <c:v>Djelatnosti udruga u kulturi</c:v>
                </c:pt>
                <c:pt idx="3">
                  <c:v>Djelatnosti udruga u području zdravstvene skrbi i skrbi za obitelj i djecu</c:v>
                </c:pt>
                <c:pt idx="4">
                  <c:v>Sufinanciranje rada socijalne samoposluge</c:v>
                </c:pt>
                <c:pt idx="5">
                  <c:v>Grad Nova Gradiška - prijatelj djece</c:v>
                </c:pt>
                <c:pt idx="6">
                  <c:v>Javno informiranje građana</c:v>
                </c:pt>
                <c:pt idx="7">
                  <c:v>Kapitalni projekti: izgradnja i dodatna ulaganja na kulturnim i sakralnim objektima</c:v>
                </c:pt>
              </c:strCache>
            </c:strRef>
          </c:cat>
          <c:val>
            <c:numRef>
              <c:f>'Program razv.civil.društva'!$E$3:$E$10</c:f>
              <c:numCache>
                <c:formatCode>#,##0.00</c:formatCode>
                <c:ptCount val="8"/>
                <c:pt idx="0">
                  <c:v>18714</c:v>
                </c:pt>
                <c:pt idx="1">
                  <c:v>22563</c:v>
                </c:pt>
                <c:pt idx="2">
                  <c:v>49626</c:v>
                </c:pt>
                <c:pt idx="3">
                  <c:v>20208</c:v>
                </c:pt>
                <c:pt idx="4">
                  <c:v>3716</c:v>
                </c:pt>
                <c:pt idx="5">
                  <c:v>498</c:v>
                </c:pt>
                <c:pt idx="6">
                  <c:v>19909</c:v>
                </c:pt>
                <c:pt idx="7">
                  <c:v>69362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Program: Javne potrebe u području socijalne skrbi - III.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'Prog.jav.potreba u pod.soc.skrb'!$A$3:$A$7</c:f>
              <c:strCache>
                <c:ptCount val="5"/>
                <c:pt idx="0">
                  <c:v>Pomoć obiteljima, kućanstvima i socijalno ugroženim građanima</c:v>
                </c:pt>
                <c:pt idx="1">
                  <c:v>Sufinanciranje cijene usluga predškolskog odgoja</c:v>
                </c:pt>
                <c:pt idx="2">
                  <c:v>Pomoć djeci i mladima slabijeg imovnog stanja</c:v>
                </c:pt>
                <c:pt idx="3">
                  <c:v>Potpore za novorođeno dijete</c:v>
                </c:pt>
                <c:pt idx="4">
                  <c:v>Gradsko društvo Crvenog križa Nova Gradiška</c:v>
                </c:pt>
              </c:strCache>
            </c:strRef>
          </c:cat>
          <c:val>
            <c:numRef>
              <c:f>'Prog.jav.potreba u pod.soc.skrb'!$C$3:$C$7</c:f>
              <c:numCache>
                <c:formatCode>#,##0.00</c:formatCode>
                <c:ptCount val="5"/>
                <c:pt idx="0">
                  <c:v>103565.83</c:v>
                </c:pt>
                <c:pt idx="1">
                  <c:v>23322</c:v>
                </c:pt>
                <c:pt idx="2">
                  <c:v>20016</c:v>
                </c:pt>
                <c:pt idx="3">
                  <c:v>46453</c:v>
                </c:pt>
                <c:pt idx="4">
                  <c:v>22545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Program: Javne potrebe u području dodatnih usluga u zdravstvu i preventivi - III.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'Dodatne usluge u zdrav.'!$A$3:$A$4</c:f>
              <c:strCache>
                <c:ptCount val="2"/>
                <c:pt idx="0">
                  <c:v>Poslovi deratizacije, dezinsekcije i dezinfekcije</c:v>
                </c:pt>
                <c:pt idx="1">
                  <c:v>Prevencija kriminaliteta i ovisnosti</c:v>
                </c:pt>
              </c:strCache>
            </c:strRef>
          </c:cat>
          <c:val>
            <c:numRef>
              <c:f>'Dodatne usluge u zdrav.'!$C$3:$C$4</c:f>
              <c:numCache>
                <c:formatCode>#,##0.00</c:formatCode>
                <c:ptCount val="2"/>
                <c:pt idx="0">
                  <c:v>36500</c:v>
                </c:pt>
                <c:pt idx="1">
                  <c:v>1992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Program: Organiziranje i provođenje zaštite i spašavanja - III.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Prog.org.iprov.zaš.ispaš.!$A$3:$A$6</c:f>
              <c:strCache>
                <c:ptCount val="4"/>
                <c:pt idx="0">
                  <c:v>Vatrogasna zajednica Grada (DVD Nova Gradiška i DVD Ljupina)</c:v>
                </c:pt>
                <c:pt idx="1">
                  <c:v>Obnova voznog parka i uređenje objekata</c:v>
                </c:pt>
                <c:pt idx="2">
                  <c:v>Civilna zaštita</c:v>
                </c:pt>
                <c:pt idx="3">
                  <c:v>Dokumenti civilne zaštite</c:v>
                </c:pt>
              </c:strCache>
            </c:strRef>
          </c:cat>
          <c:val>
            <c:numRef>
              <c:f>Prog.org.iprov.zaš.ispaš.!$C$3:$C$6</c:f>
              <c:numCache>
                <c:formatCode>#,##0.00</c:formatCode>
                <c:ptCount val="4"/>
                <c:pt idx="0">
                  <c:v>24750</c:v>
                </c:pt>
                <c:pt idx="1">
                  <c:v>30000</c:v>
                </c:pt>
                <c:pt idx="2">
                  <c:v>7566.5</c:v>
                </c:pt>
                <c:pt idx="3">
                  <c:v>3375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Uredite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343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92681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75311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21098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22426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13448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7007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54337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71579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67836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66294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2982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36461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99457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969054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832607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84661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002347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1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4004953" y="570942"/>
            <a:ext cx="8001000" cy="1830978"/>
          </a:xfrm>
        </p:spPr>
        <p:txBody>
          <a:bodyPr/>
          <a:lstStyle/>
          <a:p>
            <a:pPr algn="ctr"/>
            <a:r>
              <a:rPr lang="hr-HR" b="1" dirty="0" smtClean="0">
                <a:solidFill>
                  <a:schemeClr val="bg2">
                    <a:lumMod val="75000"/>
                  </a:schemeClr>
                </a:solidFill>
              </a:rPr>
              <a:t>VODIČ ZA GRAĐANE</a:t>
            </a:r>
            <a:endParaRPr lang="hr-HR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4583827" y="2799322"/>
            <a:ext cx="7031582" cy="1259356"/>
          </a:xfrm>
        </p:spPr>
        <p:txBody>
          <a:bodyPr>
            <a:normAutofit lnSpcReduction="10000"/>
          </a:bodyPr>
          <a:lstStyle/>
          <a:p>
            <a:pPr algn="ctr"/>
            <a:r>
              <a:rPr lang="hr-H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</a:t>
            </a:r>
            <a:r>
              <a:rPr lang="hr-H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IZMJENE I DOPUNE PRORAČUNA GRADA NOVA GRADIŠKA ZA 2024. GODINU</a:t>
            </a:r>
            <a:endParaRPr lang="hr-H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Podnaslov 2"/>
          <p:cNvSpPr txBox="1">
            <a:spLocks/>
          </p:cNvSpPr>
          <p:nvPr/>
        </p:nvSpPr>
        <p:spPr>
          <a:xfrm>
            <a:off x="4583827" y="4912476"/>
            <a:ext cx="7031582" cy="3699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PROSINAC </a:t>
            </a:r>
            <a:r>
              <a:rPr lang="hr-H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2024.</a:t>
            </a:r>
            <a:endParaRPr lang="hr-H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Slika 3" descr="Zaslonski isječc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22" y="235974"/>
            <a:ext cx="3933490" cy="6154994"/>
          </a:xfrm>
          <a:prstGeom prst="rect">
            <a:avLst/>
          </a:prstGeom>
          <a:effectLst>
            <a:softEdge rad="165100"/>
          </a:effectLst>
        </p:spPr>
      </p:pic>
    </p:spTree>
    <p:extLst>
      <p:ext uri="{BB962C8B-B14F-4D97-AF65-F5344CB8AC3E}">
        <p14:creationId xmlns:p14="http://schemas.microsoft.com/office/powerpoint/2010/main" val="88114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6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853440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OPĆENITO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1327" y="1621366"/>
            <a:ext cx="10549846" cy="3615267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hr-HR" dirty="0" smtClean="0"/>
              <a:t>Izmjene i dopune proračuna Grada Nova Gradiška je dokument kojim su obuhvaćene sve promjene planskih iznosa koje proizlaze iz dosadašnjeg tijeka izvršavanja proračuna i procjene ostvarenja do kraja proračunske godine.</a:t>
            </a:r>
          </a:p>
          <a:p>
            <a:pPr algn="just"/>
            <a:r>
              <a:rPr lang="hr-HR" dirty="0" smtClean="0"/>
              <a:t>Ako se tijekom proračunske godine povećaju rashodi i izdaci, odnosno smanje prihodi i primici, proračun se mora uravnotežiti novim prihodima i primicima, odnosno smanjenjem predviđenih rashoda i izdataka – uravnoteženje se provodi izmjenama i dopunama proračuna.</a:t>
            </a:r>
          </a:p>
          <a:p>
            <a:pPr algn="just"/>
            <a:r>
              <a:rPr lang="hr-HR" dirty="0" smtClean="0"/>
              <a:t>Na postupak donošenja izmjena i dopuna proračuna primjenjuju se odredbe Zakona o proračunu.</a:t>
            </a:r>
          </a:p>
          <a:p>
            <a:pPr algn="just"/>
            <a:r>
              <a:rPr lang="hr-HR" dirty="0" smtClean="0"/>
              <a:t>III</a:t>
            </a:r>
            <a:r>
              <a:rPr lang="hr-HR" dirty="0" smtClean="0"/>
              <a:t>. Izmjene i dopune proračuna Grada Nova Gradiška za 2024. godinu donesene su na </a:t>
            </a:r>
            <a:r>
              <a:rPr lang="hr-HR" dirty="0" smtClean="0"/>
              <a:t>24. </a:t>
            </a:r>
            <a:r>
              <a:rPr lang="hr-HR" dirty="0" smtClean="0"/>
              <a:t>sjednici Gradskog vijeća Grada Nova Gradiška održane dana </a:t>
            </a:r>
            <a:r>
              <a:rPr lang="hr-HR" dirty="0" smtClean="0"/>
              <a:t>19. studenog </a:t>
            </a:r>
            <a:r>
              <a:rPr lang="hr-HR" dirty="0" smtClean="0"/>
              <a:t>2024. godine.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1248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6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853440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OPĆENITO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1327" y="1621366"/>
            <a:ext cx="10549846" cy="3615267"/>
          </a:xfrm>
        </p:spPr>
        <p:txBody>
          <a:bodyPr>
            <a:normAutofit/>
          </a:bodyPr>
          <a:lstStyle/>
          <a:p>
            <a:pPr algn="just"/>
            <a:r>
              <a:rPr lang="hr-HR" dirty="0" smtClean="0"/>
              <a:t>III</a:t>
            </a:r>
            <a:r>
              <a:rPr lang="hr-HR" dirty="0" smtClean="0"/>
              <a:t>. </a:t>
            </a:r>
            <a:r>
              <a:rPr lang="hr-HR" dirty="0" smtClean="0"/>
              <a:t>izmjenom </a:t>
            </a:r>
            <a:r>
              <a:rPr lang="hr-HR" dirty="0" smtClean="0"/>
              <a:t>i </a:t>
            </a:r>
            <a:r>
              <a:rPr lang="hr-HR" dirty="0" smtClean="0"/>
              <a:t>dopunom </a:t>
            </a:r>
            <a:r>
              <a:rPr lang="hr-HR" dirty="0" smtClean="0"/>
              <a:t>proračuna Grada Nova Gradiška </a:t>
            </a:r>
            <a:r>
              <a:rPr lang="hr-HR" dirty="0" smtClean="0"/>
              <a:t>povećani su </a:t>
            </a:r>
            <a:r>
              <a:rPr lang="hr-HR" dirty="0" smtClean="0"/>
              <a:t>prihodi i primici za </a:t>
            </a:r>
            <a:r>
              <a:rPr lang="hr-HR" dirty="0" smtClean="0"/>
              <a:t>148.000,00 </a:t>
            </a:r>
            <a:r>
              <a:rPr lang="hr-HR" dirty="0" smtClean="0"/>
              <a:t>€ u odnosu na plan za 2024. godinu, a u istom iznosu su </a:t>
            </a:r>
            <a:r>
              <a:rPr lang="hr-HR" dirty="0" smtClean="0"/>
              <a:t>povećani </a:t>
            </a:r>
            <a:r>
              <a:rPr lang="hr-HR" dirty="0" smtClean="0"/>
              <a:t>i rashodi i izdaci proračuna.</a:t>
            </a:r>
          </a:p>
          <a:p>
            <a:pPr algn="just"/>
            <a:r>
              <a:rPr lang="hr-HR" dirty="0" smtClean="0"/>
              <a:t>Za cjelokupni iznos povećanja od 148.000,00 € povećani su prihodi od prodaje ne proizvedene dugotrajne imovine (zemljišta).</a:t>
            </a:r>
            <a:endParaRPr lang="hr-HR" dirty="0" smtClean="0"/>
          </a:p>
          <a:p>
            <a:pPr algn="just"/>
            <a:r>
              <a:rPr lang="hr-HR" dirty="0" smtClean="0"/>
              <a:t>Promatrajući rashode i izdatke, rashodi poslovanja smanjeni su za </a:t>
            </a:r>
            <a:r>
              <a:rPr lang="hr-HR" dirty="0" smtClean="0"/>
              <a:t>143,01 </a:t>
            </a:r>
            <a:r>
              <a:rPr lang="hr-HR" dirty="0" smtClean="0"/>
              <a:t>€ </a:t>
            </a:r>
            <a:r>
              <a:rPr lang="hr-HR" dirty="0" smtClean="0"/>
              <a:t>(donacije i ostali rashodi)dok </a:t>
            </a:r>
            <a:r>
              <a:rPr lang="hr-HR" dirty="0" smtClean="0"/>
              <a:t>su rashodi za nabavu </a:t>
            </a:r>
            <a:r>
              <a:rPr lang="hr-HR" dirty="0" smtClean="0"/>
              <a:t>proizvedene </a:t>
            </a:r>
            <a:r>
              <a:rPr lang="hr-HR" dirty="0" smtClean="0"/>
              <a:t>imovine </a:t>
            </a:r>
            <a:r>
              <a:rPr lang="hr-HR" dirty="0" smtClean="0"/>
              <a:t>povećali </a:t>
            </a:r>
            <a:r>
              <a:rPr lang="hr-HR" dirty="0" smtClean="0"/>
              <a:t>za </a:t>
            </a:r>
            <a:r>
              <a:rPr lang="hr-HR" dirty="0" smtClean="0"/>
              <a:t>148.143,01 </a:t>
            </a:r>
            <a:r>
              <a:rPr lang="hr-HR" dirty="0" smtClean="0"/>
              <a:t>€.</a:t>
            </a:r>
          </a:p>
          <a:p>
            <a:pPr algn="just"/>
            <a:r>
              <a:rPr lang="hr-HR" dirty="0" smtClean="0"/>
              <a:t>Ostale stavke proračuna Grada Nova Gradiška za 2024. godinu ostale su nepromijenjene.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8992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PRIHODI I PRIMICI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4" name="Grafikon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9887241"/>
              </p:ext>
            </p:extLst>
          </p:nvPr>
        </p:nvGraphicFramePr>
        <p:xfrm>
          <a:off x="553583" y="1622696"/>
          <a:ext cx="10950440" cy="4377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038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PRIHODI I PRIMICI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5561724"/>
              </p:ext>
            </p:extLst>
          </p:nvPr>
        </p:nvGraphicFramePr>
        <p:xfrm>
          <a:off x="635726" y="1622696"/>
          <a:ext cx="10868297" cy="4516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569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PRIHODI I PRIMICI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4" name="Grafikon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2398145"/>
              </p:ext>
            </p:extLst>
          </p:nvPr>
        </p:nvGraphicFramePr>
        <p:xfrm>
          <a:off x="553583" y="1402080"/>
          <a:ext cx="11142028" cy="4789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8965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PRIHODI I PRIMICI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4" name="Grafikon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2301055"/>
              </p:ext>
            </p:extLst>
          </p:nvPr>
        </p:nvGraphicFramePr>
        <p:xfrm>
          <a:off x="553583" y="1388268"/>
          <a:ext cx="10950440" cy="4916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8834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0757493"/>
              </p:ext>
            </p:extLst>
          </p:nvPr>
        </p:nvGraphicFramePr>
        <p:xfrm>
          <a:off x="1245325" y="1501668"/>
          <a:ext cx="10021318" cy="4873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ikon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1991781"/>
              </p:ext>
            </p:extLst>
          </p:nvPr>
        </p:nvGraphicFramePr>
        <p:xfrm>
          <a:off x="661851" y="1363775"/>
          <a:ext cx="10998926" cy="4652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2389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10" name="Grafikon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3352588"/>
              </p:ext>
            </p:extLst>
          </p:nvPr>
        </p:nvGraphicFramePr>
        <p:xfrm>
          <a:off x="447675" y="1393031"/>
          <a:ext cx="2990850" cy="4939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Grafikon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7325454"/>
              </p:ext>
            </p:extLst>
          </p:nvPr>
        </p:nvGraphicFramePr>
        <p:xfrm>
          <a:off x="3753394" y="1393031"/>
          <a:ext cx="3814356" cy="4939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afikon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0225008"/>
              </p:ext>
            </p:extLst>
          </p:nvPr>
        </p:nvGraphicFramePr>
        <p:xfrm>
          <a:off x="7567750" y="1232875"/>
          <a:ext cx="4042181" cy="5446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8784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9444576"/>
              </p:ext>
            </p:extLst>
          </p:nvPr>
        </p:nvGraphicFramePr>
        <p:xfrm>
          <a:off x="553583" y="1140618"/>
          <a:ext cx="10950440" cy="5347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308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30"/>
            <a:ext cx="10950440" cy="938108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4" name="Grafikon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0794490"/>
              </p:ext>
            </p:extLst>
          </p:nvPr>
        </p:nvGraphicFramePr>
        <p:xfrm>
          <a:off x="269967" y="1502568"/>
          <a:ext cx="11338560" cy="4837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4096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4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30"/>
            <a:ext cx="10950440" cy="1181947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11" name="Grafikon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8711433"/>
              </p:ext>
            </p:extLst>
          </p:nvPr>
        </p:nvGraphicFramePr>
        <p:xfrm>
          <a:off x="234232" y="1003554"/>
          <a:ext cx="3823063" cy="293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Grafikon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293227"/>
              </p:ext>
            </p:extLst>
          </p:nvPr>
        </p:nvGraphicFramePr>
        <p:xfrm>
          <a:off x="3944983" y="1138003"/>
          <a:ext cx="3709852" cy="5088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afikon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5557812"/>
              </p:ext>
            </p:extLst>
          </p:nvPr>
        </p:nvGraphicFramePr>
        <p:xfrm>
          <a:off x="7363097" y="1138002"/>
          <a:ext cx="4572000" cy="5541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Grafikon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2188491"/>
              </p:ext>
            </p:extLst>
          </p:nvPr>
        </p:nvGraphicFramePr>
        <p:xfrm>
          <a:off x="234232" y="407170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88668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5252767"/>
              </p:ext>
            </p:extLst>
          </p:nvPr>
        </p:nvGraphicFramePr>
        <p:xfrm>
          <a:off x="553583" y="1195522"/>
          <a:ext cx="11464245" cy="5327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896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7" name="Grafikon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5576941"/>
              </p:ext>
            </p:extLst>
          </p:nvPr>
        </p:nvGraphicFramePr>
        <p:xfrm>
          <a:off x="553583" y="1465216"/>
          <a:ext cx="5464040" cy="4595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afikon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6258335"/>
              </p:ext>
            </p:extLst>
          </p:nvPr>
        </p:nvGraphicFramePr>
        <p:xfrm>
          <a:off x="6156960" y="1465216"/>
          <a:ext cx="5791200" cy="4961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9730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4" name="Grafikon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9598872"/>
              </p:ext>
            </p:extLst>
          </p:nvPr>
        </p:nvGraphicFramePr>
        <p:xfrm>
          <a:off x="357052" y="1092993"/>
          <a:ext cx="11591108" cy="5438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6133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6" name="Grafikon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1689593"/>
              </p:ext>
            </p:extLst>
          </p:nvPr>
        </p:nvGraphicFramePr>
        <p:xfrm>
          <a:off x="277965" y="1360005"/>
          <a:ext cx="5750838" cy="5171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afikon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8745341"/>
              </p:ext>
            </p:extLst>
          </p:nvPr>
        </p:nvGraphicFramePr>
        <p:xfrm>
          <a:off x="6161313" y="1360004"/>
          <a:ext cx="5618327" cy="5171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1172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7" name="Grafikon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5775441"/>
              </p:ext>
            </p:extLst>
          </p:nvPr>
        </p:nvGraphicFramePr>
        <p:xfrm>
          <a:off x="396239" y="1322545"/>
          <a:ext cx="5499463" cy="5156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afikon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5619640"/>
              </p:ext>
            </p:extLst>
          </p:nvPr>
        </p:nvGraphicFramePr>
        <p:xfrm>
          <a:off x="6566262" y="1322544"/>
          <a:ext cx="5225143" cy="5156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904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0618490"/>
              </p:ext>
            </p:extLst>
          </p:nvPr>
        </p:nvGraphicFramePr>
        <p:xfrm>
          <a:off x="287383" y="1298228"/>
          <a:ext cx="5499182" cy="5053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fikon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0824960"/>
              </p:ext>
            </p:extLst>
          </p:nvPr>
        </p:nvGraphicFramePr>
        <p:xfrm>
          <a:off x="6239691" y="1298227"/>
          <a:ext cx="5530532" cy="5053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405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4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285136" y="258095"/>
            <a:ext cx="5810864" cy="6270523"/>
          </a:xfrm>
        </p:spPr>
        <p:txBody>
          <a:bodyPr>
            <a:normAutofit fontScale="92500"/>
          </a:bodyPr>
          <a:lstStyle/>
          <a:p>
            <a:pPr algn="ctr"/>
            <a:r>
              <a:rPr lang="hr-HR" b="1" dirty="0"/>
              <a:t>NAKLADNIK: </a:t>
            </a:r>
            <a:endParaRPr lang="hr-HR" dirty="0"/>
          </a:p>
          <a:p>
            <a:pPr algn="ctr"/>
            <a:r>
              <a:rPr lang="hr-HR" dirty="0"/>
              <a:t>Grad Nova Gradiška</a:t>
            </a:r>
          </a:p>
          <a:p>
            <a:pPr algn="ctr"/>
            <a:r>
              <a:rPr lang="hr-HR" dirty="0"/>
              <a:t>Trg kralja Tomislava 1, 35400 Nova Gradiška</a:t>
            </a:r>
          </a:p>
          <a:p>
            <a:pPr algn="ctr"/>
            <a:r>
              <a:rPr lang="hr-HR" b="1" dirty="0"/>
              <a:t>AUTORI:</a:t>
            </a:r>
            <a:endParaRPr lang="hr-HR" dirty="0"/>
          </a:p>
          <a:p>
            <a:pPr algn="ctr"/>
            <a:r>
              <a:rPr lang="hr-HR" dirty="0"/>
              <a:t>Ljiljana </a:t>
            </a:r>
            <a:r>
              <a:rPr lang="hr-HR" dirty="0" err="1"/>
              <a:t>Ranisavljević</a:t>
            </a:r>
            <a:r>
              <a:rPr lang="hr-HR" dirty="0"/>
              <a:t>, </a:t>
            </a:r>
            <a:r>
              <a:rPr lang="hr-HR" dirty="0" err="1"/>
              <a:t>dipl.oec</a:t>
            </a:r>
            <a:r>
              <a:rPr lang="hr-HR" dirty="0"/>
              <a:t>. – v.d. pročelnice Upravnog odjela za financije</a:t>
            </a:r>
          </a:p>
          <a:p>
            <a:pPr algn="ctr"/>
            <a:r>
              <a:rPr lang="hr-HR" dirty="0"/>
              <a:t>Ana </a:t>
            </a:r>
            <a:r>
              <a:rPr lang="hr-HR" dirty="0" err="1"/>
              <a:t>Aberle</a:t>
            </a:r>
            <a:r>
              <a:rPr lang="hr-HR" dirty="0"/>
              <a:t> Brčić, </a:t>
            </a:r>
            <a:r>
              <a:rPr lang="hr-HR" dirty="0" err="1"/>
              <a:t>mag.oec</a:t>
            </a:r>
            <a:r>
              <a:rPr lang="hr-HR" dirty="0"/>
              <a:t>. – voditeljica Odsjeka kontrole</a:t>
            </a:r>
          </a:p>
          <a:p>
            <a:pPr algn="ctr"/>
            <a:r>
              <a:rPr lang="hr-HR" b="1" dirty="0"/>
              <a:t>UREDNIK:</a:t>
            </a:r>
            <a:endParaRPr lang="hr-HR" dirty="0"/>
          </a:p>
          <a:p>
            <a:pPr algn="ctr"/>
            <a:r>
              <a:rPr lang="hr-HR" dirty="0"/>
              <a:t>Ana </a:t>
            </a:r>
            <a:r>
              <a:rPr lang="hr-HR" dirty="0" err="1"/>
              <a:t>Aberle</a:t>
            </a:r>
            <a:r>
              <a:rPr lang="hr-HR" dirty="0"/>
              <a:t> Brčić, </a:t>
            </a:r>
            <a:r>
              <a:rPr lang="hr-HR" dirty="0" err="1"/>
              <a:t>mag.oec</a:t>
            </a:r>
            <a:r>
              <a:rPr lang="hr-HR" dirty="0"/>
              <a:t>. – voditeljica Odsjeka kontrole</a:t>
            </a:r>
          </a:p>
          <a:p>
            <a:pPr algn="ctr"/>
            <a:r>
              <a:rPr lang="hr-HR" b="1" dirty="0" smtClean="0"/>
              <a:t>FOTOGRAFIJE:</a:t>
            </a:r>
          </a:p>
          <a:p>
            <a:pPr algn="ctr"/>
            <a:r>
              <a:rPr lang="hr-HR" dirty="0" smtClean="0"/>
              <a:t>Alen </a:t>
            </a:r>
            <a:r>
              <a:rPr lang="hr-HR" dirty="0" err="1" smtClean="0"/>
              <a:t>Kocić</a:t>
            </a:r>
            <a:r>
              <a:rPr lang="hr-HR" dirty="0" smtClean="0"/>
              <a:t> i Turistička zajednica grada Nove Gradiške</a:t>
            </a:r>
          </a:p>
          <a:p>
            <a:pPr algn="ctr"/>
            <a:r>
              <a:rPr lang="hr-HR" b="1" dirty="0" smtClean="0"/>
              <a:t>OBJAVA</a:t>
            </a:r>
            <a:r>
              <a:rPr lang="hr-HR" b="1" dirty="0"/>
              <a:t>:</a:t>
            </a:r>
            <a:endParaRPr lang="hr-HR" dirty="0"/>
          </a:p>
          <a:p>
            <a:pPr algn="ctr"/>
            <a:r>
              <a:rPr lang="hr-HR" dirty="0"/>
              <a:t>Darko Jugović – informatički referent</a:t>
            </a:r>
          </a:p>
          <a:p>
            <a:pPr algn="ctr"/>
            <a:endParaRPr lang="hr-HR" dirty="0"/>
          </a:p>
          <a:p>
            <a:pPr algn="ctr"/>
            <a:r>
              <a:rPr lang="hr-HR" dirty="0" smtClean="0"/>
              <a:t>Prosinac </a:t>
            </a:r>
            <a:r>
              <a:rPr lang="hr-HR" dirty="0" smtClean="0"/>
              <a:t>2024.</a:t>
            </a:r>
            <a:endParaRPr lang="hr-HR" dirty="0"/>
          </a:p>
          <a:p>
            <a:pPr algn="ctr"/>
            <a:endParaRPr lang="hr-HR" sz="1100" i="1" dirty="0"/>
          </a:p>
          <a:p>
            <a:pPr algn="ctr"/>
            <a:endParaRPr lang="hr-HR" sz="1100" i="1" dirty="0"/>
          </a:p>
          <a:p>
            <a:pPr algn="ctr"/>
            <a:r>
              <a:rPr lang="hr-HR" sz="1100" i="1" dirty="0"/>
              <a:t>Vodič za građane – </a:t>
            </a:r>
            <a:r>
              <a:rPr lang="hr-HR" sz="1100" i="1" dirty="0" smtClean="0"/>
              <a:t>III</a:t>
            </a:r>
            <a:r>
              <a:rPr lang="hr-HR" sz="1100" i="1" dirty="0" smtClean="0"/>
              <a:t>. Izmjene i dopune </a:t>
            </a:r>
            <a:r>
              <a:rPr lang="hr-HR" sz="1100" i="1" dirty="0"/>
              <a:t>proračuna Grada Nova Gradiška za </a:t>
            </a:r>
            <a:r>
              <a:rPr lang="hr-HR" sz="1100" i="1" dirty="0" smtClean="0"/>
              <a:t>2024. </a:t>
            </a:r>
            <a:r>
              <a:rPr lang="hr-HR" sz="1100" i="1" dirty="0"/>
              <a:t>godinu u tiskanom izdanju dijelit će se besplatno, a </a:t>
            </a:r>
            <a:r>
              <a:rPr lang="hr-HR" sz="1100" i="1" dirty="0" smtClean="0"/>
              <a:t>isti je dostupan </a:t>
            </a:r>
            <a:r>
              <a:rPr lang="hr-HR" sz="1100" i="1" dirty="0"/>
              <a:t>na službenim internetskim stranicama Grada Nova Gradiška www.novagradiska.hr</a:t>
            </a:r>
          </a:p>
          <a:p>
            <a:endParaRPr lang="hr-HR" dirty="0"/>
          </a:p>
        </p:txBody>
      </p:sp>
      <p:pic>
        <p:nvPicPr>
          <p:cNvPr id="2" name="Slika 1" descr="Zaslonski isječc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735" y="147484"/>
            <a:ext cx="4490666" cy="591596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14431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sječak">
  <a:themeElements>
    <a:clrScheme name="Isječak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Isječa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sječa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1146</TotalTime>
  <Words>915</Words>
  <Application>Microsoft Office PowerPoint</Application>
  <PresentationFormat>Široki zaslon</PresentationFormat>
  <Paragraphs>82</Paragraphs>
  <Slides>19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19</vt:i4>
      </vt:variant>
    </vt:vector>
  </HeadingPairs>
  <TitlesOfParts>
    <vt:vector size="22" baseType="lpstr">
      <vt:lpstr>Century Gothic</vt:lpstr>
      <vt:lpstr>Wingdings 3</vt:lpstr>
      <vt:lpstr>Isječak</vt:lpstr>
      <vt:lpstr>VODIČ ZA GRAĐANE</vt:lpstr>
      <vt:lpstr>OPĆENITO</vt:lpstr>
      <vt:lpstr>OPĆENITO</vt:lpstr>
      <vt:lpstr>PRIHODI I PRIMICI GRADA NOVA GRADIŠKA</vt:lpstr>
      <vt:lpstr>PRIHODI I PRIMICI GRADA NOVA GRADIŠKA</vt:lpstr>
      <vt:lpstr>PRIHODI I PRIMICI GRADA NOVA GRADIŠKA</vt:lpstr>
      <vt:lpstr>PRIHODI I PRIMICI GRADA NOVA GRADIŠKA</vt:lpstr>
      <vt:lpstr>RASHODI I IZDACI GRADA NOVA GRADIŠKA</vt:lpstr>
      <vt:lpstr>RASHODI I IZDACI GRADA NOVA GRADIŠKA</vt:lpstr>
      <vt:lpstr>RASHODI I IZDACI GRADA NOVA GRADIŠKA</vt:lpstr>
      <vt:lpstr>RASHODI I IZDACI GRADA NOVA GRADIŠKA</vt:lpstr>
      <vt:lpstr>RASHODI I IZDACI GRADA NOVA GRADIŠKA</vt:lpstr>
      <vt:lpstr>RASHODI I IZDACI GRADA NOVA GRADIŠKA</vt:lpstr>
      <vt:lpstr>RASHODI I IZDACI GRADA NOVA GRADIŠKA</vt:lpstr>
      <vt:lpstr>RASHODI I IZDACI GRADA NOVA GRADIŠKA</vt:lpstr>
      <vt:lpstr>RASHODI I IZDACI GRADA NOVA GRADIŠKA</vt:lpstr>
      <vt:lpstr>RASHODI I IZDACI GRADA NOVA GRADIŠKA</vt:lpstr>
      <vt:lpstr>RASHODI I IZDACI GRADA NOVA GRADIŠKA</vt:lpstr>
      <vt:lpstr>PowerPointova prezentacija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VODIČ ZA GRAĐANE</dc:title>
  <dc:creator>Hewlett-Packard Company</dc:creator>
  <cp:lastModifiedBy>Hewlett-Packard Company</cp:lastModifiedBy>
  <cp:revision>53</cp:revision>
  <cp:lastPrinted>2025-01-09T08:00:13Z</cp:lastPrinted>
  <dcterms:created xsi:type="dcterms:W3CDTF">2023-11-10T08:41:59Z</dcterms:created>
  <dcterms:modified xsi:type="dcterms:W3CDTF">2025-01-09T12:17:04Z</dcterms:modified>
</cp:coreProperties>
</file>