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9" r:id="rId4"/>
    <p:sldId id="258" r:id="rId5"/>
    <p:sldId id="261" r:id="rId6"/>
    <p:sldId id="259" r:id="rId7"/>
    <p:sldId id="262" r:id="rId8"/>
    <p:sldId id="266" r:id="rId9"/>
    <p:sldId id="264" r:id="rId10"/>
    <p:sldId id="265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12192000" cy="6858000"/>
  <p:notesSz cx="6797675" cy="9926638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3.%20s%20projekcijama%202024.%20i%202025\I.%20izmjene%20i%20dopune%20Prora&#269;una\Vodi&#269;%20za%20gra&#273;an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I.%20izmjene%20i%20dopune\Vodi&#269;%20za%20gra&#273;ane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.%20izmjene%20i%20dopune\Vodi&#269;%20za%20gra&#273;ane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.%20izmjene%20i%20dopune\Vodi&#269;%20za%20gra&#273;ane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.%20izmjene%20i%20dopune\Vodi&#269;%20za%20gra&#273;ane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.%20izmjene%20i%20dopune\Vodi&#269;%20za%20gra&#273;ane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.%20izmjene%20i%20dopune\Vodi&#269;%20za%20gra&#273;ane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.%20izmjene%20i%20dopune\Vodi&#269;%20za%20gra&#273;ane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Usporedba planiranih prihoda i rashoda za 2024. godinu s I. i II. izmjenama i dopunama proračuna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'usporedba 2023 s 2024 i 2025'!$A$23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2025'!$B$23:$C$23</c:f>
              <c:numCache>
                <c:formatCode>#,##0.00</c:formatCode>
                <c:ptCount val="2"/>
                <c:pt idx="0">
                  <c:v>15003285.529999999</c:v>
                </c:pt>
                <c:pt idx="1">
                  <c:v>15003285.529999999</c:v>
                </c:pt>
              </c:numCache>
            </c:numRef>
          </c:val>
        </c:ser>
        <c:ser>
          <c:idx val="1"/>
          <c:order val="1"/>
          <c:tx>
            <c:strRef>
              <c:f>'usporedba 2023 s 2024 i 2025'!$A$24</c:f>
              <c:strCache>
                <c:ptCount val="1"/>
                <c:pt idx="0">
                  <c:v>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2025'!$B$24:$C$24</c:f>
              <c:numCache>
                <c:formatCode>#,##0.00</c:formatCode>
                <c:ptCount val="2"/>
                <c:pt idx="0">
                  <c:v>18585756.699999999</c:v>
                </c:pt>
                <c:pt idx="1">
                  <c:v>18585756.699999999</c:v>
                </c:pt>
              </c:numCache>
            </c:numRef>
          </c:val>
        </c:ser>
        <c:ser>
          <c:idx val="2"/>
          <c:order val="2"/>
          <c:tx>
            <c:strRef>
              <c:f>'usporedba 2023 s 2024 i 2025'!$A$25</c:f>
              <c:strCache>
                <c:ptCount val="1"/>
                <c:pt idx="0">
                  <c:v>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2025'!$B$25:$C$25</c:f>
              <c:numCache>
                <c:formatCode>#,##0.00</c:formatCode>
                <c:ptCount val="2"/>
                <c:pt idx="0">
                  <c:v>17080358.760000002</c:v>
                </c:pt>
                <c:pt idx="1">
                  <c:v>17080358.760000002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18970336"/>
        <c:axId val="318971120"/>
      </c:barChart>
      <c:catAx>
        <c:axId val="3189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8971120"/>
        <c:crosses val="autoZero"/>
        <c:auto val="1"/>
        <c:lblAlgn val="ctr"/>
        <c:lblOffset val="100"/>
        <c:noMultiLvlLbl val="0"/>
      </c:catAx>
      <c:valAx>
        <c:axId val="31897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89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prihoda i primitaka proračuna za 2024. godinu - usporedba plana s I. i II. izmjenama i dopunama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'struk.prihoda i primitaka 2024'!$B$2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2024'!$B$3:$B$5</c:f>
              <c:numCache>
                <c:formatCode>#,##0.00</c:formatCode>
                <c:ptCount val="3"/>
                <c:pt idx="0">
                  <c:v>11984835.529999999</c:v>
                </c:pt>
                <c:pt idx="1">
                  <c:v>2000000</c:v>
                </c:pt>
                <c:pt idx="2">
                  <c:v>2000000</c:v>
                </c:pt>
              </c:numCache>
            </c:numRef>
          </c:val>
        </c:ser>
        <c:ser>
          <c:idx val="1"/>
          <c:order val="1"/>
          <c:tx>
            <c:strRef>
              <c:f>'struk.prihoda i primitaka 2024'!$C$2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2024'!$C$3:$C$5</c:f>
              <c:numCache>
                <c:formatCode>#,##0.00</c:formatCode>
                <c:ptCount val="3"/>
                <c:pt idx="0">
                  <c:v>13878040.369999999</c:v>
                </c:pt>
                <c:pt idx="1">
                  <c:v>2137905</c:v>
                </c:pt>
                <c:pt idx="2">
                  <c:v>2000000</c:v>
                </c:pt>
              </c:numCache>
            </c:numRef>
          </c:val>
        </c:ser>
        <c:ser>
          <c:idx val="2"/>
          <c:order val="2"/>
          <c:tx>
            <c:strRef>
              <c:f>'struk.prihoda i primitaka 2024'!$D$2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2024'!$D$3:$D$5</c:f>
              <c:numCache>
                <c:formatCode>#,##0.00</c:formatCode>
                <c:ptCount val="3"/>
                <c:pt idx="0">
                  <c:v>14322642.43</c:v>
                </c:pt>
                <c:pt idx="1">
                  <c:v>2137905</c:v>
                </c:pt>
                <c:pt idx="2">
                  <c:v>50000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18975432"/>
        <c:axId val="318973864"/>
      </c:barChart>
      <c:catAx>
        <c:axId val="31897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8973864"/>
        <c:crosses val="autoZero"/>
        <c:auto val="1"/>
        <c:lblAlgn val="ctr"/>
        <c:lblOffset val="100"/>
        <c:noMultiLvlLbl val="0"/>
      </c:catAx>
      <c:valAx>
        <c:axId val="31897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897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prihoda poslovanja Grada Nova Gradiška za 2024. godinu - usporedba plana s I. i II. izmjenama i dopunama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'prihodi poslovanja'!$B$2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poslovanja'!$B$3:$B$8</c:f>
              <c:numCache>
                <c:formatCode>#,##0.00</c:formatCode>
                <c:ptCount val="6"/>
                <c:pt idx="0">
                  <c:v>4108885</c:v>
                </c:pt>
                <c:pt idx="1">
                  <c:v>4941155.53</c:v>
                </c:pt>
                <c:pt idx="2">
                  <c:v>381339</c:v>
                </c:pt>
                <c:pt idx="3">
                  <c:v>2226923</c:v>
                </c:pt>
                <c:pt idx="4">
                  <c:v>323879</c:v>
                </c:pt>
                <c:pt idx="5">
                  <c:v>2654</c:v>
                </c:pt>
              </c:numCache>
            </c:numRef>
          </c:val>
        </c:ser>
        <c:ser>
          <c:idx val="1"/>
          <c:order val="1"/>
          <c:tx>
            <c:strRef>
              <c:f>'prihodi poslovanja'!$C$2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poslovanja'!$C$3:$C$8</c:f>
              <c:numCache>
                <c:formatCode>#,##0.00</c:formatCode>
                <c:ptCount val="6"/>
                <c:pt idx="0">
                  <c:v>5454970</c:v>
                </c:pt>
                <c:pt idx="1">
                  <c:v>5462657.4000000004</c:v>
                </c:pt>
                <c:pt idx="2">
                  <c:v>381339</c:v>
                </c:pt>
                <c:pt idx="3">
                  <c:v>2249535.9700000002</c:v>
                </c:pt>
                <c:pt idx="4">
                  <c:v>326884</c:v>
                </c:pt>
                <c:pt idx="5">
                  <c:v>2654</c:v>
                </c:pt>
              </c:numCache>
            </c:numRef>
          </c:val>
        </c:ser>
        <c:ser>
          <c:idx val="2"/>
          <c:order val="2"/>
          <c:tx>
            <c:strRef>
              <c:f>'prihodi poslovanja'!$D$2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poslovanja'!$D$3:$D$8</c:f>
              <c:numCache>
                <c:formatCode>#,##0.00</c:formatCode>
                <c:ptCount val="6"/>
                <c:pt idx="0">
                  <c:v>6018970</c:v>
                </c:pt>
                <c:pt idx="1">
                  <c:v>5343259.46</c:v>
                </c:pt>
                <c:pt idx="2">
                  <c:v>381339</c:v>
                </c:pt>
                <c:pt idx="3">
                  <c:v>2249535.9700000002</c:v>
                </c:pt>
                <c:pt idx="4">
                  <c:v>326884</c:v>
                </c:pt>
                <c:pt idx="5">
                  <c:v>2654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18976216"/>
        <c:axId val="318976608"/>
      </c:barChart>
      <c:catAx>
        <c:axId val="318976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8976608"/>
        <c:crosses val="autoZero"/>
        <c:auto val="1"/>
        <c:lblAlgn val="ctr"/>
        <c:lblOffset val="100"/>
        <c:noMultiLvlLbl val="0"/>
      </c:catAx>
      <c:valAx>
        <c:axId val="318976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897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Prihodi od prodaje nefinancijske imovine za 2024. godinu - usporedba plana s I. i II. izmjenama i dopunama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'prihodi od prodaje nefinancijsk'!$B$1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nefinancijsk'!$B$2:$B$3</c:f>
              <c:numCache>
                <c:formatCode>#,##0.00</c:formatCode>
                <c:ptCount val="2"/>
                <c:pt idx="0">
                  <c:v>1014000</c:v>
                </c:pt>
                <c:pt idx="1">
                  <c:v>4450</c:v>
                </c:pt>
              </c:numCache>
            </c:numRef>
          </c:val>
        </c:ser>
        <c:ser>
          <c:idx val="1"/>
          <c:order val="1"/>
          <c:tx>
            <c:strRef>
              <c:f>'prihodi od prodaje nefinancijsk'!$C$1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nefinancijsk'!$C$2:$C$3</c:f>
              <c:numCache>
                <c:formatCode>#,##0.00</c:formatCode>
                <c:ptCount val="2"/>
                <c:pt idx="0">
                  <c:v>1998000</c:v>
                </c:pt>
                <c:pt idx="1">
                  <c:v>139905</c:v>
                </c:pt>
              </c:numCache>
            </c:numRef>
          </c:val>
        </c:ser>
        <c:ser>
          <c:idx val="2"/>
          <c:order val="2"/>
          <c:tx>
            <c:strRef>
              <c:f>'prihodi od prodaje nefinancijsk'!$D$1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nefinancijsk'!$D$2:$D$3</c:f>
              <c:numCache>
                <c:formatCode>#,##0.00</c:formatCode>
                <c:ptCount val="2"/>
                <c:pt idx="0">
                  <c:v>1998000</c:v>
                </c:pt>
                <c:pt idx="1">
                  <c:v>139905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2357872"/>
        <c:axId val="352362576"/>
      </c:barChart>
      <c:catAx>
        <c:axId val="352357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2362576"/>
        <c:crosses val="autoZero"/>
        <c:auto val="1"/>
        <c:lblAlgn val="ctr"/>
        <c:lblOffset val="100"/>
        <c:noMultiLvlLbl val="0"/>
      </c:catAx>
      <c:valAx>
        <c:axId val="352362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235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1400" dirty="0" smtClean="0"/>
              <a:t>Rashodi </a:t>
            </a:r>
            <a:r>
              <a:rPr lang="hr-HR" sz="1400" dirty="0"/>
              <a:t>i </a:t>
            </a:r>
            <a:r>
              <a:rPr lang="hr-HR" sz="1400" dirty="0" smtClean="0"/>
              <a:t>izdatci </a:t>
            </a:r>
            <a:r>
              <a:rPr lang="hr-HR" sz="1400" dirty="0"/>
              <a:t>prema organizacijskoj </a:t>
            </a:r>
            <a:r>
              <a:rPr lang="hr-HR" sz="1400" dirty="0" smtClean="0"/>
              <a:t>klasifikaciji</a:t>
            </a:r>
            <a:endParaRPr lang="hr-HR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22652651779602E-2"/>
          <c:y val="0.13511109256876913"/>
          <c:w val="0.63538740898256196"/>
          <c:h val="0.82654468611398468"/>
        </c:manualLayout>
      </c:layout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proračuna Grada Nova Gradiška za 2024. godinu prema organizacijskoj klasifikaciji - plan s I. i II. izmjenama i dopunama proračuna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'Struktura proračuna-glava'!$B$1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proračuna-glava'!$B$2:$B$10</c:f>
              <c:numCache>
                <c:formatCode>#,##0.00</c:formatCode>
                <c:ptCount val="9"/>
                <c:pt idx="0">
                  <c:v>63604</c:v>
                </c:pt>
                <c:pt idx="1">
                  <c:v>2787490.95</c:v>
                </c:pt>
                <c:pt idx="2">
                  <c:v>2250925</c:v>
                </c:pt>
                <c:pt idx="3">
                  <c:v>447509</c:v>
                </c:pt>
                <c:pt idx="4">
                  <c:v>288242</c:v>
                </c:pt>
                <c:pt idx="5">
                  <c:v>362347</c:v>
                </c:pt>
                <c:pt idx="6">
                  <c:v>603848</c:v>
                </c:pt>
                <c:pt idx="7">
                  <c:v>334967.99</c:v>
                </c:pt>
                <c:pt idx="8">
                  <c:v>7864351.5899999999</c:v>
                </c:pt>
              </c:numCache>
            </c:numRef>
          </c:val>
        </c:ser>
        <c:ser>
          <c:idx val="1"/>
          <c:order val="1"/>
          <c:tx>
            <c:strRef>
              <c:f>'Struktura proračuna-glava'!$C$1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proračuna-glava'!$C$2:$C$10</c:f>
              <c:numCache>
                <c:formatCode>#,##0.00</c:formatCode>
                <c:ptCount val="9"/>
                <c:pt idx="0">
                  <c:v>64370.25</c:v>
                </c:pt>
                <c:pt idx="1">
                  <c:v>3043809.33</c:v>
                </c:pt>
                <c:pt idx="2">
                  <c:v>2657192.96</c:v>
                </c:pt>
                <c:pt idx="3">
                  <c:v>522497.82</c:v>
                </c:pt>
                <c:pt idx="4">
                  <c:v>342922.3</c:v>
                </c:pt>
                <c:pt idx="5">
                  <c:v>381598.75</c:v>
                </c:pt>
                <c:pt idx="6">
                  <c:v>611545.35</c:v>
                </c:pt>
                <c:pt idx="7">
                  <c:v>362488.01</c:v>
                </c:pt>
                <c:pt idx="8">
                  <c:v>10599331.93</c:v>
                </c:pt>
              </c:numCache>
            </c:numRef>
          </c:val>
        </c:ser>
        <c:ser>
          <c:idx val="2"/>
          <c:order val="2"/>
          <c:tx>
            <c:strRef>
              <c:f>'Struktura proračuna-glava'!$D$1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proračuna-glava'!$D$2:$D$10</c:f>
              <c:numCache>
                <c:formatCode>#,##0.00</c:formatCode>
                <c:ptCount val="9"/>
                <c:pt idx="0">
                  <c:v>64370.25</c:v>
                </c:pt>
                <c:pt idx="1">
                  <c:v>3044100.22</c:v>
                </c:pt>
                <c:pt idx="2">
                  <c:v>2657192.96</c:v>
                </c:pt>
                <c:pt idx="3">
                  <c:v>522497.82</c:v>
                </c:pt>
                <c:pt idx="4">
                  <c:v>342922.3</c:v>
                </c:pt>
                <c:pt idx="5">
                  <c:v>381598.75</c:v>
                </c:pt>
                <c:pt idx="6">
                  <c:v>611545.35</c:v>
                </c:pt>
                <c:pt idx="7">
                  <c:v>342488.01</c:v>
                </c:pt>
                <c:pt idx="8">
                  <c:v>9113643.0999999996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2358264"/>
        <c:axId val="352362968"/>
      </c:barChart>
      <c:catAx>
        <c:axId val="352358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2362968"/>
        <c:crosses val="autoZero"/>
        <c:auto val="1"/>
        <c:lblAlgn val="ctr"/>
        <c:lblOffset val="100"/>
        <c:noMultiLvlLbl val="0"/>
      </c:catAx>
      <c:valAx>
        <c:axId val="352362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235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planiranih rashoda i izdataka nakon II. izmjena i dopuna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25662842463409485"/>
                  <c:y val="-8.166608617296265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474660027164364"/>
                  <c:y val="3.69972469069298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'rash.i izdaci 2017-2026'!$M$3:$M$5</c:f>
              <c:strCache>
                <c:ptCount val="3"/>
                <c:pt idx="0">
                  <c:v>Rashodi poslovanja</c:v>
                </c:pt>
                <c:pt idx="1">
                  <c:v>Rashodi za nabavu nefinancijske imovine</c:v>
                </c:pt>
                <c:pt idx="2">
                  <c:v>Izdaci za financijsku imovinu i otplate zajmova</c:v>
                </c:pt>
              </c:strCache>
            </c:strRef>
          </c:cat>
          <c:val>
            <c:numRef>
              <c:f>'rash.i izdaci 2017-2026'!$P$3:$P$5</c:f>
              <c:numCache>
                <c:formatCode>#,##0.00</c:formatCode>
                <c:ptCount val="3"/>
                <c:pt idx="0">
                  <c:v>10062316.869999999</c:v>
                </c:pt>
                <c:pt idx="1">
                  <c:v>6885879.6200000001</c:v>
                </c:pt>
                <c:pt idx="2">
                  <c:v>132162.26999999999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Rashodi za nabavu nefinancijske imovine nakon II. izmjena i dopuna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5.0471233125649648E-2"/>
                  <c:y val="5.259958660243382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1506682534387153E-2"/>
                  <c:y val="-0.1881993528990971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3405478234618367E-2"/>
                  <c:y val="5.643992051505085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'rash.za nab.nefin.im.'!$A$3:$A$5</c:f>
              <c:strCache>
                <c:ptCount val="3"/>
                <c:pt idx="0">
                  <c:v>Rashodi za nabavu neproizvedene dugotrajne imovine</c:v>
                </c:pt>
                <c:pt idx="1">
                  <c:v>Rashodi za nabavu proizvedene dugotrajne imovine</c:v>
                </c:pt>
                <c:pt idx="2">
                  <c:v>Rashodi za dodatna ulaganja na nefinancijskoj imovini</c:v>
                </c:pt>
              </c:strCache>
            </c:strRef>
          </c:cat>
          <c:val>
            <c:numRef>
              <c:f>'rash.za nab.nefin.im.'!$D$3:$D$5</c:f>
              <c:numCache>
                <c:formatCode>#,##0.00</c:formatCode>
                <c:ptCount val="3"/>
                <c:pt idx="0">
                  <c:v>362000</c:v>
                </c:pt>
                <c:pt idx="1">
                  <c:v>5437494.29</c:v>
                </c:pt>
                <c:pt idx="2">
                  <c:v>1086835.33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Rashodi poslovanja nakon II. izmjena i dopuna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2"/>
              <c:layout>
                <c:manualLayout>
                  <c:x val="4.1748586304760728E-2"/>
                  <c:y val="7.3412503801781256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351757249855958"/>
                  <c:y val="2.864070547876893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1347075517999238E-2"/>
                  <c:y val="1.224132431401023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6311883412797321E-2"/>
                  <c:y val="2.097179178257773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7412030813221525E-2"/>
                  <c:y val="5.312788739638342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'rash.poslovanja'!$A$4:$A$10</c:f>
              <c:strCache>
                <c:ptCount val="7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Ostali rashodi</c:v>
                </c:pt>
              </c:strCache>
            </c:strRef>
          </c:cat>
          <c:val>
            <c:numRef>
              <c:f>'rash.poslovanja'!$D$4:$D$10</c:f>
              <c:numCache>
                <c:formatCode>#,##0.00</c:formatCode>
                <c:ptCount val="7"/>
                <c:pt idx="0">
                  <c:v>4831354.8799999999</c:v>
                </c:pt>
                <c:pt idx="1">
                  <c:v>3590771.13</c:v>
                </c:pt>
                <c:pt idx="2">
                  <c:v>31292.74</c:v>
                </c:pt>
                <c:pt idx="3">
                  <c:v>188360</c:v>
                </c:pt>
                <c:pt idx="4">
                  <c:v>172986</c:v>
                </c:pt>
                <c:pt idx="5">
                  <c:v>260692.83</c:v>
                </c:pt>
                <c:pt idx="6">
                  <c:v>986859.29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Proračun Grada Nova Gradiška prema programskoj klasifikaciji - usporedba plana s I. i II. izmjena i dopuna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'Programi unutar proračuna'!$D$1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'Programi unutar proračuna'!$C$2:$C$23</c:f>
              <c:strCache>
                <c:ptCount val="22"/>
                <c:pt idx="0">
                  <c:v>Donošenja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srednjoškolskog i visokog obrazovanja</c:v>
                </c:pt>
                <c:pt idx="4">
                  <c:v>Program stipendiranja učenika i sudenata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'Programi unutar proračuna'!$D$2:$D$23</c:f>
              <c:numCache>
                <c:formatCode>#,##0.00</c:formatCode>
                <c:ptCount val="22"/>
                <c:pt idx="0">
                  <c:v>39304</c:v>
                </c:pt>
                <c:pt idx="1">
                  <c:v>24300</c:v>
                </c:pt>
                <c:pt idx="2">
                  <c:v>2315026.4500000002</c:v>
                </c:pt>
                <c:pt idx="3">
                  <c:v>79078</c:v>
                </c:pt>
                <c:pt idx="4">
                  <c:v>60700</c:v>
                </c:pt>
                <c:pt idx="5">
                  <c:v>396927</c:v>
                </c:pt>
                <c:pt idx="6">
                  <c:v>194296</c:v>
                </c:pt>
                <c:pt idx="7">
                  <c:v>235000</c:v>
                </c:pt>
                <c:pt idx="8">
                  <c:v>669539.5</c:v>
                </c:pt>
                <c:pt idx="9">
                  <c:v>191827</c:v>
                </c:pt>
                <c:pt idx="10">
                  <c:v>8992</c:v>
                </c:pt>
                <c:pt idx="11">
                  <c:v>2250925</c:v>
                </c:pt>
                <c:pt idx="12">
                  <c:v>1098098</c:v>
                </c:pt>
                <c:pt idx="13">
                  <c:v>162037.99</c:v>
                </c:pt>
                <c:pt idx="14">
                  <c:v>90617</c:v>
                </c:pt>
                <c:pt idx="15">
                  <c:v>44920</c:v>
                </c:pt>
                <c:pt idx="16">
                  <c:v>3609797.5</c:v>
                </c:pt>
                <c:pt idx="17">
                  <c:v>1424050</c:v>
                </c:pt>
                <c:pt idx="18">
                  <c:v>1991314.09</c:v>
                </c:pt>
                <c:pt idx="19">
                  <c:v>90036</c:v>
                </c:pt>
                <c:pt idx="20">
                  <c:v>26500</c:v>
                </c:pt>
                <c:pt idx="21">
                  <c:v>0</c:v>
                </c:pt>
              </c:numCache>
            </c:numRef>
          </c:val>
        </c:ser>
        <c:ser>
          <c:idx val="1"/>
          <c:order val="1"/>
          <c:tx>
            <c:strRef>
              <c:f>'Programi unutar proračuna'!$E$1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'Programi unutar proračuna'!$C$2:$C$23</c:f>
              <c:strCache>
                <c:ptCount val="22"/>
                <c:pt idx="0">
                  <c:v>Donošenja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srednjoškolskog i visokog obrazovanja</c:v>
                </c:pt>
                <c:pt idx="4">
                  <c:v>Program stipendiranja učenika i sudenata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'Programi unutar proračuna'!$E$2:$E$23</c:f>
              <c:numCache>
                <c:formatCode>#,##0.00</c:formatCode>
                <c:ptCount val="22"/>
                <c:pt idx="0">
                  <c:v>40070.25</c:v>
                </c:pt>
                <c:pt idx="1">
                  <c:v>24300</c:v>
                </c:pt>
                <c:pt idx="2">
                  <c:v>2587561</c:v>
                </c:pt>
                <c:pt idx="3">
                  <c:v>105622</c:v>
                </c:pt>
                <c:pt idx="4">
                  <c:v>60700</c:v>
                </c:pt>
                <c:pt idx="5">
                  <c:v>396927</c:v>
                </c:pt>
                <c:pt idx="6">
                  <c:v>204296</c:v>
                </c:pt>
                <c:pt idx="7">
                  <c:v>235000</c:v>
                </c:pt>
                <c:pt idx="8">
                  <c:v>677236.85</c:v>
                </c:pt>
                <c:pt idx="9">
                  <c:v>215901.83</c:v>
                </c:pt>
                <c:pt idx="10">
                  <c:v>38492</c:v>
                </c:pt>
                <c:pt idx="11">
                  <c:v>2657192.96</c:v>
                </c:pt>
                <c:pt idx="12">
                  <c:v>1247018.8700000001</c:v>
                </c:pt>
                <c:pt idx="13">
                  <c:v>162038.01</c:v>
                </c:pt>
                <c:pt idx="14">
                  <c:v>107117</c:v>
                </c:pt>
                <c:pt idx="15">
                  <c:v>70606.009999999995</c:v>
                </c:pt>
                <c:pt idx="16">
                  <c:v>5372391.6200000001</c:v>
                </c:pt>
                <c:pt idx="17">
                  <c:v>1616920.75</c:v>
                </c:pt>
                <c:pt idx="18">
                  <c:v>2507758.5499999998</c:v>
                </c:pt>
                <c:pt idx="19">
                  <c:v>90706</c:v>
                </c:pt>
                <c:pt idx="20">
                  <c:v>51500</c:v>
                </c:pt>
                <c:pt idx="21">
                  <c:v>116400</c:v>
                </c:pt>
              </c:numCache>
            </c:numRef>
          </c:val>
        </c:ser>
        <c:ser>
          <c:idx val="2"/>
          <c:order val="2"/>
          <c:tx>
            <c:strRef>
              <c:f>'Programi unutar proračuna'!$F$1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'Programi unutar proračuna'!$C$2:$C$23</c:f>
              <c:strCache>
                <c:ptCount val="22"/>
                <c:pt idx="0">
                  <c:v>Donošenja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srednjoškolskog i visokog obrazovanja</c:v>
                </c:pt>
                <c:pt idx="4">
                  <c:v>Program stipendiranja učenika i sudenata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'Programi unutar proračuna'!$F$2:$F$23</c:f>
              <c:numCache>
                <c:formatCode>#,##0.00</c:formatCode>
                <c:ptCount val="22"/>
                <c:pt idx="0">
                  <c:v>40070.25</c:v>
                </c:pt>
                <c:pt idx="1">
                  <c:v>24300</c:v>
                </c:pt>
                <c:pt idx="2">
                  <c:v>2587851.8899999997</c:v>
                </c:pt>
                <c:pt idx="3">
                  <c:v>105622</c:v>
                </c:pt>
                <c:pt idx="4">
                  <c:v>60700</c:v>
                </c:pt>
                <c:pt idx="5">
                  <c:v>396927</c:v>
                </c:pt>
                <c:pt idx="6">
                  <c:v>204296</c:v>
                </c:pt>
                <c:pt idx="7">
                  <c:v>235000</c:v>
                </c:pt>
                <c:pt idx="8">
                  <c:v>677236.85</c:v>
                </c:pt>
                <c:pt idx="9">
                  <c:v>215901.83</c:v>
                </c:pt>
                <c:pt idx="10">
                  <c:v>38492</c:v>
                </c:pt>
                <c:pt idx="11">
                  <c:v>2657192.96</c:v>
                </c:pt>
                <c:pt idx="12">
                  <c:v>1247018.8700000001</c:v>
                </c:pt>
                <c:pt idx="13">
                  <c:v>142038.01</c:v>
                </c:pt>
                <c:pt idx="14">
                  <c:v>107117</c:v>
                </c:pt>
                <c:pt idx="15">
                  <c:v>70606.009999999995</c:v>
                </c:pt>
                <c:pt idx="16">
                  <c:v>3546993.68</c:v>
                </c:pt>
                <c:pt idx="17">
                  <c:v>1616920.75</c:v>
                </c:pt>
                <c:pt idx="18">
                  <c:v>2847467.66</c:v>
                </c:pt>
                <c:pt idx="19">
                  <c:v>90706</c:v>
                </c:pt>
                <c:pt idx="20">
                  <c:v>51500</c:v>
                </c:pt>
                <c:pt idx="21">
                  <c:v>116400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2360224"/>
        <c:axId val="352359048"/>
      </c:barChart>
      <c:catAx>
        <c:axId val="352360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2359048"/>
        <c:crosses val="autoZero"/>
        <c:auto val="1"/>
        <c:lblAlgn val="ctr"/>
        <c:lblOffset val="100"/>
        <c:noMultiLvlLbl val="0"/>
      </c:catAx>
      <c:valAx>
        <c:axId val="352359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236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Program: </a:t>
            </a:r>
            <a:r>
              <a:rPr lang="hr-HR" dirty="0" smtClean="0"/>
              <a:t>Javna </a:t>
            </a:r>
            <a:r>
              <a:rPr lang="hr-HR" dirty="0"/>
              <a:t>uprava i administracija nakon II. izmjena i dopuna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832508656447559E-2"/>
          <c:y val="0.24618073330095783"/>
          <c:w val="0.76682225088511213"/>
          <c:h val="0.634212681162618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6.3845575312233629E-2"/>
                  <c:y val="-1.0195686918608998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695616424294708E-2"/>
                  <c:y val="0.100104264327805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5241273960650502E-2"/>
                  <c:y val="1.946471806374000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1573862994012604E-2"/>
                  <c:y val="-6.95168502276430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9391232848589421E-3"/>
                  <c:y val="-0.133472352437074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5.7906452027374655E-2"/>
                  <c:y val="-0.122349656400651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0244987666381675"/>
                  <c:y val="-4.72714581547972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'Program javna uprava i administ'!$A$3:$A$9</c:f>
              <c:strCache>
                <c:ptCount val="7"/>
                <c:pt idx="0">
                  <c:v>Administrativno, tehničko i stručno osoblje</c:v>
                </c:pt>
                <c:pt idx="1">
                  <c:v>Tekuća pričuva proračuna</c:v>
                </c:pt>
                <c:pt idx="2">
                  <c:v>Manifestacije grada i međunarodna suradnja</c:v>
                </c:pt>
                <c:pt idx="3">
                  <c:v>Gradska blagajna</c:v>
                </c:pt>
                <c:pt idx="4">
                  <c:v>Informatizacija uprave i ostala oprema</c:v>
                </c:pt>
                <c:pt idx="5">
                  <c:v>Javni radovi</c:v>
                </c:pt>
                <c:pt idx="6">
                  <c:v>Zaželi, podrži, pomozi</c:v>
                </c:pt>
              </c:strCache>
            </c:strRef>
          </c:cat>
          <c:val>
            <c:numRef>
              <c:f>'Program javna uprava i administ'!$D$3:$D$9</c:f>
              <c:numCache>
                <c:formatCode>#,##0.00</c:formatCode>
                <c:ptCount val="7"/>
                <c:pt idx="0">
                  <c:v>2041902</c:v>
                </c:pt>
                <c:pt idx="1">
                  <c:v>3631.4</c:v>
                </c:pt>
                <c:pt idx="2">
                  <c:v>23000</c:v>
                </c:pt>
                <c:pt idx="3">
                  <c:v>15933</c:v>
                </c:pt>
                <c:pt idx="4">
                  <c:v>56544</c:v>
                </c:pt>
                <c:pt idx="5">
                  <c:v>41550.6</c:v>
                </c:pt>
                <c:pt idx="6">
                  <c:v>405000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Građenje komunalne infrastrukture Grada Nova Gradiška - II. izmjene i dopune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12101640419947507"/>
                  <c:y val="4.09477981918926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942038495188045E-2"/>
                  <c:y val="-0.192289661708953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798709536307967E-2"/>
                  <c:y val="9.20902595508894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'Program građenja komun.infrastr'!$A$3:$A$5</c:f>
              <c:strCache>
                <c:ptCount val="3"/>
                <c:pt idx="0">
                  <c:v>Javne površine</c:v>
                </c:pt>
                <c:pt idx="1">
                  <c:v>Nerazvrstane ceste</c:v>
                </c:pt>
                <c:pt idx="2">
                  <c:v>Sanacija deponije komunalnog otpada</c:v>
                </c:pt>
              </c:strCache>
            </c:strRef>
          </c:cat>
          <c:val>
            <c:numRef>
              <c:f>'Program građenja komun.infrastr'!$D$3:$D$5</c:f>
              <c:numCache>
                <c:formatCode>#,##0.00</c:formatCode>
                <c:ptCount val="3"/>
                <c:pt idx="0">
                  <c:v>910082.59</c:v>
                </c:pt>
                <c:pt idx="1">
                  <c:v>1489475.87</c:v>
                </c:pt>
                <c:pt idx="2">
                  <c:v>447909.2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Planirana izgradnja ili uređenje javnih površina - 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građenja komun.infrastr'!$A$10:$A$14</c:f>
              <c:strCache>
                <c:ptCount val="5"/>
                <c:pt idx="0">
                  <c:v>Izgradnja parkirališta između Cvjetnog trga i tržnog centra</c:v>
                </c:pt>
                <c:pt idx="1">
                  <c:v>Izgradnja šetnice između kanala Laminac i Ulice Prkos</c:v>
                </c:pt>
                <c:pt idx="2">
                  <c:v>Izgradnja dijela sjevernog nogostupa u Kovačevcu</c:v>
                </c:pt>
                <c:pt idx="3">
                  <c:v>Izgradnja šetnice uz potok Šumetlicu, od Ulice Zrinski uz Potočnu ulicu, duljine 230 m</c:v>
                </c:pt>
                <c:pt idx="4">
                  <c:v>Rekonstrukcija zapadnog dijela Trga kralja Tomislava </c:v>
                </c:pt>
              </c:strCache>
            </c:strRef>
          </c:cat>
          <c:val>
            <c:numRef>
              <c:f>'Program građenja komun.infrastr'!$D$10:$D$14</c:f>
              <c:numCache>
                <c:formatCode>#,##0.00</c:formatCode>
                <c:ptCount val="5"/>
                <c:pt idx="0">
                  <c:v>24000</c:v>
                </c:pt>
                <c:pt idx="1">
                  <c:v>8500</c:v>
                </c:pt>
                <c:pt idx="2">
                  <c:v>265566.75</c:v>
                </c:pt>
                <c:pt idx="3">
                  <c:v>218625</c:v>
                </c:pt>
                <c:pt idx="4">
                  <c:v>393390.84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Planirana izgradnja ili rekonstrukcija nerazvrstanih cesta - 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4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4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5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5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građenja komun.infrastr'!$A$19:$A$29</c:f>
              <c:strCache>
                <c:ptCount val="11"/>
                <c:pt idx="0">
                  <c:v>Rekonstrukcija dijela Psunjske ulice i gornjeg dijela Kožarske</c:v>
                </c:pt>
                <c:pt idx="1">
                  <c:v>Rekonstrukcija donjeg dijela Kožarske ulice</c:v>
                </c:pt>
                <c:pt idx="2">
                  <c:v>Otkup zemlje i glavni projekt gradnje Ulice Ivana Meštrovića (prema crkvi Jug)</c:v>
                </c:pt>
                <c:pt idx="3">
                  <c:v>Izgradnja mosta preko Šumetlice između Ulice Prkos i Vinogradske ulice</c:v>
                </c:pt>
                <c:pt idx="4">
                  <c:v>Rekonstrukcija Ulice Prkos</c:v>
                </c:pt>
                <c:pt idx="5">
                  <c:v>Rekonstrukcija Ulice Svetog Vida</c:v>
                </c:pt>
                <c:pt idx="6">
                  <c:v>Rekonstrukcija dijela Gajeve ulice: od KT Paun do križanja sa Slavčom (gl. Projekt)</c:v>
                </c:pt>
                <c:pt idx="7">
                  <c:v>Gradnja ceste u Matakovom dolu, cca 630 m (idejni projekt)</c:v>
                </c:pt>
                <c:pt idx="8">
                  <c:v>Rekonstrukcija Ulice Grgura Ninskog (glavni projekt)</c:v>
                </c:pt>
                <c:pt idx="9">
                  <c:v>Postavljanje uspornika na križanju Ulice Zrinski s Potočnom i Kraljićevom ulicom</c:v>
                </c:pt>
                <c:pt idx="10">
                  <c:v>Izgradnja prometnice, odvojak Gajeve prema Jugu</c:v>
                </c:pt>
              </c:strCache>
            </c:strRef>
          </c:cat>
          <c:val>
            <c:numRef>
              <c:f>'Program građenja komun.infrastr'!$D$19:$D$29</c:f>
              <c:numCache>
                <c:formatCode>#,##0.00</c:formatCode>
                <c:ptCount val="11"/>
                <c:pt idx="0">
                  <c:v>180834.06</c:v>
                </c:pt>
                <c:pt idx="1">
                  <c:v>500926.13</c:v>
                </c:pt>
                <c:pt idx="2">
                  <c:v>74528.87</c:v>
                </c:pt>
                <c:pt idx="3">
                  <c:v>8750</c:v>
                </c:pt>
                <c:pt idx="4">
                  <c:v>79000</c:v>
                </c:pt>
                <c:pt idx="5">
                  <c:v>293147</c:v>
                </c:pt>
                <c:pt idx="6">
                  <c:v>7623.75</c:v>
                </c:pt>
                <c:pt idx="7">
                  <c:v>7450</c:v>
                </c:pt>
                <c:pt idx="8">
                  <c:v>5800</c:v>
                </c:pt>
                <c:pt idx="9">
                  <c:v>1762.5</c:v>
                </c:pt>
                <c:pt idx="10">
                  <c:v>329653.56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Sanacija deponije komunalnog otpada - 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'Program građenja komun.infrastr'!$A$33</c:f>
              <c:strCache>
                <c:ptCount val="1"/>
                <c:pt idx="0">
                  <c:v>Sanacija deponije komunalnog otpada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'Program građenja komun.infrastr'!$C$33</c:f>
              <c:numCache>
                <c:formatCode>#,##0.00</c:formatCode>
                <c:ptCount val="1"/>
                <c:pt idx="0">
                  <c:v>447909.2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Upravljanje imovinom Grada Nova Gradiška za 2024. - usporedba plana s I. i II. izmjenama i dopunama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'Program upravljanje imovinom'!$B$3</c:f>
              <c:strCache>
                <c:ptCount val="1"/>
                <c:pt idx="0">
                  <c:v>PLAN 2024.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imovinom'!$B$4:$B$13</c:f>
              <c:numCache>
                <c:formatCode>#,##0.00</c:formatCode>
                <c:ptCount val="10"/>
                <c:pt idx="0">
                  <c:v>88901</c:v>
                </c:pt>
                <c:pt idx="1">
                  <c:v>2300</c:v>
                </c:pt>
                <c:pt idx="2">
                  <c:v>26545</c:v>
                </c:pt>
                <c:pt idx="3">
                  <c:v>26545</c:v>
                </c:pt>
                <c:pt idx="4">
                  <c:v>10000</c:v>
                </c:pt>
                <c:pt idx="5">
                  <c:v>489573.5</c:v>
                </c:pt>
                <c:pt idx="6">
                  <c:v>365933</c:v>
                </c:pt>
                <c:pt idx="7">
                  <c:v>0</c:v>
                </c:pt>
                <c:pt idx="8">
                  <c:v>600000</c:v>
                </c:pt>
                <c:pt idx="9">
                  <c:v>2000000</c:v>
                </c:pt>
              </c:numCache>
            </c:numRef>
          </c:val>
        </c:ser>
        <c:ser>
          <c:idx val="1"/>
          <c:order val="1"/>
          <c:tx>
            <c:strRef>
              <c:f>'Program upravljanje imovinom'!$C$3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imovinom'!$C$4:$C$13</c:f>
              <c:numCache>
                <c:formatCode>#,##0.00</c:formatCode>
                <c:ptCount val="10"/>
                <c:pt idx="0">
                  <c:v>150000</c:v>
                </c:pt>
                <c:pt idx="1">
                  <c:v>2300</c:v>
                </c:pt>
                <c:pt idx="2">
                  <c:v>26545</c:v>
                </c:pt>
                <c:pt idx="3">
                  <c:v>26545</c:v>
                </c:pt>
                <c:pt idx="4">
                  <c:v>10000</c:v>
                </c:pt>
                <c:pt idx="5">
                  <c:v>585510.32999999996</c:v>
                </c:pt>
                <c:pt idx="6">
                  <c:v>310000</c:v>
                </c:pt>
                <c:pt idx="7">
                  <c:v>40000</c:v>
                </c:pt>
                <c:pt idx="8">
                  <c:v>2200616.29</c:v>
                </c:pt>
                <c:pt idx="9">
                  <c:v>2020875</c:v>
                </c:pt>
              </c:numCache>
            </c:numRef>
          </c:val>
        </c:ser>
        <c:ser>
          <c:idx val="2"/>
          <c:order val="2"/>
          <c:tx>
            <c:strRef>
              <c:f>'Program upravljanje imovinom'!$D$3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imovinom'!$D$4:$D$13</c:f>
              <c:numCache>
                <c:formatCode>#,##0.00</c:formatCode>
                <c:ptCount val="10"/>
                <c:pt idx="0">
                  <c:v>150000</c:v>
                </c:pt>
                <c:pt idx="1">
                  <c:v>2300</c:v>
                </c:pt>
                <c:pt idx="2">
                  <c:v>26545</c:v>
                </c:pt>
                <c:pt idx="3">
                  <c:v>26545</c:v>
                </c:pt>
                <c:pt idx="4">
                  <c:v>10000</c:v>
                </c:pt>
                <c:pt idx="5">
                  <c:v>585510.32999999996</c:v>
                </c:pt>
                <c:pt idx="6">
                  <c:v>310000</c:v>
                </c:pt>
                <c:pt idx="7">
                  <c:v>40000</c:v>
                </c:pt>
                <c:pt idx="8">
                  <c:v>2200616.29</c:v>
                </c:pt>
                <c:pt idx="9">
                  <c:v>2020875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7661384"/>
        <c:axId val="357656288"/>
      </c:barChart>
      <c:catAx>
        <c:axId val="357661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7656288"/>
        <c:crosses val="autoZero"/>
        <c:auto val="1"/>
        <c:lblAlgn val="ctr"/>
        <c:lblOffset val="100"/>
        <c:noMultiLvlLbl val="0"/>
      </c:catAx>
      <c:valAx>
        <c:axId val="357656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766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Održavanje komunalne infratsrukture na području grada Nova Gradiška - 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'Prog.održavanja komun.infrast.'!$A$3:$A$4</c:f>
              <c:strCache>
                <c:ptCount val="2"/>
                <c:pt idx="0">
                  <c:v>Javna rasvjeta</c:v>
                </c:pt>
                <c:pt idx="1">
                  <c:v>Održavanje nerazvrstanih cesta i javnih površina</c:v>
                </c:pt>
              </c:strCache>
            </c:strRef>
          </c:cat>
          <c:val>
            <c:numRef>
              <c:f>'Prog.održavanja komun.infrast.'!$C$3:$C$4</c:f>
              <c:numCache>
                <c:formatCode>#,##0.00</c:formatCode>
                <c:ptCount val="2"/>
                <c:pt idx="0">
                  <c:v>403922</c:v>
                </c:pt>
                <c:pt idx="1">
                  <c:v>1212998.75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Donacije, pomoći, subvencije i ostali rashodi - II.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'donacije, pomoći, subven'!$A$3:$A$6</c:f>
              <c:strCache>
                <c:ptCount val="4"/>
                <c:pt idx="0">
                  <c:v>Subvencije</c:v>
                </c:pt>
                <c:pt idx="1">
                  <c:v>Pomoći </c:v>
                </c:pt>
                <c:pt idx="2">
                  <c:v>Naknade</c:v>
                </c:pt>
                <c:pt idx="3">
                  <c:v>Ostali rashodi (tekuće i kapitalne donacije te tekuća pričuva)</c:v>
                </c:pt>
              </c:strCache>
            </c:strRef>
          </c:cat>
          <c:val>
            <c:numRef>
              <c:f>'donacije, pomoći, subven'!$C$3:$C$6</c:f>
              <c:numCache>
                <c:formatCode>#,##0.00</c:formatCode>
                <c:ptCount val="4"/>
                <c:pt idx="0">
                  <c:v>188360</c:v>
                </c:pt>
                <c:pt idx="1">
                  <c:v>172986</c:v>
                </c:pt>
                <c:pt idx="2">
                  <c:v>260692.83</c:v>
                </c:pt>
                <c:pt idx="3">
                  <c:v>986568.4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 javnih potreba iz područja društvenih djelatnosti Grada Nova Gradiška - usporedba plana s I. i II.  izmjenama i dopunama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'Društvene djelatnosti'!$B$2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djelatnosti'!$B$3:$B$12</c:f>
              <c:numCache>
                <c:formatCode>#,##0.00</c:formatCode>
                <c:ptCount val="10"/>
                <c:pt idx="0">
                  <c:v>79078</c:v>
                </c:pt>
                <c:pt idx="1">
                  <c:v>60700</c:v>
                </c:pt>
                <c:pt idx="2">
                  <c:v>293100</c:v>
                </c:pt>
                <c:pt idx="3">
                  <c:v>194296</c:v>
                </c:pt>
                <c:pt idx="4">
                  <c:v>235000</c:v>
                </c:pt>
                <c:pt idx="5">
                  <c:v>669539.5</c:v>
                </c:pt>
                <c:pt idx="6">
                  <c:v>191827</c:v>
                </c:pt>
                <c:pt idx="7">
                  <c:v>8992</c:v>
                </c:pt>
                <c:pt idx="8">
                  <c:v>2250925</c:v>
                </c:pt>
                <c:pt idx="9">
                  <c:v>1098098</c:v>
                </c:pt>
              </c:numCache>
            </c:numRef>
          </c:val>
        </c:ser>
        <c:ser>
          <c:idx val="1"/>
          <c:order val="1"/>
          <c:tx>
            <c:strRef>
              <c:f>'Društvene djelatnosti'!$C$2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djelatnosti'!$C$3:$C$12</c:f>
              <c:numCache>
                <c:formatCode>#,##0.00</c:formatCode>
                <c:ptCount val="10"/>
                <c:pt idx="0">
                  <c:v>105622</c:v>
                </c:pt>
                <c:pt idx="1">
                  <c:v>60700</c:v>
                </c:pt>
                <c:pt idx="2">
                  <c:v>293100</c:v>
                </c:pt>
                <c:pt idx="3">
                  <c:v>204296</c:v>
                </c:pt>
                <c:pt idx="4">
                  <c:v>235000</c:v>
                </c:pt>
                <c:pt idx="5">
                  <c:v>677236.85</c:v>
                </c:pt>
                <c:pt idx="6">
                  <c:v>215901.83</c:v>
                </c:pt>
                <c:pt idx="7">
                  <c:v>38492</c:v>
                </c:pt>
                <c:pt idx="8">
                  <c:v>2657192.96</c:v>
                </c:pt>
                <c:pt idx="9">
                  <c:v>1247018.8700000001</c:v>
                </c:pt>
              </c:numCache>
            </c:numRef>
          </c:val>
        </c:ser>
        <c:ser>
          <c:idx val="2"/>
          <c:order val="2"/>
          <c:tx>
            <c:strRef>
              <c:f>'Društvene djelatnosti'!$D$2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djelatnosti'!$D$3:$D$12</c:f>
              <c:numCache>
                <c:formatCode>#,##0.00</c:formatCode>
                <c:ptCount val="10"/>
                <c:pt idx="0">
                  <c:v>105622</c:v>
                </c:pt>
                <c:pt idx="1">
                  <c:v>60700</c:v>
                </c:pt>
                <c:pt idx="2">
                  <c:v>293100</c:v>
                </c:pt>
                <c:pt idx="3">
                  <c:v>204296</c:v>
                </c:pt>
                <c:pt idx="4">
                  <c:v>235000</c:v>
                </c:pt>
                <c:pt idx="5">
                  <c:v>677236.85</c:v>
                </c:pt>
                <c:pt idx="6">
                  <c:v>215901.83</c:v>
                </c:pt>
                <c:pt idx="7">
                  <c:v>38492</c:v>
                </c:pt>
                <c:pt idx="8">
                  <c:v>2657192.96</c:v>
                </c:pt>
                <c:pt idx="9">
                  <c:v>1247018.8700000001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7657464"/>
        <c:axId val="357654328"/>
      </c:barChart>
      <c:catAx>
        <c:axId val="357657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7654328"/>
        <c:crosses val="autoZero"/>
        <c:auto val="1"/>
        <c:lblAlgn val="ctr"/>
        <c:lblOffset val="100"/>
        <c:noMultiLvlLbl val="0"/>
      </c:catAx>
      <c:valAx>
        <c:axId val="357654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765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Program: Osnovnoškolsko, srednjoškolsko i visoko obrazovanje - </a:t>
            </a:r>
            <a:r>
              <a:rPr lang="hr-HR" dirty="0" smtClean="0"/>
              <a:t>II. </a:t>
            </a:r>
            <a:r>
              <a:rPr lang="hr-HR" dirty="0"/>
              <a:t>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osnovnošk.,srednj. i vi'!$A$3:$A$6</c:f>
              <c:strCache>
                <c:ptCount val="4"/>
                <c:pt idx="0">
                  <c:v>Brodsko - posavska županija: obrazovni programi osnovnih i srednjih škola</c:v>
                </c:pt>
                <c:pt idx="1">
                  <c:v>Nagrade učenicima i mentorima  osnovnih i srednjih škola</c:v>
                </c:pt>
                <c:pt idx="2">
                  <c:v>Fakultet za dentalnu medicinu i zdravstvo Sveučilišta J.J.Strossmayera Osijek</c:v>
                </c:pt>
                <c:pt idx="3">
                  <c:v>Studij robotike (IT)</c:v>
                </c:pt>
              </c:strCache>
            </c:strRef>
          </c:cat>
          <c:val>
            <c:numRef>
              <c:f>'Program osnovnošk.,srednj. i vi'!$C$3:$C$6</c:f>
              <c:numCache>
                <c:formatCode>#,##0.00</c:formatCode>
                <c:ptCount val="4"/>
                <c:pt idx="0">
                  <c:v>45765</c:v>
                </c:pt>
                <c:pt idx="1">
                  <c:v>6636</c:v>
                </c:pt>
                <c:pt idx="2">
                  <c:v>53088</c:v>
                </c:pt>
                <c:pt idx="3">
                  <c:v>133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Program: Poticanje razvoja turizma - </a:t>
            </a:r>
            <a:r>
              <a:rPr lang="hr-HR" dirty="0" smtClean="0"/>
              <a:t>II. </a:t>
            </a:r>
            <a:r>
              <a:rPr lang="hr-HR" dirty="0"/>
              <a:t>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poticanja razvoja turiz'!$A$3:$A$6</c:f>
              <c:strCache>
                <c:ptCount val="4"/>
                <c:pt idx="0">
                  <c:v>Osnovna djelatnost Turističke zajednice</c:v>
                </c:pt>
                <c:pt idx="1">
                  <c:v>Unapređenje turističke ponude</c:v>
                </c:pt>
                <c:pt idx="2">
                  <c:v>Sufinanciranje rada Gradskih bazena</c:v>
                </c:pt>
                <c:pt idx="3">
                  <c:v>Sufinanciranje rada Slavonskog dućana</c:v>
                </c:pt>
              </c:strCache>
            </c:strRef>
          </c:cat>
          <c:val>
            <c:numRef>
              <c:f>'Program poticanja razvoja turiz'!$C$3:$C$6</c:f>
              <c:numCache>
                <c:formatCode>#,##0.00</c:formatCode>
                <c:ptCount val="4"/>
                <c:pt idx="0">
                  <c:v>283100</c:v>
                </c:pt>
                <c:pt idx="1">
                  <c:v>63827</c:v>
                </c:pt>
                <c:pt idx="2">
                  <c:v>40000</c:v>
                </c:pt>
                <c:pt idx="3">
                  <c:v>10000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1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Program: Razvoj civilnog društva - </a:t>
            </a:r>
            <a:r>
              <a:rPr lang="hr-HR" dirty="0" smtClean="0"/>
              <a:t>II. </a:t>
            </a:r>
            <a:r>
              <a:rPr lang="hr-HR" dirty="0"/>
              <a:t>izmjene i dopune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4"/>
              <c:layout>
                <c:manualLayout>
                  <c:x val="6.8577351378773146E-2"/>
                  <c:y val="-0.1777734756439748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razv.civil.društva'!$A$3:$A$10</c:f>
              <c:strCache>
                <c:ptCount val="8"/>
                <c:pt idx="0">
                  <c:v>Djelatnosti udruga proizašlih iz Domovinskog rata</c:v>
                </c:pt>
                <c:pt idx="1">
                  <c:v>Djelatnosti tehničke kulture</c:v>
                </c:pt>
                <c:pt idx="2">
                  <c:v>Djelatnosti udruga u kulturi</c:v>
                </c:pt>
                <c:pt idx="3">
                  <c:v>Djelatnosti udruga u području zdravstvene skrbi i skrbi za obitelj i djecu</c:v>
                </c:pt>
                <c:pt idx="4">
                  <c:v>Sufinanciranje rada socijalne samoposluge</c:v>
                </c:pt>
                <c:pt idx="5">
                  <c:v>Grad Nova Gradiška - prijatelj djece</c:v>
                </c:pt>
                <c:pt idx="6">
                  <c:v>Javno informiranje građana</c:v>
                </c:pt>
                <c:pt idx="7">
                  <c:v>Kapitalni projekti: izgradnja i dodatna ulaganja na kulturnim i sakralnim objektima</c:v>
                </c:pt>
              </c:strCache>
            </c:strRef>
          </c:cat>
          <c:val>
            <c:numRef>
              <c:f>'Program razv.civil.društva'!$C$3:$C$10</c:f>
              <c:numCache>
                <c:formatCode>#,##0.00</c:formatCode>
                <c:ptCount val="8"/>
                <c:pt idx="0">
                  <c:v>18714</c:v>
                </c:pt>
                <c:pt idx="1">
                  <c:v>22563</c:v>
                </c:pt>
                <c:pt idx="2">
                  <c:v>49626</c:v>
                </c:pt>
                <c:pt idx="3">
                  <c:v>19908</c:v>
                </c:pt>
                <c:pt idx="4">
                  <c:v>3716</c:v>
                </c:pt>
                <c:pt idx="5">
                  <c:v>498</c:v>
                </c:pt>
                <c:pt idx="6">
                  <c:v>19909</c:v>
                </c:pt>
                <c:pt idx="7">
                  <c:v>69362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Program: Javne potrebe u području socijalne skrbi - </a:t>
            </a:r>
            <a:r>
              <a:rPr lang="hr-HR" dirty="0" smtClean="0"/>
              <a:t>II. </a:t>
            </a:r>
            <a:r>
              <a:rPr lang="hr-HR" dirty="0"/>
              <a:t>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'Prog.jav.potreba u pod.soc.skrb'!$A$3:$A$7</c:f>
              <c:strCache>
                <c:ptCount val="5"/>
                <c:pt idx="0">
                  <c:v>Pomoć obiteljima, kućanstvima i socijalno ugroženim građanima</c:v>
                </c:pt>
                <c:pt idx="1">
                  <c:v>Sufinanciranje cijene usluga predškolskog odgoja</c:v>
                </c:pt>
                <c:pt idx="2">
                  <c:v>Pomoć djeci i mladima slabijeg imovnog stanja</c:v>
                </c:pt>
                <c:pt idx="3">
                  <c:v>Potpore za novorođeno dijete</c:v>
                </c:pt>
                <c:pt idx="4">
                  <c:v>Gradsko društvo Crvenog križa Nova Gradiška</c:v>
                </c:pt>
              </c:strCache>
            </c:strRef>
          </c:cat>
          <c:val>
            <c:numRef>
              <c:f>'Prog.jav.potreba u pod.soc.skrb'!$C$3:$C$7</c:f>
              <c:numCache>
                <c:formatCode>#,##0.00</c:formatCode>
                <c:ptCount val="5"/>
                <c:pt idx="0">
                  <c:v>103565.83</c:v>
                </c:pt>
                <c:pt idx="1">
                  <c:v>23322</c:v>
                </c:pt>
                <c:pt idx="2">
                  <c:v>20016</c:v>
                </c:pt>
                <c:pt idx="3">
                  <c:v>46453</c:v>
                </c:pt>
                <c:pt idx="4">
                  <c:v>22545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Program: Javne potrebe u području dodatnih usluga u zdravstvu i preventivi - </a:t>
            </a:r>
            <a:r>
              <a:rPr lang="hr-HR" dirty="0" smtClean="0"/>
              <a:t>II. </a:t>
            </a:r>
            <a:r>
              <a:rPr lang="hr-HR" dirty="0"/>
              <a:t>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'Dodatne usluge u zdrav.'!$A$3:$A$4</c:f>
              <c:strCache>
                <c:ptCount val="2"/>
                <c:pt idx="0">
                  <c:v>Poslovi deratizacije, dezinsekcije i dezinfekcije</c:v>
                </c:pt>
                <c:pt idx="1">
                  <c:v>Prevencija kriminaliteta i ovisnosti</c:v>
                </c:pt>
              </c:strCache>
            </c:strRef>
          </c:cat>
          <c:val>
            <c:numRef>
              <c:f>'Dodatne usluge u zdrav.'!$C$3:$C$4</c:f>
              <c:numCache>
                <c:formatCode>#,##0.00</c:formatCode>
                <c:ptCount val="2"/>
                <c:pt idx="0">
                  <c:v>36500</c:v>
                </c:pt>
                <c:pt idx="1">
                  <c:v>1992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Program: Organiziranje i provođenje zaštite i spašavanja - </a:t>
            </a:r>
            <a:r>
              <a:rPr lang="hr-HR" dirty="0" smtClean="0"/>
              <a:t>II. </a:t>
            </a:r>
            <a:r>
              <a:rPr lang="hr-HR" dirty="0"/>
              <a:t>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Prog.org.iprov.zaš.ispaš.!$A$3:$A$6</c:f>
              <c:strCache>
                <c:ptCount val="4"/>
                <c:pt idx="0">
                  <c:v>Vatrogasna zajednica Grada (DVD Nova Gradiška i DVD Ljupina)</c:v>
                </c:pt>
                <c:pt idx="1">
                  <c:v>Obnova voznog parka i uređenje objekata</c:v>
                </c:pt>
                <c:pt idx="2">
                  <c:v>Civilna zaštita</c:v>
                </c:pt>
                <c:pt idx="3">
                  <c:v>Dokumenti civilne zaštite</c:v>
                </c:pt>
              </c:strCache>
            </c:strRef>
          </c:cat>
          <c:val>
            <c:numRef>
              <c:f>Prog.org.iprov.zaš.ispaš.!$C$3:$C$6</c:f>
              <c:numCache>
                <c:formatCode>#,##0.00</c:formatCode>
                <c:ptCount val="4"/>
                <c:pt idx="0">
                  <c:v>24750</c:v>
                </c:pt>
                <c:pt idx="1">
                  <c:v>30000</c:v>
                </c:pt>
                <c:pt idx="2">
                  <c:v>7566.5</c:v>
                </c:pt>
                <c:pt idx="3">
                  <c:v>3375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34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268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531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109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2242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3448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00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433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157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783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6294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298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6461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9945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905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3260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8466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D8540B-54BE-4A7B-A3BB-B34C23AB3F35}" type="datetimeFigureOut">
              <a:rPr lang="hr-HR" smtClean="0"/>
              <a:t>9.1.2025.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02347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1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004953" y="570942"/>
            <a:ext cx="8001000" cy="1830978"/>
          </a:xfrm>
        </p:spPr>
        <p:txBody>
          <a:bodyPr/>
          <a:lstStyle/>
          <a:p>
            <a:pPr algn="ctr"/>
            <a:r>
              <a:rPr lang="hr-HR" b="1" dirty="0" smtClean="0">
                <a:solidFill>
                  <a:schemeClr val="bg2">
                    <a:lumMod val="75000"/>
                  </a:schemeClr>
                </a:solidFill>
              </a:rPr>
              <a:t>VODIČ ZA GRAĐANE</a:t>
            </a:r>
            <a:endParaRPr lang="hr-HR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583827" y="2799322"/>
            <a:ext cx="7031582" cy="1259356"/>
          </a:xfrm>
        </p:spPr>
        <p:txBody>
          <a:bodyPr>
            <a:normAutofit lnSpcReduction="10000"/>
          </a:bodyPr>
          <a:lstStyle/>
          <a:p>
            <a:pPr algn="ctr"/>
            <a:r>
              <a:rPr lang="hr-H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IZMJENE I DOPUNE PRORAČUNA GRADA NOVA GRADIŠKA </a:t>
            </a:r>
            <a:r>
              <a:rPr lang="hr-H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</a:t>
            </a:r>
            <a:r>
              <a:rPr lang="hr-H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2024. GODINU</a:t>
            </a:r>
            <a:endParaRPr lang="hr-H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Podnaslov 2"/>
          <p:cNvSpPr txBox="1">
            <a:spLocks/>
          </p:cNvSpPr>
          <p:nvPr/>
        </p:nvSpPr>
        <p:spPr>
          <a:xfrm>
            <a:off x="4583827" y="4912476"/>
            <a:ext cx="7031582" cy="3699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LISTOPAD 2024.</a:t>
            </a:r>
            <a:endParaRPr lang="hr-H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lika 3" descr="Zaslonski isječc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22" y="235974"/>
            <a:ext cx="3933490" cy="6154994"/>
          </a:xfrm>
          <a:prstGeom prst="rect">
            <a:avLst/>
          </a:prstGeom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88114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6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853440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OPĆENITO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1327" y="1621366"/>
            <a:ext cx="10549846" cy="361526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HR" dirty="0" smtClean="0"/>
              <a:t>Izmjene i dopune proračuna Grada Nova Gradiška je dokument kojim su obuhvaćene sve promjene planskih iznosa koje proizlaze iz dosadašnjeg tijeka izvršavanja proračuna i procjene ostvarenja do kraja proračunske godine.</a:t>
            </a:r>
          </a:p>
          <a:p>
            <a:pPr algn="just"/>
            <a:r>
              <a:rPr lang="hr-HR" dirty="0" smtClean="0"/>
              <a:t>Ako se tijekom proračunske godine povećaju rashodi i izdaci, odnosno smanje prihodi i primici, proračun se mora uravnotežiti novim prihodima i primicima, odnosno smanjenjem predviđenih rashoda i izdataka – uravnoteženje se provodi izmjenama i dopunama proračuna.</a:t>
            </a:r>
          </a:p>
          <a:p>
            <a:pPr algn="just"/>
            <a:r>
              <a:rPr lang="hr-HR" dirty="0" smtClean="0"/>
              <a:t>Na postupak donošenja izmjena i dopuna proračuna primjenjuju se odredbe Zakona o proračunu.</a:t>
            </a:r>
          </a:p>
          <a:p>
            <a:pPr algn="just"/>
            <a:r>
              <a:rPr lang="hr-HR" dirty="0" smtClean="0"/>
              <a:t>II. Izmjene i dopune proračuna Grada Nova Gradiška za 2024. godinu donesene su na 23. sjednici Gradskog vijeća Grada Nova Gradiška održane dana 10. rujna 2024. godine.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1248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6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853440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OPĆENITO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1327" y="1621366"/>
            <a:ext cx="10549846" cy="3615267"/>
          </a:xfrm>
        </p:spPr>
        <p:txBody>
          <a:bodyPr>
            <a:normAutofit lnSpcReduction="10000"/>
          </a:bodyPr>
          <a:lstStyle/>
          <a:p>
            <a:pPr algn="just"/>
            <a:r>
              <a:rPr lang="hr-HR" dirty="0" smtClean="0"/>
              <a:t>II. izmjena i dopuna proračuna Grada Nova Gradiška smanjeni su prihodi i primici za 1.505.397,94 € u odnosu na plan za 2024. godinu, a u istom iznosu su smanjeni i rashodi i izdaci proračuna.</a:t>
            </a:r>
          </a:p>
          <a:p>
            <a:pPr algn="just"/>
            <a:r>
              <a:rPr lang="hr-HR" dirty="0" smtClean="0"/>
              <a:t>Prihodi poslovanja povećani su za 444.602,06 € koji sadrže povećanje prihoda od poreza za 564.000,00 € i smanjenje pomoći iz inozemstva i od subjekata unutar općeg proračuna za 119.397,94 €, dok su primici od zaduživanja smanjeni za 1.950.000,00 €.</a:t>
            </a:r>
          </a:p>
          <a:p>
            <a:pPr algn="just"/>
            <a:r>
              <a:rPr lang="hr-HR" dirty="0" smtClean="0"/>
              <a:t>Promatrajući rashode i izdatke, rashodi poslovanja smanjeni su za 19.709,11 € dok su rashodi za nabavu nefinancijske imovine smanjeni za 1.485.688,83 €.</a:t>
            </a:r>
          </a:p>
          <a:p>
            <a:pPr algn="just"/>
            <a:r>
              <a:rPr lang="hr-HR" dirty="0" smtClean="0"/>
              <a:t>Ostale stavke proračuna Grada Nova Gradiška za 2024. godinu ostale su nepromijenjene.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8992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1640713"/>
              </p:ext>
            </p:extLst>
          </p:nvPr>
        </p:nvGraphicFramePr>
        <p:xfrm>
          <a:off x="670560" y="1410789"/>
          <a:ext cx="10772503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038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608126"/>
              </p:ext>
            </p:extLst>
          </p:nvPr>
        </p:nvGraphicFramePr>
        <p:xfrm>
          <a:off x="731520" y="1463040"/>
          <a:ext cx="10929257" cy="5033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569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174738"/>
              </p:ext>
            </p:extLst>
          </p:nvPr>
        </p:nvGraphicFramePr>
        <p:xfrm>
          <a:off x="553583" y="1489166"/>
          <a:ext cx="11377160" cy="5164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965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7721887"/>
              </p:ext>
            </p:extLst>
          </p:nvPr>
        </p:nvGraphicFramePr>
        <p:xfrm>
          <a:off x="553582" y="1388268"/>
          <a:ext cx="11089777" cy="5134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834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757493"/>
              </p:ext>
            </p:extLst>
          </p:nvPr>
        </p:nvGraphicFramePr>
        <p:xfrm>
          <a:off x="1245325" y="1501668"/>
          <a:ext cx="10021318" cy="4873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3093862"/>
              </p:ext>
            </p:extLst>
          </p:nvPr>
        </p:nvGraphicFramePr>
        <p:xfrm>
          <a:off x="553583" y="1276689"/>
          <a:ext cx="11129554" cy="4976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389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21042"/>
              </p:ext>
            </p:extLst>
          </p:nvPr>
        </p:nvGraphicFramePr>
        <p:xfrm>
          <a:off x="217715" y="1255565"/>
          <a:ext cx="3487330" cy="4958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2308512"/>
              </p:ext>
            </p:extLst>
          </p:nvPr>
        </p:nvGraphicFramePr>
        <p:xfrm>
          <a:off x="3438525" y="1255565"/>
          <a:ext cx="3719921" cy="4958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ikon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5749689"/>
              </p:ext>
            </p:extLst>
          </p:nvPr>
        </p:nvGraphicFramePr>
        <p:xfrm>
          <a:off x="7376160" y="1239679"/>
          <a:ext cx="4127863" cy="5092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878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0889163"/>
              </p:ext>
            </p:extLst>
          </p:nvPr>
        </p:nvGraphicFramePr>
        <p:xfrm>
          <a:off x="553583" y="1227910"/>
          <a:ext cx="10950440" cy="513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308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30"/>
            <a:ext cx="10950440" cy="938108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495447"/>
              </p:ext>
            </p:extLst>
          </p:nvPr>
        </p:nvGraphicFramePr>
        <p:xfrm>
          <a:off x="757646" y="1145380"/>
          <a:ext cx="10746377" cy="5098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09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30"/>
            <a:ext cx="10950440" cy="118194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4220249"/>
              </p:ext>
            </p:extLst>
          </p:nvPr>
        </p:nvGraphicFramePr>
        <p:xfrm>
          <a:off x="235131" y="1074012"/>
          <a:ext cx="4338744" cy="2871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ikon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0061488"/>
              </p:ext>
            </p:extLst>
          </p:nvPr>
        </p:nvGraphicFramePr>
        <p:xfrm>
          <a:off x="4057295" y="1153159"/>
          <a:ext cx="3597540" cy="4786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ikon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3086070"/>
              </p:ext>
            </p:extLst>
          </p:nvPr>
        </p:nvGraphicFramePr>
        <p:xfrm>
          <a:off x="7654835" y="1138003"/>
          <a:ext cx="4210594" cy="508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afikon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9956037"/>
              </p:ext>
            </p:extLst>
          </p:nvPr>
        </p:nvGraphicFramePr>
        <p:xfrm>
          <a:off x="400593" y="4024340"/>
          <a:ext cx="3997235" cy="2655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8668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898865"/>
              </p:ext>
            </p:extLst>
          </p:nvPr>
        </p:nvGraphicFramePr>
        <p:xfrm>
          <a:off x="661851" y="1388269"/>
          <a:ext cx="10842172" cy="4968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896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4920500"/>
              </p:ext>
            </p:extLst>
          </p:nvPr>
        </p:nvGraphicFramePr>
        <p:xfrm>
          <a:off x="365760" y="1404257"/>
          <a:ext cx="5599611" cy="505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682053"/>
              </p:ext>
            </p:extLst>
          </p:nvPr>
        </p:nvGraphicFramePr>
        <p:xfrm>
          <a:off x="6246086" y="1398449"/>
          <a:ext cx="5597571" cy="5061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9730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356930"/>
              </p:ext>
            </p:extLst>
          </p:nvPr>
        </p:nvGraphicFramePr>
        <p:xfrm>
          <a:off x="553583" y="1267164"/>
          <a:ext cx="10950439" cy="4942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133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927762"/>
              </p:ext>
            </p:extLst>
          </p:nvPr>
        </p:nvGraphicFramePr>
        <p:xfrm>
          <a:off x="226142" y="1260987"/>
          <a:ext cx="5555225" cy="5021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840782"/>
              </p:ext>
            </p:extLst>
          </p:nvPr>
        </p:nvGraphicFramePr>
        <p:xfrm>
          <a:off x="6266124" y="1243780"/>
          <a:ext cx="5729231" cy="5225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172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9240794"/>
              </p:ext>
            </p:extLst>
          </p:nvPr>
        </p:nvGraphicFramePr>
        <p:xfrm>
          <a:off x="176981" y="1179443"/>
          <a:ext cx="5712542" cy="5408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784672"/>
              </p:ext>
            </p:extLst>
          </p:nvPr>
        </p:nvGraphicFramePr>
        <p:xfrm>
          <a:off x="6266125" y="1179442"/>
          <a:ext cx="5739062" cy="530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904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871537"/>
              </p:ext>
            </p:extLst>
          </p:nvPr>
        </p:nvGraphicFramePr>
        <p:xfrm>
          <a:off x="219567" y="1298229"/>
          <a:ext cx="5620793" cy="521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ikon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4059506"/>
              </p:ext>
            </p:extLst>
          </p:nvPr>
        </p:nvGraphicFramePr>
        <p:xfrm>
          <a:off x="6248400" y="1298229"/>
          <a:ext cx="5717458" cy="5053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05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85136" y="258095"/>
            <a:ext cx="5810864" cy="6270523"/>
          </a:xfrm>
        </p:spPr>
        <p:txBody>
          <a:bodyPr>
            <a:normAutofit fontScale="92500"/>
          </a:bodyPr>
          <a:lstStyle/>
          <a:p>
            <a:pPr algn="ctr"/>
            <a:r>
              <a:rPr lang="hr-HR" b="1" dirty="0"/>
              <a:t>NAKLADNIK: </a:t>
            </a:r>
            <a:endParaRPr lang="hr-HR" dirty="0"/>
          </a:p>
          <a:p>
            <a:pPr algn="ctr"/>
            <a:r>
              <a:rPr lang="hr-HR" dirty="0"/>
              <a:t>Grad Nova Gradiška</a:t>
            </a:r>
          </a:p>
          <a:p>
            <a:pPr algn="ctr"/>
            <a:r>
              <a:rPr lang="hr-HR" dirty="0"/>
              <a:t>Trg kralja Tomislava 1, 35400 Nova Gradiška</a:t>
            </a:r>
          </a:p>
          <a:p>
            <a:pPr algn="ctr"/>
            <a:r>
              <a:rPr lang="hr-HR" b="1" dirty="0"/>
              <a:t>AUTORI:</a:t>
            </a:r>
            <a:endParaRPr lang="hr-HR" dirty="0"/>
          </a:p>
          <a:p>
            <a:pPr algn="ctr"/>
            <a:r>
              <a:rPr lang="hr-HR" dirty="0"/>
              <a:t>Ljiljana </a:t>
            </a:r>
            <a:r>
              <a:rPr lang="hr-HR" dirty="0" err="1"/>
              <a:t>Ranisavljević</a:t>
            </a:r>
            <a:r>
              <a:rPr lang="hr-HR" dirty="0"/>
              <a:t>, </a:t>
            </a:r>
            <a:r>
              <a:rPr lang="hr-HR" dirty="0" err="1"/>
              <a:t>dipl.oec</a:t>
            </a:r>
            <a:r>
              <a:rPr lang="hr-HR" dirty="0"/>
              <a:t>. – v.d. pročelnice Upravnog odjela za financije</a:t>
            </a:r>
          </a:p>
          <a:p>
            <a:pPr algn="ctr"/>
            <a:r>
              <a:rPr lang="hr-HR" dirty="0"/>
              <a:t>Ana </a:t>
            </a:r>
            <a:r>
              <a:rPr lang="hr-HR" dirty="0" err="1"/>
              <a:t>Aberle</a:t>
            </a:r>
            <a:r>
              <a:rPr lang="hr-HR" dirty="0"/>
              <a:t> Brčić, </a:t>
            </a:r>
            <a:r>
              <a:rPr lang="hr-HR" dirty="0" err="1"/>
              <a:t>mag.oec</a:t>
            </a:r>
            <a:r>
              <a:rPr lang="hr-HR" dirty="0"/>
              <a:t>. – voditeljica Odsjeka kontrole</a:t>
            </a:r>
          </a:p>
          <a:p>
            <a:pPr algn="ctr"/>
            <a:r>
              <a:rPr lang="hr-HR" b="1" dirty="0"/>
              <a:t>UREDNIK:</a:t>
            </a:r>
            <a:endParaRPr lang="hr-HR" dirty="0"/>
          </a:p>
          <a:p>
            <a:pPr algn="ctr"/>
            <a:r>
              <a:rPr lang="hr-HR" dirty="0"/>
              <a:t>Ana </a:t>
            </a:r>
            <a:r>
              <a:rPr lang="hr-HR" dirty="0" err="1"/>
              <a:t>Aberle</a:t>
            </a:r>
            <a:r>
              <a:rPr lang="hr-HR" dirty="0"/>
              <a:t> Brčić, </a:t>
            </a:r>
            <a:r>
              <a:rPr lang="hr-HR" dirty="0" err="1"/>
              <a:t>mag.oec</a:t>
            </a:r>
            <a:r>
              <a:rPr lang="hr-HR" dirty="0"/>
              <a:t>. – voditeljica Odsjeka kontrole</a:t>
            </a:r>
          </a:p>
          <a:p>
            <a:pPr algn="ctr"/>
            <a:r>
              <a:rPr lang="hr-HR" b="1" dirty="0" smtClean="0"/>
              <a:t>FOTOGRAFIJE:</a:t>
            </a:r>
          </a:p>
          <a:p>
            <a:pPr algn="ctr"/>
            <a:r>
              <a:rPr lang="hr-HR" dirty="0" smtClean="0"/>
              <a:t>Alen </a:t>
            </a:r>
            <a:r>
              <a:rPr lang="hr-HR" dirty="0" err="1" smtClean="0"/>
              <a:t>Kocić</a:t>
            </a:r>
            <a:r>
              <a:rPr lang="hr-HR" dirty="0" smtClean="0"/>
              <a:t> i Turistička zajednica grada Nove Gradiške</a:t>
            </a:r>
          </a:p>
          <a:p>
            <a:pPr algn="ctr"/>
            <a:r>
              <a:rPr lang="hr-HR" b="1" dirty="0" smtClean="0"/>
              <a:t>OBJAVA</a:t>
            </a:r>
            <a:r>
              <a:rPr lang="hr-HR" b="1" dirty="0"/>
              <a:t>:</a:t>
            </a:r>
            <a:endParaRPr lang="hr-HR" dirty="0"/>
          </a:p>
          <a:p>
            <a:pPr algn="ctr"/>
            <a:r>
              <a:rPr lang="hr-HR" dirty="0"/>
              <a:t>Darko Jugović – informatički referent</a:t>
            </a:r>
          </a:p>
          <a:p>
            <a:pPr algn="ctr"/>
            <a:endParaRPr lang="hr-HR" dirty="0"/>
          </a:p>
          <a:p>
            <a:pPr algn="ctr"/>
            <a:r>
              <a:rPr lang="hr-HR" dirty="0" smtClean="0"/>
              <a:t>Listopad </a:t>
            </a:r>
            <a:r>
              <a:rPr lang="hr-HR" dirty="0" smtClean="0"/>
              <a:t>2024.</a:t>
            </a:r>
            <a:endParaRPr lang="hr-HR" dirty="0"/>
          </a:p>
          <a:p>
            <a:pPr algn="ctr"/>
            <a:endParaRPr lang="hr-HR" sz="1100" i="1" dirty="0"/>
          </a:p>
          <a:p>
            <a:pPr algn="ctr"/>
            <a:endParaRPr lang="hr-HR" sz="1100" i="1" dirty="0"/>
          </a:p>
          <a:p>
            <a:pPr algn="ctr"/>
            <a:r>
              <a:rPr lang="hr-HR" sz="1100" i="1" dirty="0"/>
              <a:t>Vodič za građane – </a:t>
            </a:r>
            <a:r>
              <a:rPr lang="hr-HR" sz="1100" i="1" dirty="0" smtClean="0"/>
              <a:t>II. </a:t>
            </a:r>
            <a:r>
              <a:rPr lang="hr-HR" sz="1100" i="1" dirty="0" smtClean="0"/>
              <a:t>Izmjene i dopune </a:t>
            </a:r>
            <a:r>
              <a:rPr lang="hr-HR" sz="1100" i="1" dirty="0"/>
              <a:t>proračuna Grada Nova Gradiška za </a:t>
            </a:r>
            <a:r>
              <a:rPr lang="hr-HR" sz="1100" i="1" dirty="0" smtClean="0"/>
              <a:t>2024. </a:t>
            </a:r>
            <a:r>
              <a:rPr lang="hr-HR" sz="1100" i="1" dirty="0"/>
              <a:t>godinu u tiskanom izdanju dijelit će se besplatno, a </a:t>
            </a:r>
            <a:r>
              <a:rPr lang="hr-HR" sz="1100" i="1" dirty="0" smtClean="0"/>
              <a:t>isti je dostupan </a:t>
            </a:r>
            <a:r>
              <a:rPr lang="hr-HR" sz="1100" i="1" dirty="0"/>
              <a:t>na službenim internetskim stranicama Grada Nova Gradiška www.novagradiska.hr</a:t>
            </a:r>
          </a:p>
          <a:p>
            <a:endParaRPr lang="hr-HR" dirty="0"/>
          </a:p>
        </p:txBody>
      </p:sp>
      <p:pic>
        <p:nvPicPr>
          <p:cNvPr id="2" name="Slika 1" descr="Zaslonski isječc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735" y="147484"/>
            <a:ext cx="4490666" cy="591596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443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ječak">
  <a:themeElements>
    <a:clrScheme name="Isječa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Isječ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sječa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1053</TotalTime>
  <Words>942</Words>
  <Application>Microsoft Office PowerPoint</Application>
  <PresentationFormat>Široki zaslon</PresentationFormat>
  <Paragraphs>91</Paragraphs>
  <Slides>19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2" baseType="lpstr">
      <vt:lpstr>Century Gothic</vt:lpstr>
      <vt:lpstr>Wingdings 3</vt:lpstr>
      <vt:lpstr>Isječak</vt:lpstr>
      <vt:lpstr>VODIČ ZA GRAĐANE</vt:lpstr>
      <vt:lpstr>OPĆENITO</vt:lpstr>
      <vt:lpstr>OPĆENITO</vt:lpstr>
      <vt:lpstr>PRIHODI I PRIMICI GRADA NOVA GRADIŠKA</vt:lpstr>
      <vt:lpstr>PRIHODI I PRIMICI GRADA NOVA GRADIŠKA</vt:lpstr>
      <vt:lpstr>PRIHODI I PRIMICI GRADA NOVA GRADIŠKA</vt:lpstr>
      <vt:lpstr>PRIHODI I PRIMICI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VODIČ ZA GRAĐANE</dc:title>
  <dc:creator>Hewlett-Packard Company</dc:creator>
  <cp:lastModifiedBy>Hewlett-Packard Company</cp:lastModifiedBy>
  <cp:revision>49</cp:revision>
  <cp:lastPrinted>2025-01-09T08:00:13Z</cp:lastPrinted>
  <dcterms:created xsi:type="dcterms:W3CDTF">2023-11-10T08:41:59Z</dcterms:created>
  <dcterms:modified xsi:type="dcterms:W3CDTF">2025-01-09T08:01:30Z</dcterms:modified>
</cp:coreProperties>
</file>